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79" r:id="rId7"/>
    <p:sldId id="261" r:id="rId8"/>
    <p:sldId id="262" r:id="rId9"/>
    <p:sldId id="263" r:id="rId10"/>
    <p:sldId id="267" r:id="rId11"/>
    <p:sldId id="270" r:id="rId12"/>
    <p:sldId id="271" r:id="rId13"/>
    <p:sldId id="272" r:id="rId14"/>
    <p:sldId id="275" r:id="rId15"/>
    <p:sldId id="276" r:id="rId16"/>
    <p:sldId id="277" r:id="rId17"/>
    <p:sldId id="278"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1d7d2845b6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1d7d2845b6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391d096177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391d096177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391d096177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391d096177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1d7d2845b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1d7d2845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1d7d2845b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1d7d2845b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391d096177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391d09617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1d7d2845b6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1d7d2845b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391d0961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391d0961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391d09617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391d09617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91d09617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91d09617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391d09617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391d09617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391d09617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391d09617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391d096177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391d096177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391d096177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391d096177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391d096177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391d096177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kaggle.com/datasets/yanmaksi/big-startup-secsees-fail-dataset-from-crunchbase"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sz="4400" b="1" i="1" dirty="0">
                <a:effectLst/>
                <a:latin typeface="Calibri" panose="020F0502020204030204" pitchFamily="34" charset="0"/>
                <a:ea typeface="Calibri" panose="020F0502020204030204" pitchFamily="34" charset="0"/>
                <a:cs typeface="Times New Roman" panose="02020603050405020304" pitchFamily="18" charset="0"/>
              </a:rPr>
              <a:t>TMDB Box Office Prediction</a:t>
            </a:r>
            <a:endParaRPr sz="4400" dirty="0"/>
          </a:p>
        </p:txBody>
      </p:sp>
      <p:sp>
        <p:nvSpPr>
          <p:cNvPr id="55" name="Google Shape;55;p13"/>
          <p:cNvSpPr txBox="1">
            <a:spLocks noGrp="1"/>
          </p:cNvSpPr>
          <p:nvPr>
            <p:ph type="subTitle" idx="1"/>
          </p:nvPr>
        </p:nvSpPr>
        <p:spPr>
          <a:xfrm>
            <a:off x="311700" y="2834125"/>
            <a:ext cx="8520600" cy="106168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Aditya Changati</a:t>
            </a:r>
            <a:br>
              <a:rPr lang="en" dirty="0"/>
            </a:br>
            <a:r>
              <a:rPr lang="en" dirty="0"/>
              <a:t>Shobha Ojha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490250" y="450150"/>
            <a:ext cx="8137200" cy="4090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4000"/>
              <a:t>MORE FUNDINGS = SUCCESS!!!</a:t>
            </a:r>
            <a:endParaRPr sz="4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 the Model with Test Dataset</a:t>
            </a:r>
            <a:endParaRPr/>
          </a:p>
        </p:txBody>
      </p:sp>
      <p:sp>
        <p:nvSpPr>
          <p:cNvPr id="145" name="Google Shape;145;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Predict model with X_test_id3</a:t>
            </a:r>
            <a:endParaRPr/>
          </a:p>
          <a:p>
            <a:pPr marL="457200" lvl="0" indent="-342900" algn="l" rtl="0">
              <a:spcBef>
                <a:spcPts val="0"/>
              </a:spcBef>
              <a:spcAft>
                <a:spcPts val="0"/>
              </a:spcAft>
              <a:buSzPts val="1800"/>
              <a:buChar char="●"/>
            </a:pPr>
            <a:r>
              <a:rPr lang="en"/>
              <a:t>Predict model with X_train_id3</a:t>
            </a:r>
            <a:endParaRPr/>
          </a:p>
          <a:p>
            <a:pPr marL="457200" lvl="0" indent="-342900" algn="l" rtl="0">
              <a:spcBef>
                <a:spcPts val="0"/>
              </a:spcBef>
              <a:spcAft>
                <a:spcPts val="0"/>
              </a:spcAft>
              <a:buSzPts val="1800"/>
              <a:buChar char="●"/>
            </a:pPr>
            <a:r>
              <a:rPr lang="en"/>
              <a:t>Comparing the accuracy score with the score after fit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Can be done to Improve?</a:t>
            </a:r>
            <a:endParaRPr/>
          </a:p>
        </p:txBody>
      </p:sp>
      <p:sp>
        <p:nvSpPr>
          <p:cNvPr id="173" name="Google Shape;173;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Clean data more thoroughly</a:t>
            </a:r>
            <a:endParaRPr/>
          </a:p>
          <a:p>
            <a:pPr marL="457200" lvl="0" indent="-342900" algn="l" rtl="0">
              <a:spcBef>
                <a:spcPts val="0"/>
              </a:spcBef>
              <a:spcAft>
                <a:spcPts val="0"/>
              </a:spcAft>
              <a:buSzPts val="1800"/>
              <a:buChar char="●"/>
            </a:pPr>
            <a:r>
              <a:rPr lang="en"/>
              <a:t>Maybe use companies that’s founded in certain period of time</a:t>
            </a:r>
            <a:endParaRPr/>
          </a:p>
          <a:p>
            <a:pPr marL="457200" lvl="0" indent="-342900" algn="l" rtl="0">
              <a:spcBef>
                <a:spcPts val="0"/>
              </a:spcBef>
              <a:spcAft>
                <a:spcPts val="0"/>
              </a:spcAft>
              <a:buSzPts val="1800"/>
              <a:buChar char="●"/>
            </a:pPr>
            <a:r>
              <a:rPr lang="en"/>
              <a:t>Have a better way to categorize acquired, ipo, failed, operating</a:t>
            </a:r>
            <a:endParaRPr/>
          </a:p>
          <a:p>
            <a:pPr marL="457200" lvl="0" indent="-342900" algn="l" rtl="0">
              <a:spcBef>
                <a:spcPts val="0"/>
              </a:spcBef>
              <a:spcAft>
                <a:spcPts val="0"/>
              </a:spcAft>
              <a:buSzPts val="1800"/>
              <a:buChar char="●"/>
            </a:pPr>
            <a:r>
              <a:rPr lang="en"/>
              <a:t>Used a variety of models to get the best model for the job</a:t>
            </a:r>
            <a:endParaRPr/>
          </a:p>
          <a:p>
            <a:pPr marL="0" lvl="0" indent="0" algn="l" rtl="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Potential</a:t>
            </a:r>
            <a:endParaRPr/>
          </a:p>
        </p:txBody>
      </p:sp>
      <p:sp>
        <p:nvSpPr>
          <p:cNvPr id="179" name="Google Shape;179;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Can use unsupervised learning to organize </a:t>
            </a:r>
            <a:r>
              <a:rPr lang="en" i="1"/>
              <a:t>operating </a:t>
            </a:r>
            <a:r>
              <a:rPr lang="en"/>
              <a:t>companies into cluster</a:t>
            </a:r>
            <a:endParaRPr/>
          </a:p>
          <a:p>
            <a:pPr marL="457200" lvl="0" indent="-342900" algn="l" rtl="0">
              <a:spcBef>
                <a:spcPts val="0"/>
              </a:spcBef>
              <a:spcAft>
                <a:spcPts val="0"/>
              </a:spcAft>
              <a:buSzPts val="1800"/>
              <a:buChar char="●"/>
            </a:pPr>
            <a:r>
              <a:rPr lang="en"/>
              <a:t>Dividing companies to either tech or non-tech</a:t>
            </a:r>
            <a:endParaRPr/>
          </a:p>
          <a:p>
            <a:pPr marL="457200" lvl="0" indent="-342900" algn="l" rtl="0">
              <a:spcBef>
                <a:spcPts val="0"/>
              </a:spcBef>
              <a:spcAft>
                <a:spcPts val="0"/>
              </a:spcAft>
              <a:buSzPts val="1800"/>
              <a:buChar char="●"/>
            </a:pPr>
            <a:r>
              <a:rPr lang="en"/>
              <a:t>Model variety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and tools used:</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90" name="Google Shape;190;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Data: </a:t>
            </a:r>
            <a:r>
              <a:rPr lang="en" u="sng">
                <a:solidFill>
                  <a:schemeClr val="accent5"/>
                </a:solidFill>
                <a:hlinkClick r:id="rId3">
                  <a:extLst>
                    <a:ext uri="{A12FA001-AC4F-418D-AE19-62706E023703}">
                      <ahyp:hlinkClr xmlns:ahyp="http://schemas.microsoft.com/office/drawing/2018/hyperlinkcolor" val="tx"/>
                    </a:ext>
                  </a:extLst>
                </a:hlinkClick>
              </a:rPr>
              <a:t>Startup Success/Fail Dataset from Crunchbase</a:t>
            </a:r>
            <a:endParaRPr/>
          </a:p>
          <a:p>
            <a:pPr marL="457200" lvl="0" indent="-342900" algn="l" rtl="0">
              <a:spcBef>
                <a:spcPts val="0"/>
              </a:spcBef>
              <a:spcAft>
                <a:spcPts val="0"/>
              </a:spcAft>
              <a:buSzPts val="1800"/>
              <a:buChar char="●"/>
            </a:pPr>
            <a:r>
              <a:rPr lang="en"/>
              <a:t>Tableau for EDA and Visualization</a:t>
            </a:r>
            <a:endParaRPr/>
          </a:p>
          <a:p>
            <a:pPr marL="457200" lvl="0" indent="-342900" algn="l" rtl="0">
              <a:spcBef>
                <a:spcPts val="0"/>
              </a:spcBef>
              <a:spcAft>
                <a:spcPts val="0"/>
              </a:spcAft>
              <a:buSzPts val="1800"/>
              <a:buChar char="●"/>
            </a:pPr>
            <a:r>
              <a:rPr lang="en"/>
              <a:t>Python (pandas, scikitlearn) for data cleaning and modeling</a:t>
            </a:r>
            <a:endParaRPr/>
          </a:p>
          <a:p>
            <a:pPr marL="457200" lvl="0" indent="-342900" algn="l" rtl="0">
              <a:spcBef>
                <a:spcPts val="0"/>
              </a:spcBef>
              <a:spcAft>
                <a:spcPts val="0"/>
              </a:spcAft>
              <a:buSzPts val="1800"/>
              <a:buChar char="●"/>
            </a:pPr>
            <a:r>
              <a:rPr lang="en"/>
              <a:t>ChatGPT and other online resources for coding and ML-related questions</a:t>
            </a: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Content</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Objectives and Goals</a:t>
            </a:r>
            <a:endParaRPr dirty="0"/>
          </a:p>
          <a:p>
            <a:pPr marL="457200" lvl="0" indent="-342900" algn="l" rtl="0">
              <a:spcBef>
                <a:spcPts val="0"/>
              </a:spcBef>
              <a:spcAft>
                <a:spcPts val="0"/>
              </a:spcAft>
              <a:buSzPts val="1800"/>
              <a:buChar char="●"/>
            </a:pPr>
            <a:r>
              <a:rPr lang="en" dirty="0"/>
              <a:t>Data Cleaning</a:t>
            </a:r>
            <a:endParaRPr dirty="0"/>
          </a:p>
          <a:p>
            <a:pPr marL="457200" lvl="0" indent="-342900" algn="l" rtl="0">
              <a:spcBef>
                <a:spcPts val="0"/>
              </a:spcBef>
              <a:spcAft>
                <a:spcPts val="0"/>
              </a:spcAft>
              <a:buSzPts val="1800"/>
              <a:buChar char="●"/>
            </a:pPr>
            <a:r>
              <a:rPr lang="en" dirty="0"/>
              <a:t>EDA</a:t>
            </a:r>
            <a:endParaRPr dirty="0"/>
          </a:p>
          <a:p>
            <a:pPr marL="457200" lvl="0" indent="-342900" algn="l" rtl="0">
              <a:spcBef>
                <a:spcPts val="0"/>
              </a:spcBef>
              <a:spcAft>
                <a:spcPts val="0"/>
              </a:spcAft>
              <a:buSzPts val="1800"/>
              <a:buChar char="●"/>
            </a:pPr>
            <a:r>
              <a:rPr lang="en" dirty="0"/>
              <a:t>Preparation for Modeling</a:t>
            </a:r>
            <a:endParaRPr dirty="0"/>
          </a:p>
          <a:p>
            <a:pPr marL="457200" lvl="0" indent="-342900" algn="l" rtl="0">
              <a:spcBef>
                <a:spcPts val="0"/>
              </a:spcBef>
              <a:spcAft>
                <a:spcPts val="0"/>
              </a:spcAft>
              <a:buSzPts val="1800"/>
              <a:buChar char="●"/>
            </a:pPr>
            <a:r>
              <a:rPr lang="en" dirty="0"/>
              <a:t>Modeling</a:t>
            </a:r>
            <a:endParaRPr dirty="0"/>
          </a:p>
          <a:p>
            <a:pPr marL="914400" lvl="1" indent="-317500" algn="l" rtl="0">
              <a:spcBef>
                <a:spcPts val="0"/>
              </a:spcBef>
              <a:spcAft>
                <a:spcPts val="0"/>
              </a:spcAft>
              <a:buSzPts val="1400"/>
              <a:buChar char="○"/>
            </a:pPr>
            <a:r>
              <a:rPr lang="en-US" dirty="0"/>
              <a:t>Linear Regression</a:t>
            </a:r>
          </a:p>
          <a:p>
            <a:pPr marL="914400" lvl="1" indent="-317500" algn="l" rtl="0">
              <a:spcBef>
                <a:spcPts val="0"/>
              </a:spcBef>
              <a:spcAft>
                <a:spcPts val="0"/>
              </a:spcAft>
              <a:buSzPts val="1400"/>
              <a:buChar char="○"/>
            </a:pPr>
            <a:r>
              <a:rPr lang="en-US" dirty="0"/>
              <a:t>Random Forest </a:t>
            </a:r>
          </a:p>
          <a:p>
            <a:pPr marL="914400" lvl="1" indent="-317500" algn="l" rtl="0">
              <a:spcBef>
                <a:spcPts val="0"/>
              </a:spcBef>
              <a:spcAft>
                <a:spcPts val="0"/>
              </a:spcAft>
              <a:buSzPts val="1400"/>
              <a:buChar char="○"/>
            </a:pPr>
            <a:r>
              <a:rPr lang="en-US" dirty="0"/>
              <a:t>Gradient Boosting</a:t>
            </a:r>
          </a:p>
          <a:p>
            <a:pPr marL="914400" lvl="1" indent="-317500" algn="l" rtl="0">
              <a:spcBef>
                <a:spcPts val="0"/>
              </a:spcBef>
              <a:spcAft>
                <a:spcPts val="0"/>
              </a:spcAft>
              <a:buSzPts val="1400"/>
              <a:buChar char="○"/>
            </a:pPr>
            <a:r>
              <a:rPr lang="en-US" dirty="0"/>
              <a:t>Support Vector Regression</a:t>
            </a:r>
            <a:endParaRPr dirty="0"/>
          </a:p>
          <a:p>
            <a:pPr marL="457200" lvl="0" indent="-342900" algn="l" rtl="0">
              <a:spcBef>
                <a:spcPts val="0"/>
              </a:spcBef>
              <a:spcAft>
                <a:spcPts val="0"/>
              </a:spcAft>
              <a:buSzPts val="1800"/>
              <a:buChar char="●"/>
            </a:pPr>
            <a:r>
              <a:rPr lang="en" dirty="0"/>
              <a:t>Improvements and Potentials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 and Goals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solidFill>
                  <a:schemeClr val="tx1"/>
                </a:solidFill>
              </a:rPr>
              <a:t>For the project:</a:t>
            </a:r>
            <a:endParaRPr dirty="0">
              <a:solidFill>
                <a:schemeClr val="tx1"/>
              </a:solidFill>
            </a:endParaRPr>
          </a:p>
          <a:p>
            <a:pPr marL="914400" lvl="1" indent="-317500" algn="l" rtl="0">
              <a:spcBef>
                <a:spcPts val="0"/>
              </a:spcBef>
              <a:spcAft>
                <a:spcPts val="0"/>
              </a:spcAft>
              <a:buSzPts val="1400"/>
              <a:buChar char="-"/>
            </a:pPr>
            <a:r>
              <a:rPr lang="en-US" b="0" i="0" dirty="0">
                <a:solidFill>
                  <a:schemeClr val="tx1"/>
                </a:solidFill>
                <a:effectLst/>
                <a:latin typeface="Open Sans" panose="020B0606030504020204" pitchFamily="34" charset="0"/>
              </a:rPr>
              <a:t>The primary goal is to build a machine-learning model to predict the revenue of a new movie given such features as budget, release dates, genres, production companies, production countries… The modeling performance is evaluating based on the MSE and R</a:t>
            </a:r>
            <a:r>
              <a:rPr lang="en-US" dirty="0">
                <a:solidFill>
                  <a:schemeClr val="tx1"/>
                </a:solidFill>
                <a:latin typeface="Open Sans" panose="020B0606030504020204" pitchFamily="34" charset="0"/>
              </a:rPr>
              <a:t>2</a:t>
            </a:r>
            <a:endParaRPr lang="en-US" dirty="0">
              <a:solidFill>
                <a:schemeClr val="tx1"/>
              </a:solidFill>
            </a:endParaRPr>
          </a:p>
          <a:p>
            <a:pPr marL="457200" lvl="0" indent="-342900" algn="l" rtl="0">
              <a:spcBef>
                <a:spcPts val="0"/>
              </a:spcBef>
              <a:spcAft>
                <a:spcPts val="0"/>
              </a:spcAft>
              <a:buSzPts val="1800"/>
              <a:buChar char="-"/>
            </a:pPr>
            <a:r>
              <a:rPr lang="en-US" dirty="0">
                <a:solidFill>
                  <a:schemeClr val="tx1"/>
                </a:solidFill>
              </a:rPr>
              <a:t>For personal development:</a:t>
            </a:r>
          </a:p>
          <a:p>
            <a:pPr marL="914400" lvl="1" indent="-317500" algn="l" rtl="0">
              <a:spcBef>
                <a:spcPts val="0"/>
              </a:spcBef>
              <a:spcAft>
                <a:spcPts val="0"/>
              </a:spcAft>
              <a:buSzPts val="1400"/>
              <a:buChar char="-"/>
            </a:pPr>
            <a:r>
              <a:rPr lang="en" dirty="0">
                <a:solidFill>
                  <a:schemeClr val="tx1"/>
                </a:solidFill>
              </a:rPr>
              <a:t>Understanding Data Cleaning</a:t>
            </a:r>
            <a:endParaRPr dirty="0">
              <a:solidFill>
                <a:schemeClr val="tx1"/>
              </a:solidFill>
            </a:endParaRPr>
          </a:p>
          <a:p>
            <a:pPr marL="914400" lvl="1" indent="-317500" algn="l" rtl="0">
              <a:spcBef>
                <a:spcPts val="0"/>
              </a:spcBef>
              <a:spcAft>
                <a:spcPts val="0"/>
              </a:spcAft>
              <a:buSzPts val="1400"/>
              <a:buChar char="-"/>
            </a:pPr>
            <a:r>
              <a:rPr lang="en" dirty="0">
                <a:solidFill>
                  <a:schemeClr val="tx1"/>
                </a:solidFill>
              </a:rPr>
              <a:t>Understanding EDA</a:t>
            </a:r>
            <a:endParaRPr dirty="0">
              <a:solidFill>
                <a:schemeClr val="tx1"/>
              </a:solidFill>
            </a:endParaRPr>
          </a:p>
          <a:p>
            <a:pPr marL="914400" lvl="1" indent="-317500" algn="l" rtl="0">
              <a:spcBef>
                <a:spcPts val="0"/>
              </a:spcBef>
              <a:spcAft>
                <a:spcPts val="0"/>
              </a:spcAft>
              <a:buSzPts val="1400"/>
              <a:buChar char="-"/>
            </a:pPr>
            <a:r>
              <a:rPr lang="en" dirty="0">
                <a:solidFill>
                  <a:schemeClr val="tx1"/>
                </a:solidFill>
              </a:rPr>
              <a:t>Understanding Machine Learning Concepts and Applications</a:t>
            </a:r>
            <a:endParaRPr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Identify and remove rows with NA</a:t>
            </a:r>
          </a:p>
          <a:p>
            <a:pPr marL="457200" lvl="0" indent="-342900" algn="l" rtl="0">
              <a:spcBef>
                <a:spcPts val="0"/>
              </a:spcBef>
              <a:spcAft>
                <a:spcPts val="0"/>
              </a:spcAft>
              <a:buSzPts val="1800"/>
              <a:buChar char="●"/>
            </a:pPr>
            <a:r>
              <a:rPr lang="en" dirty="0"/>
              <a:t>Replacing budget with mean values since budget does not have null values but few columns have values zero</a:t>
            </a:r>
            <a:endParaRPr dirty="0"/>
          </a:p>
          <a:p>
            <a:pPr marL="457200" lvl="0" indent="-342900" algn="l" rtl="0">
              <a:spcBef>
                <a:spcPts val="0"/>
              </a:spcBef>
              <a:spcAft>
                <a:spcPts val="0"/>
              </a:spcAft>
              <a:buSzPts val="1800"/>
              <a:buChar char="●"/>
            </a:pPr>
            <a:r>
              <a:rPr lang="en" dirty="0"/>
              <a:t>Generating dummy variables for categorical variables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80" name="Google Shape;80;p17"/>
          <p:cNvSpPr txBox="1">
            <a:spLocks noGrp="1"/>
          </p:cNvSpPr>
          <p:nvPr>
            <p:ph type="title"/>
          </p:nvPr>
        </p:nvSpPr>
        <p:spPr>
          <a:xfrm>
            <a:off x="222837" y="76841"/>
            <a:ext cx="8526363" cy="74995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Handling Missing Values</a:t>
            </a:r>
            <a:endParaRPr dirty="0"/>
          </a:p>
        </p:txBody>
      </p:sp>
      <p:pic>
        <p:nvPicPr>
          <p:cNvPr id="3" name="Picture 2" descr="A black and white image of a black and white image of a black and white image of a black and white image of a black and white image of a black and white image of a black and&#10;&#10;Description automatically generated">
            <a:extLst>
              <a:ext uri="{FF2B5EF4-FFF2-40B4-BE49-F238E27FC236}">
                <a16:creationId xmlns:a16="http://schemas.microsoft.com/office/drawing/2014/main" id="{89A713F6-EF49-F29F-6EB5-9B16A679AEF4}"/>
              </a:ext>
            </a:extLst>
          </p:cNvPr>
          <p:cNvPicPr>
            <a:picLocks noChangeAspect="1"/>
          </p:cNvPicPr>
          <p:nvPr/>
        </p:nvPicPr>
        <p:blipFill>
          <a:blip r:embed="rId3"/>
          <a:stretch>
            <a:fillRect/>
          </a:stretch>
        </p:blipFill>
        <p:spPr>
          <a:xfrm>
            <a:off x="0" y="737667"/>
            <a:ext cx="5876942" cy="4405834"/>
          </a:xfrm>
          <a:prstGeom prst="rect">
            <a:avLst/>
          </a:prstGeom>
        </p:spPr>
      </p:pic>
      <p:pic>
        <p:nvPicPr>
          <p:cNvPr id="7" name="Picture 6">
            <a:extLst>
              <a:ext uri="{FF2B5EF4-FFF2-40B4-BE49-F238E27FC236}">
                <a16:creationId xmlns:a16="http://schemas.microsoft.com/office/drawing/2014/main" id="{A76F5D5B-1DDE-4E13-9D4E-32E55ADA79C2}"/>
              </a:ext>
            </a:extLst>
          </p:cNvPr>
          <p:cNvPicPr>
            <a:picLocks noChangeAspect="1"/>
          </p:cNvPicPr>
          <p:nvPr/>
        </p:nvPicPr>
        <p:blipFill>
          <a:blip r:embed="rId4"/>
          <a:stretch>
            <a:fillRect/>
          </a:stretch>
        </p:blipFill>
        <p:spPr>
          <a:xfrm>
            <a:off x="5876942" y="76841"/>
            <a:ext cx="3276464" cy="5143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D4EDE-43B6-1309-2F4F-EF74F9E7FD6F}"/>
              </a:ext>
            </a:extLst>
          </p:cNvPr>
          <p:cNvSpPr>
            <a:spLocks noGrp="1"/>
          </p:cNvSpPr>
          <p:nvPr>
            <p:ph type="title"/>
          </p:nvPr>
        </p:nvSpPr>
        <p:spPr/>
        <p:txBody>
          <a:bodyPr/>
          <a:lstStyle/>
          <a:p>
            <a:r>
              <a:rPr lang="en-US" dirty="0"/>
              <a:t>Data Exploratory Analysis</a:t>
            </a:r>
          </a:p>
        </p:txBody>
      </p:sp>
    </p:spTree>
    <p:extLst>
      <p:ext uri="{BB962C8B-B14F-4D97-AF65-F5344CB8AC3E}">
        <p14:creationId xmlns:p14="http://schemas.microsoft.com/office/powerpoint/2010/main" val="431149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81123" y="86486"/>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dirty="0"/>
              <a:t>Relation Between Revenue and Budget</a:t>
            </a:r>
            <a:endParaRPr dirty="0"/>
          </a:p>
        </p:txBody>
      </p:sp>
      <p:pic>
        <p:nvPicPr>
          <p:cNvPr id="7" name="Picture 6">
            <a:extLst>
              <a:ext uri="{FF2B5EF4-FFF2-40B4-BE49-F238E27FC236}">
                <a16:creationId xmlns:a16="http://schemas.microsoft.com/office/drawing/2014/main" id="{697E2899-BB49-0B87-FD88-4997F3C53F37}"/>
              </a:ext>
            </a:extLst>
          </p:cNvPr>
          <p:cNvPicPr>
            <a:picLocks noChangeAspect="1"/>
          </p:cNvPicPr>
          <p:nvPr/>
        </p:nvPicPr>
        <p:blipFill>
          <a:blip r:embed="rId3"/>
          <a:stretch>
            <a:fillRect/>
          </a:stretch>
        </p:blipFill>
        <p:spPr>
          <a:xfrm>
            <a:off x="6930998" y="578899"/>
            <a:ext cx="2207396" cy="2203557"/>
          </a:xfrm>
          <a:prstGeom prst="rect">
            <a:avLst/>
          </a:prstGeom>
        </p:spPr>
      </p:pic>
      <p:pic>
        <p:nvPicPr>
          <p:cNvPr id="9" name="Picture 8">
            <a:extLst>
              <a:ext uri="{FF2B5EF4-FFF2-40B4-BE49-F238E27FC236}">
                <a16:creationId xmlns:a16="http://schemas.microsoft.com/office/drawing/2014/main" id="{411F94B0-2BF4-0F5F-5114-A8CE1986FABA}"/>
              </a:ext>
            </a:extLst>
          </p:cNvPr>
          <p:cNvPicPr>
            <a:picLocks noChangeAspect="1"/>
          </p:cNvPicPr>
          <p:nvPr/>
        </p:nvPicPr>
        <p:blipFill>
          <a:blip r:embed="rId4"/>
          <a:stretch>
            <a:fillRect/>
          </a:stretch>
        </p:blipFill>
        <p:spPr>
          <a:xfrm>
            <a:off x="6930998" y="2937066"/>
            <a:ext cx="2274093" cy="2206434"/>
          </a:xfrm>
          <a:prstGeom prst="rect">
            <a:avLst/>
          </a:prstGeom>
        </p:spPr>
      </p:pic>
      <p:sp>
        <p:nvSpPr>
          <p:cNvPr id="10" name="TextBox 9">
            <a:extLst>
              <a:ext uri="{FF2B5EF4-FFF2-40B4-BE49-F238E27FC236}">
                <a16:creationId xmlns:a16="http://schemas.microsoft.com/office/drawing/2014/main" id="{BAA1CE2E-3543-71F9-7C16-F2680FD11755}"/>
              </a:ext>
            </a:extLst>
          </p:cNvPr>
          <p:cNvSpPr txBox="1"/>
          <p:nvPr/>
        </p:nvSpPr>
        <p:spPr>
          <a:xfrm>
            <a:off x="3838671" y="1651132"/>
            <a:ext cx="2658676" cy="2031325"/>
          </a:xfrm>
          <a:prstGeom prst="rect">
            <a:avLst/>
          </a:prstGeom>
          <a:noFill/>
        </p:spPr>
        <p:txBody>
          <a:bodyPr wrap="square" rtlCol="0">
            <a:spAutoFit/>
          </a:bodyPr>
          <a:lstStyle/>
          <a:p>
            <a:r>
              <a:rPr lang="en-US" dirty="0">
                <a:solidFill>
                  <a:schemeClr val="tx1"/>
                </a:solidFill>
              </a:rPr>
              <a:t>we can see from the heatmap that the Pearson correlation coefficient between budget and revenue is notably high with coefficient of .75. We can see the same from scatter plot as well as the frequency matrix.</a:t>
            </a:r>
          </a:p>
          <a:p>
            <a:r>
              <a:rPr lang="en-US" dirty="0">
                <a:solidFill>
                  <a:schemeClr val="tx1"/>
                </a:solidFill>
              </a:rPr>
              <a:t>Hence, we can say that budget is the most important variable</a:t>
            </a:r>
          </a:p>
        </p:txBody>
      </p:sp>
      <p:pic>
        <p:nvPicPr>
          <p:cNvPr id="12" name="Picture 11">
            <a:extLst>
              <a:ext uri="{FF2B5EF4-FFF2-40B4-BE49-F238E27FC236}">
                <a16:creationId xmlns:a16="http://schemas.microsoft.com/office/drawing/2014/main" id="{44364946-928B-542C-C1F6-32C87A123D5F}"/>
              </a:ext>
            </a:extLst>
          </p:cNvPr>
          <p:cNvPicPr>
            <a:picLocks noChangeAspect="1"/>
          </p:cNvPicPr>
          <p:nvPr/>
        </p:nvPicPr>
        <p:blipFill>
          <a:blip r:embed="rId5"/>
          <a:stretch>
            <a:fillRect/>
          </a:stretch>
        </p:blipFill>
        <p:spPr>
          <a:xfrm>
            <a:off x="31728" y="2228370"/>
            <a:ext cx="3743371" cy="290956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114611"/>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dirty="0"/>
              <a:t>Transforming Budget into </a:t>
            </a:r>
            <a:r>
              <a:rPr lang="en-US" dirty="0" err="1"/>
              <a:t>Log_Budget</a:t>
            </a:r>
            <a:endParaRPr dirty="0"/>
          </a:p>
        </p:txBody>
      </p:sp>
      <p:pic>
        <p:nvPicPr>
          <p:cNvPr id="9" name="Picture 8">
            <a:extLst>
              <a:ext uri="{FF2B5EF4-FFF2-40B4-BE49-F238E27FC236}">
                <a16:creationId xmlns:a16="http://schemas.microsoft.com/office/drawing/2014/main" id="{661D1397-A692-5290-371E-7BF390B7B10F}"/>
              </a:ext>
            </a:extLst>
          </p:cNvPr>
          <p:cNvPicPr>
            <a:picLocks noChangeAspect="1"/>
          </p:cNvPicPr>
          <p:nvPr/>
        </p:nvPicPr>
        <p:blipFill>
          <a:blip r:embed="rId3"/>
          <a:stretch>
            <a:fillRect/>
          </a:stretch>
        </p:blipFill>
        <p:spPr>
          <a:xfrm>
            <a:off x="66557" y="2865496"/>
            <a:ext cx="2682982" cy="2278004"/>
          </a:xfrm>
          <a:prstGeom prst="rect">
            <a:avLst/>
          </a:prstGeom>
        </p:spPr>
      </p:pic>
      <p:pic>
        <p:nvPicPr>
          <p:cNvPr id="11" name="Picture 10">
            <a:extLst>
              <a:ext uri="{FF2B5EF4-FFF2-40B4-BE49-F238E27FC236}">
                <a16:creationId xmlns:a16="http://schemas.microsoft.com/office/drawing/2014/main" id="{DE139B6F-866A-3F44-82F7-D09B0A554877}"/>
              </a:ext>
            </a:extLst>
          </p:cNvPr>
          <p:cNvPicPr>
            <a:picLocks noChangeAspect="1"/>
          </p:cNvPicPr>
          <p:nvPr/>
        </p:nvPicPr>
        <p:blipFill>
          <a:blip r:embed="rId4"/>
          <a:stretch>
            <a:fillRect/>
          </a:stretch>
        </p:blipFill>
        <p:spPr>
          <a:xfrm>
            <a:off x="2749539" y="2865496"/>
            <a:ext cx="2767494" cy="2243528"/>
          </a:xfrm>
          <a:prstGeom prst="rect">
            <a:avLst/>
          </a:prstGeom>
        </p:spPr>
      </p:pic>
      <p:sp>
        <p:nvSpPr>
          <p:cNvPr id="12" name="TextBox 11">
            <a:extLst>
              <a:ext uri="{FF2B5EF4-FFF2-40B4-BE49-F238E27FC236}">
                <a16:creationId xmlns:a16="http://schemas.microsoft.com/office/drawing/2014/main" id="{0E25C33B-BA78-41DF-31BC-6EAFA1C92EAF}"/>
              </a:ext>
            </a:extLst>
          </p:cNvPr>
          <p:cNvSpPr txBox="1"/>
          <p:nvPr/>
        </p:nvSpPr>
        <p:spPr>
          <a:xfrm>
            <a:off x="207469" y="687311"/>
            <a:ext cx="8160444" cy="1184940"/>
          </a:xfrm>
          <a:prstGeom prst="rect">
            <a:avLst/>
          </a:prstGeom>
          <a:noFill/>
        </p:spPr>
        <p:txBody>
          <a:bodyPr wrap="square" rtlCol="0">
            <a:spAutoFit/>
          </a:bodyPr>
          <a:lstStyle/>
          <a:p>
            <a:r>
              <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budget and revenue data was transformed into a logarithmic scale to normalize the distribution and reduce skewness The original budget and revenue distribution is highly right-skewed (as we can see from the graph), indicating that most movies have a low budget, with a few outliers having very high budgets/revenue. After log transformation, the distribution appears more symmetrical and likely follows a normal distribution more closely. This transformation will improve the performance and validity of statistical analyses and regression models by meeting their assumptions of normality.</a:t>
            </a:r>
          </a:p>
          <a:p>
            <a:endParaRPr lang="en-US" sz="1100" dirty="0">
              <a:solidFill>
                <a:schemeClr val="tx1"/>
              </a:solidFill>
            </a:endParaRPr>
          </a:p>
        </p:txBody>
      </p:sp>
      <p:pic>
        <p:nvPicPr>
          <p:cNvPr id="14" name="Picture 13">
            <a:extLst>
              <a:ext uri="{FF2B5EF4-FFF2-40B4-BE49-F238E27FC236}">
                <a16:creationId xmlns:a16="http://schemas.microsoft.com/office/drawing/2014/main" id="{64E064BC-BFAF-E466-7B13-9AA5C4D33933}"/>
              </a:ext>
            </a:extLst>
          </p:cNvPr>
          <p:cNvPicPr>
            <a:picLocks noChangeAspect="1"/>
          </p:cNvPicPr>
          <p:nvPr/>
        </p:nvPicPr>
        <p:blipFill>
          <a:blip r:embed="rId5"/>
          <a:stretch>
            <a:fillRect/>
          </a:stretch>
        </p:blipFill>
        <p:spPr>
          <a:xfrm>
            <a:off x="6551821" y="1539904"/>
            <a:ext cx="2384710" cy="206369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TotalTime>
  <Words>440</Words>
  <Application>Microsoft Office PowerPoint</Application>
  <PresentationFormat>On-screen Show (16:9)</PresentationFormat>
  <Paragraphs>51</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Open Sans</vt:lpstr>
      <vt:lpstr>Simple Dark</vt:lpstr>
      <vt:lpstr>TMDB Box Office Prediction</vt:lpstr>
      <vt:lpstr>Content</vt:lpstr>
      <vt:lpstr>Objective and Goals</vt:lpstr>
      <vt:lpstr>Data Cleaning</vt:lpstr>
      <vt:lpstr>Handling Missing Values</vt:lpstr>
      <vt:lpstr>Data Exploratory Analysis</vt:lpstr>
      <vt:lpstr>Relation Between Revenue and Budget</vt:lpstr>
      <vt:lpstr>Transforming Budget into Log_Budget</vt:lpstr>
      <vt:lpstr>PowerPoint Presentation</vt:lpstr>
      <vt:lpstr>PowerPoint Presentation</vt:lpstr>
      <vt:lpstr>MORE FUNDINGS = SUCCESS!!!</vt:lpstr>
      <vt:lpstr>Test the Model with Test Dataset</vt:lpstr>
      <vt:lpstr>PowerPoint Presentation</vt:lpstr>
      <vt:lpstr>What Can be done to Improve?</vt:lpstr>
      <vt:lpstr>Potential</vt:lpstr>
      <vt:lpstr>THANK YOU!</vt:lpstr>
      <vt:lpstr>Data and tools used: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TMDB Box Office Prediction</dc:title>
  <dc:creator>Shobha Ojha</dc:creator>
  <cp:lastModifiedBy>Shobha Ojha</cp:lastModifiedBy>
  <cp:revision>4</cp:revision>
  <dcterms:modified xsi:type="dcterms:W3CDTF">2024-04-18T05:46:34Z</dcterms:modified>
</cp:coreProperties>
</file>