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71" r:id="rId3"/>
    <p:sldId id="257" r:id="rId4"/>
    <p:sldId id="260" r:id="rId5"/>
    <p:sldId id="261" r:id="rId6"/>
    <p:sldId id="259" r:id="rId7"/>
    <p:sldId id="262" r:id="rId8"/>
    <p:sldId id="286" r:id="rId9"/>
    <p:sldId id="263" r:id="rId10"/>
    <p:sldId id="264" r:id="rId11"/>
    <p:sldId id="265" r:id="rId12"/>
    <p:sldId id="267" r:id="rId13"/>
    <p:sldId id="268" r:id="rId14"/>
    <p:sldId id="269" r:id="rId15"/>
    <p:sldId id="285" r:id="rId16"/>
    <p:sldId id="276" r:id="rId17"/>
    <p:sldId id="272" r:id="rId18"/>
    <p:sldId id="273" r:id="rId19"/>
    <p:sldId id="274" r:id="rId20"/>
    <p:sldId id="275" r:id="rId21"/>
    <p:sldId id="258" r:id="rId22"/>
    <p:sldId id="278" r:id="rId23"/>
    <p:sldId id="277" r:id="rId24"/>
    <p:sldId id="279" r:id="rId25"/>
    <p:sldId id="281" r:id="rId26"/>
    <p:sldId id="283" r:id="rId27"/>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9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err="1">
                <a:latin typeface="Times New Roman" panose="02020603050405020304" pitchFamily="18" charset="0"/>
                <a:cs typeface="Times New Roman" panose="02020603050405020304" pitchFamily="18" charset="0"/>
              </a:rPr>
              <a:t>O‘zbekistonga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kelayotgan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turistlar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mln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kishi</a:t>
            </a:r>
            <a:r>
              <a:rPr lang="en-US" sz="1600" dirty="0">
                <a:latin typeface="Times New Roman" panose="02020603050405020304" pitchFamily="18" charset="0"/>
                <a:cs typeface="Times New Roman" panose="02020603050405020304" pitchFamily="18" charset="0"/>
              </a:rPr>
              <a:t>)</a:t>
            </a:r>
          </a:p>
        </c:rich>
      </c:tx>
      <c:layout>
        <c:manualLayout>
          <c:xMode val="edge"/>
          <c:yMode val="edge"/>
          <c:x val="0.13505205001063841"/>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Sheet1!$C$21:$C$28</c:f>
              <c:strCache>
                <c:ptCount val="8"/>
                <c:pt idx="0">
                  <c:v>2016-yil</c:v>
                </c:pt>
                <c:pt idx="1">
                  <c:v>2017-yil</c:v>
                </c:pt>
                <c:pt idx="2">
                  <c:v>2018-yil</c:v>
                </c:pt>
                <c:pt idx="3">
                  <c:v>2019-yil</c:v>
                </c:pt>
                <c:pt idx="4">
                  <c:v>2020-yil</c:v>
                </c:pt>
                <c:pt idx="5">
                  <c:v>2021-yil</c:v>
                </c:pt>
                <c:pt idx="6">
                  <c:v>2022-yil</c:v>
                </c:pt>
                <c:pt idx="7">
                  <c:v>2023-yil</c:v>
                </c:pt>
              </c:strCache>
            </c:strRef>
          </c:cat>
          <c:val>
            <c:numRef>
              <c:f>Sheet1!$D$21:$D$28</c:f>
              <c:numCache>
                <c:formatCode>General</c:formatCode>
                <c:ptCount val="8"/>
                <c:pt idx="0">
                  <c:v>1.3</c:v>
                </c:pt>
                <c:pt idx="1">
                  <c:v>2.7</c:v>
                </c:pt>
                <c:pt idx="2">
                  <c:v>5.4</c:v>
                </c:pt>
                <c:pt idx="3">
                  <c:v>6.4</c:v>
                </c:pt>
                <c:pt idx="4">
                  <c:v>1.8</c:v>
                </c:pt>
                <c:pt idx="5">
                  <c:v>3.6</c:v>
                </c:pt>
                <c:pt idx="6">
                  <c:v>7.8</c:v>
                </c:pt>
                <c:pt idx="7">
                  <c:v>10</c:v>
                </c:pt>
              </c:numCache>
            </c:numRef>
          </c:val>
          <c:smooth val="0"/>
          <c:extLst>
            <c:ext xmlns:c16="http://schemas.microsoft.com/office/drawing/2014/chart" uri="{C3380CC4-5D6E-409C-BE32-E72D297353CC}">
              <c16:uniqueId val="{00000000-FA56-45E3-8DA9-634A396B0B13}"/>
            </c:ext>
          </c:extLst>
        </c:ser>
        <c:dLbls>
          <c:showLegendKey val="0"/>
          <c:showVal val="0"/>
          <c:showCatName val="0"/>
          <c:showSerName val="0"/>
          <c:showPercent val="0"/>
          <c:showBubbleSize val="0"/>
        </c:dLbls>
        <c:marker val="1"/>
        <c:smooth val="0"/>
        <c:axId val="518999752"/>
        <c:axId val="519000736"/>
      </c:lineChart>
      <c:catAx>
        <c:axId val="518999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19000736"/>
        <c:crosses val="autoZero"/>
        <c:auto val="1"/>
        <c:lblAlgn val="ctr"/>
        <c:lblOffset val="100"/>
        <c:noMultiLvlLbl val="0"/>
      </c:catAx>
      <c:valAx>
        <c:axId val="5190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18999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47000">
          <a:schemeClr val="accent1">
            <a:lumMod val="45000"/>
            <a:lumOff val="55000"/>
          </a:schemeClr>
        </a:gs>
        <a:gs pos="47000">
          <a:schemeClr val="accent1">
            <a:lumMod val="45000"/>
            <a:lumOff val="55000"/>
          </a:schemeClr>
        </a:gs>
        <a:gs pos="98350">
          <a:schemeClr val="accent1">
            <a:lumMod val="76000"/>
            <a:lumOff val="24000"/>
          </a:schemeClr>
        </a:gs>
        <a:gs pos="80000">
          <a:srgbClr val="7396D3"/>
        </a:gs>
        <a:gs pos="59000">
          <a:schemeClr val="accent1">
            <a:lumMod val="30000"/>
            <a:lumOff val="70000"/>
          </a:schemeClr>
        </a:gs>
      </a:gsLst>
      <a:lin ang="0" scaled="0"/>
    </a:gradFill>
    <a:ln>
      <a:solidFill>
        <a:srgbClr val="FF0000"/>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56DABB99-7338-4065-A6CA-9D413D161BC6}" type="datetimeFigureOut">
              <a:rPr lang="ru-RU" smtClean="0"/>
              <a:t>25.05.2023</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B7E002E-D2BD-4C6D-8337-0BAD29742BC8}" type="slidenum">
              <a:rPr lang="ru-RU" smtClean="0"/>
              <a:t>‹#›</a:t>
            </a:fld>
            <a:endParaRPr lang="ru-RU"/>
          </a:p>
        </p:txBody>
      </p:sp>
    </p:spTree>
    <p:extLst>
      <p:ext uri="{BB962C8B-B14F-4D97-AF65-F5344CB8AC3E}">
        <p14:creationId xmlns:p14="http://schemas.microsoft.com/office/powerpoint/2010/main" val="508957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7E002E-D2BD-4C6D-8337-0BAD29742BC8}" type="slidenum">
              <a:rPr lang="ru-RU" smtClean="0"/>
              <a:t>16</a:t>
            </a:fld>
            <a:endParaRPr lang="ru-RU"/>
          </a:p>
        </p:txBody>
      </p:sp>
    </p:spTree>
    <p:extLst>
      <p:ext uri="{BB962C8B-B14F-4D97-AF65-F5344CB8AC3E}">
        <p14:creationId xmlns:p14="http://schemas.microsoft.com/office/powerpoint/2010/main" val="342530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7E002E-D2BD-4C6D-8337-0BAD29742BC8}" type="slidenum">
              <a:rPr lang="ru-RU" smtClean="0"/>
              <a:t>20</a:t>
            </a:fld>
            <a:endParaRPr lang="ru-RU"/>
          </a:p>
        </p:txBody>
      </p:sp>
    </p:spTree>
    <p:extLst>
      <p:ext uri="{BB962C8B-B14F-4D97-AF65-F5344CB8AC3E}">
        <p14:creationId xmlns:p14="http://schemas.microsoft.com/office/powerpoint/2010/main" val="357244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51CBB00-0594-4D1C-A380-DE005F526781}" type="datetimeFigureOut">
              <a:rPr lang="ru-RU" smtClean="0"/>
              <a:t>25.05.2023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220979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51CBB00-0594-4D1C-A380-DE005F526781}" type="datetimeFigureOut">
              <a:rPr lang="ru-RU" smtClean="0"/>
              <a:t>25.05.2023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229385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51CBB00-0594-4D1C-A380-DE005F526781}" type="datetimeFigureOut">
              <a:rPr lang="ru-RU" smtClean="0"/>
              <a:t>25.05.2023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385964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51CBB00-0594-4D1C-A380-DE005F526781}" type="datetimeFigureOut">
              <a:rPr lang="ru-RU" smtClean="0"/>
              <a:t>25.05.2023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412516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51CBB00-0594-4D1C-A380-DE005F526781}" type="datetimeFigureOut">
              <a:rPr lang="ru-RU" smtClean="0"/>
              <a:t>25.05.2023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272000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51CBB00-0594-4D1C-A380-DE005F526781}" type="datetimeFigureOut">
              <a:rPr lang="ru-RU" smtClean="0"/>
              <a:t>25.05.2023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35373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51CBB00-0594-4D1C-A380-DE005F526781}" type="datetimeFigureOut">
              <a:rPr lang="ru-RU" smtClean="0"/>
              <a:t>25.05.2023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342265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51CBB00-0594-4D1C-A380-DE005F526781}" type="datetimeFigureOut">
              <a:rPr lang="ru-RU" smtClean="0"/>
              <a:t>25.05.2023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132181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CBB00-0594-4D1C-A380-DE005F526781}" type="datetimeFigureOut">
              <a:rPr lang="ru-RU" smtClean="0"/>
              <a:t>25.05.2023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8997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51CBB00-0594-4D1C-A380-DE005F526781}" type="datetimeFigureOut">
              <a:rPr lang="ru-RU" smtClean="0"/>
              <a:t>25.05.2023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111987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51CBB00-0594-4D1C-A380-DE005F526781}" type="datetimeFigureOut">
              <a:rPr lang="ru-RU" smtClean="0"/>
              <a:t>25.05.2023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275404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CBB00-0594-4D1C-A380-DE005F526781}" type="datetimeFigureOut">
              <a:rPr lang="ru-RU" smtClean="0"/>
              <a:t>25.05.2023</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2D8BE-10EC-431B-9274-C7F69AD78865}" type="slidenum">
              <a:rPr lang="ru-RU" smtClean="0"/>
              <a:t>‹#›</a:t>
            </a:fld>
            <a:endParaRPr lang="ru-RU"/>
          </a:p>
        </p:txBody>
      </p:sp>
    </p:spTree>
    <p:extLst>
      <p:ext uri="{BB962C8B-B14F-4D97-AF65-F5344CB8AC3E}">
        <p14:creationId xmlns:p14="http://schemas.microsoft.com/office/powerpoint/2010/main" val="4161927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B3706E-3873-4CE3-A9DC-B23B34552C1F}"/>
              </a:ext>
            </a:extLst>
          </p:cNvPr>
          <p:cNvSpPr>
            <a:spLocks noGrp="1"/>
          </p:cNvSpPr>
          <p:nvPr>
            <p:ph type="ctrTitle"/>
          </p:nvPr>
        </p:nvSpPr>
        <p:spPr>
          <a:xfrm>
            <a:off x="464573" y="562985"/>
            <a:ext cx="8214851" cy="702382"/>
          </a:xfrm>
        </p:spPr>
        <p:txBody>
          <a:bodyPr>
            <a:noAutofit/>
          </a:bodyPr>
          <a:lstStyle/>
          <a:p>
            <a:r>
              <a:rPr lang="en-US" sz="2400" b="1" dirty="0">
                <a:solidFill>
                  <a:srgbClr val="7030A0"/>
                </a:solidFill>
                <a:latin typeface="Times New Roman" panose="02020603050405020304" pitchFamily="18" charset="0"/>
                <a:cs typeface="Times New Roman" panose="02020603050405020304" pitchFamily="18" charset="0"/>
              </a:rPr>
              <a:t>MUHAMMAD AL-XORAZMIY NOMIDAGI TOSHKENT AXBOROT TEXNOLOGIYALARI UNIVERSITETI</a:t>
            </a:r>
            <a:endParaRPr lang="ru-RU" sz="2400" b="1" dirty="0">
              <a:solidFill>
                <a:srgbClr val="7030A0"/>
              </a:solidFill>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1EC74114-E33E-4BAC-85B5-344089208885}"/>
              </a:ext>
            </a:extLst>
          </p:cNvPr>
          <p:cNvSpPr>
            <a:spLocks noGrp="1"/>
          </p:cNvSpPr>
          <p:nvPr>
            <p:ph type="subTitle" idx="1"/>
          </p:nvPr>
        </p:nvSpPr>
        <p:spPr>
          <a:xfrm>
            <a:off x="464574" y="3004732"/>
            <a:ext cx="8214851" cy="994839"/>
          </a:xfrm>
        </p:spPr>
        <p:txBody>
          <a:bodyPr>
            <a:normAutofit/>
          </a:bodyPr>
          <a:lstStyle/>
          <a:p>
            <a:pPr>
              <a:lnSpc>
                <a:spcPct val="100000"/>
              </a:lnSpc>
            </a:pPr>
            <a:r>
              <a:rPr lang="en-US" sz="1800" b="1" dirty="0">
                <a:latin typeface="Times New Roman" panose="02020603050405020304" pitchFamily="18" charset="0"/>
                <a:cs typeface="Times New Roman" panose="02020603050405020304" pitchFamily="18" charset="0"/>
              </a:rPr>
              <a:t>MAVZU: </a:t>
            </a:r>
            <a:r>
              <a:rPr lang="en-US" sz="1800" b="1" dirty="0">
                <a:effectLst/>
                <a:latin typeface="Times New Roman" panose="02020603050405020304" pitchFamily="18" charset="0"/>
                <a:ea typeface="CordiaUPC" panose="020B0304020202020204" pitchFamily="34" charset="-34"/>
                <a:cs typeface="CordiaUPC" panose="020B0304020202020204" pitchFamily="34" charset="-34"/>
              </a:rPr>
              <a:t>INT</a:t>
            </a:r>
            <a:r>
              <a:rPr lang="ru-RU" sz="1800" b="1" dirty="0">
                <a:effectLst/>
                <a:latin typeface="Times New Roman" panose="02020603050405020304" pitchFamily="18" charset="0"/>
                <a:ea typeface="CordiaUPC" panose="020B0304020202020204" pitchFamily="34" charset="-34"/>
                <a:cs typeface="CordiaUPC" panose="020B0304020202020204" pitchFamily="34" charset="-34"/>
              </a:rPr>
              <a:t>Е</a:t>
            </a:r>
            <a:r>
              <a:rPr lang="en-US" sz="1800" b="1" dirty="0">
                <a:effectLst/>
                <a:latin typeface="Times New Roman" panose="02020603050405020304" pitchFamily="18" charset="0"/>
                <a:ea typeface="CordiaUPC" panose="020B0304020202020204" pitchFamily="34" charset="-34"/>
                <a:cs typeface="CordiaUPC" panose="020B0304020202020204" pitchFamily="34" charset="-34"/>
              </a:rPr>
              <a:t>RAKTIV XIZMATLARLAR XOSSALARI ASOSIDA TURIZM JARAYONLAR AXBOROT TIZIMINI LOYIHALASH MODEL VA ALGORITMLARI</a:t>
            </a:r>
            <a:endParaRPr lang="ru-RU" sz="1800" dirty="0"/>
          </a:p>
        </p:txBody>
      </p:sp>
      <p:sp>
        <p:nvSpPr>
          <p:cNvPr id="4" name="Подзаголовок 2">
            <a:extLst>
              <a:ext uri="{FF2B5EF4-FFF2-40B4-BE49-F238E27FC236}">
                <a16:creationId xmlns:a16="http://schemas.microsoft.com/office/drawing/2014/main" id="{3300AD0D-3256-4205-A5CC-AFBE1EAB7561}"/>
              </a:ext>
            </a:extLst>
          </p:cNvPr>
          <p:cNvSpPr txBox="1">
            <a:spLocks/>
          </p:cNvSpPr>
          <p:nvPr/>
        </p:nvSpPr>
        <p:spPr>
          <a:xfrm>
            <a:off x="1023094" y="4784350"/>
            <a:ext cx="7789607" cy="115947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r>
              <a:rPr lang="en-US" b="1" dirty="0" err="1">
                <a:solidFill>
                  <a:schemeClr val="accent1">
                    <a:lumMod val="75000"/>
                  </a:schemeClr>
                </a:solidFill>
                <a:latin typeface="Times New Roman" panose="02020603050405020304" pitchFamily="18" charset="0"/>
                <a:cs typeface="Times New Roman" panose="02020603050405020304" pitchFamily="18" charset="0"/>
              </a:rPr>
              <a:t>Magistrant</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Madaminov</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Sh.Q</a:t>
            </a:r>
            <a:r>
              <a:rPr lang="en-US" dirty="0">
                <a:solidFill>
                  <a:schemeClr val="accent1">
                    <a:lumMod val="75000"/>
                  </a:schemeClr>
                </a:solidFill>
                <a:latin typeface="Times New Roman" panose="02020603050405020304" pitchFamily="18" charset="0"/>
                <a:cs typeface="Times New Roman" panose="02020603050405020304" pitchFamily="18" charset="0"/>
              </a:rPr>
              <a:t>. </a:t>
            </a:r>
          </a:p>
          <a:p>
            <a:pPr algn="r">
              <a:lnSpc>
                <a:spcPct val="150000"/>
              </a:lnSpc>
            </a:pPr>
            <a:r>
              <a:rPr lang="en-US" b="1" dirty="0" err="1">
                <a:solidFill>
                  <a:schemeClr val="accent1">
                    <a:lumMod val="75000"/>
                  </a:schemeClr>
                </a:solidFill>
                <a:latin typeface="Times New Roman" panose="02020603050405020304" pitchFamily="18" charset="0"/>
                <a:cs typeface="Times New Roman" panose="02020603050405020304" pitchFamily="18" charset="0"/>
              </a:rPr>
              <a:t>Ilmiy</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rahbar</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t.f.n.</a:t>
            </a:r>
            <a:r>
              <a:rPr lang="en-US" dirty="0">
                <a:solidFill>
                  <a:schemeClr val="accent1">
                    <a:lumMod val="75000"/>
                  </a:schemeClr>
                </a:solidFill>
                <a:latin typeface="Times New Roman" panose="02020603050405020304" pitchFamily="18" charset="0"/>
                <a:cs typeface="Times New Roman" panose="02020603050405020304" pitchFamily="18" charset="0"/>
              </a:rPr>
              <a:t>, dots. </a:t>
            </a:r>
            <a:r>
              <a:rPr lang="en-US" dirty="0" err="1">
                <a:solidFill>
                  <a:schemeClr val="accent1">
                    <a:lumMod val="75000"/>
                  </a:schemeClr>
                </a:solidFill>
                <a:latin typeface="Times New Roman" panose="02020603050405020304" pitchFamily="18" charset="0"/>
                <a:cs typeface="Times New Roman" panose="02020603050405020304" pitchFamily="18" charset="0"/>
              </a:rPr>
              <a:t>Kudratov</a:t>
            </a:r>
            <a:r>
              <a:rPr lang="en-US" dirty="0">
                <a:solidFill>
                  <a:schemeClr val="accent1">
                    <a:lumMod val="75000"/>
                  </a:schemeClr>
                </a:solidFill>
                <a:latin typeface="Times New Roman" panose="02020603050405020304" pitchFamily="18" charset="0"/>
                <a:cs typeface="Times New Roman" panose="02020603050405020304" pitchFamily="18" charset="0"/>
              </a:rPr>
              <a:t> S.G’.</a:t>
            </a:r>
            <a:endParaRPr lang="ru-RU" dirty="0">
              <a:solidFill>
                <a:schemeClr val="accent1">
                  <a:lumMod val="75000"/>
                </a:schemeClr>
              </a:solidFill>
              <a:latin typeface="Times New Roman" panose="02020603050405020304" pitchFamily="18" charset="0"/>
              <a:cs typeface="Times New Roman" panose="02020603050405020304" pitchFamily="18" charset="0"/>
            </a:endParaRPr>
          </a:p>
          <a:p>
            <a:endParaRPr lang="ru-RU" dirty="0"/>
          </a:p>
        </p:txBody>
      </p:sp>
      <p:sp>
        <p:nvSpPr>
          <p:cNvPr id="5" name="Подзаголовок 2">
            <a:extLst>
              <a:ext uri="{FF2B5EF4-FFF2-40B4-BE49-F238E27FC236}">
                <a16:creationId xmlns:a16="http://schemas.microsoft.com/office/drawing/2014/main" id="{4CB89107-D1D1-4988-A171-F8C120D17A3C}"/>
              </a:ext>
            </a:extLst>
          </p:cNvPr>
          <p:cNvSpPr txBox="1">
            <a:spLocks/>
          </p:cNvSpPr>
          <p:nvPr/>
        </p:nvSpPr>
        <p:spPr>
          <a:xfrm>
            <a:off x="464573" y="1646852"/>
            <a:ext cx="8214851" cy="1057263"/>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uz-Cyrl-UZ" b="1" dirty="0">
                <a:solidFill>
                  <a:schemeClr val="accent1">
                    <a:lumMod val="50000"/>
                  </a:schemeClr>
                </a:solidFill>
                <a:latin typeface="Times New Roman" panose="02020603050405020304" pitchFamily="18" charset="0"/>
                <a:cs typeface="Times New Roman" panose="02020603050405020304" pitchFamily="18" charset="0"/>
              </a:rPr>
              <a:t>“</a:t>
            </a:r>
            <a:r>
              <a:rPr lang="en-US" b="1" dirty="0" err="1">
                <a:solidFill>
                  <a:schemeClr val="accent1">
                    <a:lumMod val="50000"/>
                  </a:schemeClr>
                </a:solidFill>
                <a:latin typeface="Times New Roman" panose="02020603050405020304" pitchFamily="18" charset="0"/>
                <a:cs typeface="Times New Roman" panose="02020603050405020304" pitchFamily="18" charset="0"/>
              </a:rPr>
              <a:t>Axborot</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texnologiyalari</a:t>
            </a:r>
            <a:r>
              <a:rPr lang="uz-Cyrl-UZ"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kafedrasi</a:t>
            </a:r>
            <a:endParaRPr lang="uz-Cyrl-UZ" b="1"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50000"/>
              </a:lnSpc>
            </a:pPr>
            <a:r>
              <a:rPr lang="en-US" b="1" dirty="0">
                <a:solidFill>
                  <a:srgbClr val="FF0000"/>
                </a:solidFill>
                <a:effectLst/>
                <a:latin typeface="Times New Roman" panose="02020603050405020304" pitchFamily="18" charset="0"/>
                <a:ea typeface="CordiaUPC" panose="020B0304020202020204" pitchFamily="34" charset="-34"/>
              </a:rPr>
              <a:t>70610502</a:t>
            </a:r>
            <a:r>
              <a:rPr lang="uz-Cyrl-UZ" b="1" dirty="0">
                <a:solidFill>
                  <a:srgbClr val="FF0000"/>
                </a:solidFill>
                <a:latin typeface="Times New Roman" panose="02020603050405020304" pitchFamily="18" charset="0"/>
                <a:cs typeface="Times New Roman" panose="02020603050405020304" pitchFamily="18" charset="0"/>
              </a:rPr>
              <a:t> – </a:t>
            </a:r>
            <a:r>
              <a:rPr lang="en-US" b="1" dirty="0" err="1">
                <a:solidFill>
                  <a:srgbClr val="FF0000"/>
                </a:solidFill>
                <a:latin typeface="Times New Roman" panose="02020603050405020304" pitchFamily="18" charset="0"/>
                <a:cs typeface="Times New Roman" panose="02020603050405020304" pitchFamily="18" charset="0"/>
              </a:rPr>
              <a:t>Elektron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hukumat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tizimini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boshqarish</a:t>
            </a:r>
            <a:endParaRPr lang="en-US" b="1" dirty="0">
              <a:solidFill>
                <a:srgbClr val="FF0000"/>
              </a:solidFill>
              <a:latin typeface="Times New Roman" panose="02020603050405020304" pitchFamily="18" charset="0"/>
              <a:cs typeface="Times New Roman" panose="02020603050405020304" pitchFamily="18" charset="0"/>
            </a:endParaRPr>
          </a:p>
          <a:p>
            <a:pPr>
              <a:lnSpc>
                <a:spcPct val="150000"/>
              </a:lnSpc>
            </a:pP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1517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31BF4FE-4D2A-4833-AA48-51DAA3C73008}"/>
              </a:ext>
            </a:extLst>
          </p:cNvPr>
          <p:cNvSpPr>
            <a:spLocks noGrp="1"/>
          </p:cNvSpPr>
          <p:nvPr>
            <p:ph idx="1"/>
          </p:nvPr>
        </p:nvSpPr>
        <p:spPr>
          <a:xfrm>
            <a:off x="191729" y="176981"/>
            <a:ext cx="8790039" cy="6577780"/>
          </a:xfrm>
        </p:spPr>
        <p:txBody>
          <a:bodyPr/>
          <a:lstStyle/>
          <a:p>
            <a:pPr marL="0" indent="722313" algn="just">
              <a:lnSpc>
                <a:spcPct val="150000"/>
              </a:lnSpc>
              <a:buNone/>
            </a:pPr>
            <a:r>
              <a:rPr lang="en-US" sz="2400" dirty="0" err="1">
                <a:latin typeface="Times New Roman" panose="02020603050405020304" pitchFamily="18" charset="0"/>
                <a:cs typeface="Times New Roman" panose="02020603050405020304" pitchFamily="18" charset="0"/>
              </a:rPr>
              <a:t>Turistik</a:t>
            </a:r>
            <a:r>
              <a:rPr lang="uz-Cyrl-UZ" sz="2400" dirty="0">
                <a:latin typeface="Times New Roman" panose="02020603050405020304" pitchFamily="18" charset="0"/>
                <a:cs typeface="Times New Roman" panose="02020603050405020304" pitchFamily="18" charset="0"/>
              </a:rPr>
              <a:t> jarayonlarini baholashning bazaviy algoritmlarini aniqlashda turizm sohasi obyektlariga nisbatan qo‘yiladigan asosiy talablar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belgilab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olindi</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0" indent="0">
              <a:buNone/>
            </a:pPr>
            <a:endParaRPr lang="ru-RU" dirty="0"/>
          </a:p>
        </p:txBody>
      </p:sp>
      <p:grpSp>
        <p:nvGrpSpPr>
          <p:cNvPr id="4" name="Группа 3">
            <a:extLst>
              <a:ext uri="{FF2B5EF4-FFF2-40B4-BE49-F238E27FC236}">
                <a16:creationId xmlns:a16="http://schemas.microsoft.com/office/drawing/2014/main" id="{5B711CCA-A993-4A8E-BBC2-EF5E3C9457D5}"/>
              </a:ext>
            </a:extLst>
          </p:cNvPr>
          <p:cNvGrpSpPr/>
          <p:nvPr/>
        </p:nvGrpSpPr>
        <p:grpSpPr>
          <a:xfrm>
            <a:off x="707922" y="1999380"/>
            <a:ext cx="7757651" cy="4504660"/>
            <a:chOff x="0" y="554038"/>
            <a:chExt cx="5943600" cy="2436812"/>
          </a:xfrm>
          <a:solidFill>
            <a:schemeClr val="accent5">
              <a:lumMod val="20000"/>
              <a:lumOff val="80000"/>
            </a:schemeClr>
          </a:solidFill>
        </p:grpSpPr>
        <p:sp>
          <p:nvSpPr>
            <p:cNvPr id="5" name="Надпись 85">
              <a:extLst>
                <a:ext uri="{FF2B5EF4-FFF2-40B4-BE49-F238E27FC236}">
                  <a16:creationId xmlns:a16="http://schemas.microsoft.com/office/drawing/2014/main" id="{97ED57D5-7FE2-4930-AEF8-33ADA1DF9448}"/>
                </a:ext>
              </a:extLst>
            </p:cNvPr>
            <p:cNvSpPr txBox="1">
              <a:spLocks noChangeArrowheads="1"/>
            </p:cNvSpPr>
            <p:nvPr/>
          </p:nvSpPr>
          <p:spPr bwMode="auto">
            <a:xfrm>
              <a:off x="2057400" y="677863"/>
              <a:ext cx="1828800" cy="1019175"/>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lang="en-US" sz="1600" b="1" dirty="0" err="1">
                  <a:latin typeface="Times New Roman" panose="02020603050405020304" pitchFamily="18" charset="0"/>
                  <a:cs typeface="Times New Roman" panose="02020603050405020304" pitchFamily="18" charset="0"/>
                </a:rPr>
                <a:t>Turistik</a:t>
              </a:r>
              <a:r>
                <a:rPr kumimoji="0" lang="en-US"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jarayonlarini</a:t>
              </a:r>
              <a:r>
                <a:rPr kumimoji="0" lang="uz-Cyrl-UZ"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baholashning b</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az</a:t>
              </a:r>
              <a:r>
                <a:rPr kumimoji="0" lang="uz-Cyrl-UZ"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aviy</a:t>
              </a:r>
              <a:r>
                <a:rPr kumimoji="0" lang="en-US"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algoritm</a:t>
              </a:r>
              <a:r>
                <a:rPr kumimoji="0" lang="uz-Cyrl-UZ"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larini aniqlashda </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a:t>
              </a:r>
              <a:r>
                <a:rPr kumimoji="0" lang="en-US"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infratuzilmasiga</a:t>
              </a:r>
              <a:r>
                <a:rPr kumimoji="0" lang="uz-Cyrl-UZ"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nisbatan qo</a:t>
              </a:r>
              <a:r>
                <a:rPr kumimoji="0" lang="uz-Cyrl-UZ" altLang="ru-RU"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yiladigan talablar</a:t>
              </a:r>
              <a:endParaRPr kumimoji="0" lang="uz-Cyrl-UZ" altLang="ru-RU" sz="16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endParaRPr kumimoji="0" lang="uz-Cyrl-UZ" altLang="ru-RU" sz="1400" b="0" i="0" u="none" strike="noStrike" cap="none" normalizeH="0" baseline="0" dirty="0">
                <a:ln>
                  <a:noFill/>
                </a:ln>
                <a:solidFill>
                  <a:schemeClr val="tx1"/>
                </a:solidFill>
                <a:effectLst/>
                <a:latin typeface="Arial" panose="020B0604020202020204" pitchFamily="34" charset="0"/>
              </a:endParaRPr>
            </a:p>
          </p:txBody>
        </p:sp>
        <p:sp>
          <p:nvSpPr>
            <p:cNvPr id="6" name="Надпись 88">
              <a:extLst>
                <a:ext uri="{FF2B5EF4-FFF2-40B4-BE49-F238E27FC236}">
                  <a16:creationId xmlns:a16="http://schemas.microsoft.com/office/drawing/2014/main" id="{11317AFB-1D7E-4505-B520-85B701925F8C}"/>
                </a:ext>
              </a:extLst>
            </p:cNvPr>
            <p:cNvSpPr txBox="1">
              <a:spLocks noChangeArrowheads="1"/>
            </p:cNvSpPr>
            <p:nvPr/>
          </p:nvSpPr>
          <p:spPr bwMode="auto">
            <a:xfrm>
              <a:off x="0" y="554038"/>
              <a:ext cx="1600200" cy="78105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Tabiiy-iqlim va</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geomintaqa</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sharoitlarining umumiyligi</a:t>
              </a:r>
              <a:endParaRPr kumimoji="0" lang="uz-Cyrl-UZ" altLang="ru-RU" sz="1600" b="0" i="0" u="none" strike="noStrike" cap="none" normalizeH="0" baseline="0" dirty="0">
                <a:ln>
                  <a:noFill/>
                </a:ln>
                <a:solidFill>
                  <a:schemeClr val="tx1"/>
                </a:solidFill>
                <a:effectLst/>
                <a:latin typeface="Arial" panose="020B0604020202020204" pitchFamily="34" charset="0"/>
              </a:endParaRPr>
            </a:p>
          </p:txBody>
        </p:sp>
        <p:sp>
          <p:nvSpPr>
            <p:cNvPr id="7" name="Надпись 89">
              <a:extLst>
                <a:ext uri="{FF2B5EF4-FFF2-40B4-BE49-F238E27FC236}">
                  <a16:creationId xmlns:a16="http://schemas.microsoft.com/office/drawing/2014/main" id="{294E5644-F18F-4B04-B92E-AD9CC72FC2B5}"/>
                </a:ext>
              </a:extLst>
            </p:cNvPr>
            <p:cNvSpPr txBox="1">
              <a:spLocks noChangeArrowheads="1"/>
            </p:cNvSpPr>
            <p:nvPr/>
          </p:nvSpPr>
          <p:spPr bwMode="auto">
            <a:xfrm>
              <a:off x="4343400" y="554038"/>
              <a:ext cx="1600200" cy="828675"/>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sohasi</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obyektlarini</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ijaraga</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olish shartlarining aynan bir xilligi</a:t>
              </a:r>
              <a:endParaRPr kumimoji="0" lang="uz-Cyrl-UZ" altLang="ru-RU" sz="1600" b="0" i="0" u="none" strike="noStrike" cap="none" normalizeH="0" baseline="0" dirty="0">
                <a:ln>
                  <a:noFill/>
                </a:ln>
                <a:solidFill>
                  <a:schemeClr val="tx1"/>
                </a:solidFill>
                <a:effectLst/>
                <a:latin typeface="Arial" panose="020B0604020202020204" pitchFamily="34" charset="0"/>
              </a:endParaRPr>
            </a:p>
          </p:txBody>
        </p:sp>
        <p:sp>
          <p:nvSpPr>
            <p:cNvPr id="8" name="Надпись 81">
              <a:extLst>
                <a:ext uri="{FF2B5EF4-FFF2-40B4-BE49-F238E27FC236}">
                  <a16:creationId xmlns:a16="http://schemas.microsoft.com/office/drawing/2014/main" id="{9D7F8229-A889-4330-BBD9-2E9C75F27650}"/>
                </a:ext>
              </a:extLst>
            </p:cNvPr>
            <p:cNvSpPr txBox="1">
              <a:spLocks noChangeArrowheads="1"/>
            </p:cNvSpPr>
            <p:nvPr/>
          </p:nvSpPr>
          <p:spPr bwMode="auto">
            <a:xfrm>
              <a:off x="0" y="1382713"/>
              <a:ext cx="1600200" cy="730534"/>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Obyekt</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xizmatlardan</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foydalanish sharoitlarining aynan bir xilligi</a:t>
              </a:r>
              <a:endParaRPr kumimoji="0" lang="uz-Cyrl-UZ" altLang="ru-RU" sz="1600" b="0" i="0" u="none" strike="noStrike" cap="none" normalizeH="0" baseline="0" dirty="0">
                <a:ln>
                  <a:noFill/>
                </a:ln>
                <a:solidFill>
                  <a:schemeClr val="tx1"/>
                </a:solidFill>
                <a:effectLst/>
                <a:latin typeface="Arial" panose="020B0604020202020204" pitchFamily="34" charset="0"/>
              </a:endParaRPr>
            </a:p>
          </p:txBody>
        </p:sp>
        <p:sp>
          <p:nvSpPr>
            <p:cNvPr id="9" name="Надпись 82">
              <a:extLst>
                <a:ext uri="{FF2B5EF4-FFF2-40B4-BE49-F238E27FC236}">
                  <a16:creationId xmlns:a16="http://schemas.microsoft.com/office/drawing/2014/main" id="{30BAFCEE-1C08-4BF5-BB59-A1D41B536FAF}"/>
                </a:ext>
              </a:extLst>
            </p:cNvPr>
            <p:cNvSpPr txBox="1">
              <a:spLocks noChangeArrowheads="1"/>
            </p:cNvSpPr>
            <p:nvPr/>
          </p:nvSpPr>
          <p:spPr bwMode="auto">
            <a:xfrm>
              <a:off x="4343400" y="1484313"/>
              <a:ext cx="1600200" cy="5715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Yer bozoriga erkin kirishning aynan bir xilligi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1400" b="0" i="0" u="none" strike="noStrike" cap="none" normalizeH="0" baseline="0">
                <a:ln>
                  <a:noFill/>
                </a:ln>
                <a:solidFill>
                  <a:schemeClr val="tx1"/>
                </a:solidFill>
                <a:effectLst/>
                <a:latin typeface="Arial" panose="020B0604020202020204" pitchFamily="34" charset="0"/>
              </a:endParaRPr>
            </a:p>
          </p:txBody>
        </p:sp>
        <p:sp>
          <p:nvSpPr>
            <p:cNvPr id="10" name="Прямая соединительная линия 86">
              <a:extLst>
                <a:ext uri="{FF2B5EF4-FFF2-40B4-BE49-F238E27FC236}">
                  <a16:creationId xmlns:a16="http://schemas.microsoft.com/office/drawing/2014/main" id="{74EAA5B6-C21D-4006-9BDF-18532E07CEC9}"/>
                </a:ext>
              </a:extLst>
            </p:cNvPr>
            <p:cNvSpPr>
              <a:spLocks noChangeShapeType="1"/>
            </p:cNvSpPr>
            <p:nvPr/>
          </p:nvSpPr>
          <p:spPr bwMode="auto">
            <a:xfrm>
              <a:off x="3886200" y="1016000"/>
              <a:ext cx="4572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11" name="Прямая соединительная линия 83">
              <a:extLst>
                <a:ext uri="{FF2B5EF4-FFF2-40B4-BE49-F238E27FC236}">
                  <a16:creationId xmlns:a16="http://schemas.microsoft.com/office/drawing/2014/main" id="{4E1360B2-C284-4FA7-A8A1-01F6C15C0917}"/>
                </a:ext>
              </a:extLst>
            </p:cNvPr>
            <p:cNvSpPr>
              <a:spLocks noChangeShapeType="1"/>
            </p:cNvSpPr>
            <p:nvPr/>
          </p:nvSpPr>
          <p:spPr bwMode="auto">
            <a:xfrm>
              <a:off x="3886200" y="1598613"/>
              <a:ext cx="4572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12" name="Прямая соединительная линия 87">
              <a:extLst>
                <a:ext uri="{FF2B5EF4-FFF2-40B4-BE49-F238E27FC236}">
                  <a16:creationId xmlns:a16="http://schemas.microsoft.com/office/drawing/2014/main" id="{B518A719-F068-4EAC-8D93-24A701278FF3}"/>
                </a:ext>
              </a:extLst>
            </p:cNvPr>
            <p:cNvSpPr>
              <a:spLocks noChangeShapeType="1"/>
            </p:cNvSpPr>
            <p:nvPr/>
          </p:nvSpPr>
          <p:spPr bwMode="auto">
            <a:xfrm flipH="1">
              <a:off x="1600200" y="1016000"/>
              <a:ext cx="4572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13" name="Прямая соединительная линия 84">
              <a:extLst>
                <a:ext uri="{FF2B5EF4-FFF2-40B4-BE49-F238E27FC236}">
                  <a16:creationId xmlns:a16="http://schemas.microsoft.com/office/drawing/2014/main" id="{79DFC560-F446-46D1-BE14-721427E81D74}"/>
                </a:ext>
              </a:extLst>
            </p:cNvPr>
            <p:cNvSpPr>
              <a:spLocks noChangeShapeType="1"/>
            </p:cNvSpPr>
            <p:nvPr/>
          </p:nvSpPr>
          <p:spPr bwMode="auto">
            <a:xfrm flipH="1">
              <a:off x="1600200" y="1598613"/>
              <a:ext cx="4572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14" name="Надпись 78">
              <a:extLst>
                <a:ext uri="{FF2B5EF4-FFF2-40B4-BE49-F238E27FC236}">
                  <a16:creationId xmlns:a16="http://schemas.microsoft.com/office/drawing/2014/main" id="{576837E1-D6F6-45E3-B393-EE23E38BEACF}"/>
                </a:ext>
              </a:extLst>
            </p:cNvPr>
            <p:cNvSpPr txBox="1">
              <a:spLocks noChangeArrowheads="1"/>
            </p:cNvSpPr>
            <p:nvPr/>
          </p:nvSpPr>
          <p:spPr bwMode="auto">
            <a:xfrm>
              <a:off x="1028700" y="2181225"/>
              <a:ext cx="1828800" cy="809625"/>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lang="en-US" sz="1600" dirty="0" err="1">
                  <a:latin typeface="Times New Roman" panose="02020603050405020304" pitchFamily="18" charset="0"/>
                  <a:cs typeface="Times New Roman" panose="02020603050405020304" pitchFamily="18" charset="0"/>
                </a:rPr>
                <a:t>Turistik</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tizimi</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obyekt</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subyektlari</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baholash maqsadli yo</a:t>
              </a:r>
              <a:r>
                <a:rPr kumimoji="0" lang="uz-Cyrl-UZ" altLang="ru-RU"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nalishining umumiyligi</a:t>
              </a:r>
              <a:endParaRPr kumimoji="0" lang="uz-Cyrl-UZ" altLang="ru-RU" sz="1600" b="0" i="0" u="none" strike="noStrike" cap="none" normalizeH="0" baseline="0" dirty="0">
                <a:ln>
                  <a:noFill/>
                </a:ln>
                <a:solidFill>
                  <a:schemeClr val="tx1"/>
                </a:solidFill>
                <a:effectLst/>
                <a:latin typeface="Arial" panose="020B0604020202020204" pitchFamily="34" charset="0"/>
              </a:endParaRPr>
            </a:p>
          </p:txBody>
        </p:sp>
        <p:sp>
          <p:nvSpPr>
            <p:cNvPr id="15" name="Надпись 77">
              <a:extLst>
                <a:ext uri="{FF2B5EF4-FFF2-40B4-BE49-F238E27FC236}">
                  <a16:creationId xmlns:a16="http://schemas.microsoft.com/office/drawing/2014/main" id="{72E3D718-08CE-4040-AADF-6A5E83329499}"/>
                </a:ext>
              </a:extLst>
            </p:cNvPr>
            <p:cNvSpPr txBox="1">
              <a:spLocks noChangeArrowheads="1"/>
            </p:cNvSpPr>
            <p:nvPr/>
          </p:nvSpPr>
          <p:spPr bwMode="auto">
            <a:xfrm>
              <a:off x="3086100" y="2181225"/>
              <a:ext cx="1828800" cy="78105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Mahsulot </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xizmatlardan</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foydalanish bilan bog</a:t>
              </a:r>
              <a:r>
                <a:rPr kumimoji="0" lang="uz-Cyrl-UZ" altLang="ru-RU"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liq xizmatlar bozorining umumiyligi</a:t>
              </a:r>
              <a:endParaRPr kumimoji="0" lang="uz-Cyrl-UZ" altLang="ru-RU" sz="1600" b="0" i="0" u="none" strike="noStrike" cap="none" normalizeH="0" baseline="0" dirty="0">
                <a:ln>
                  <a:noFill/>
                </a:ln>
                <a:solidFill>
                  <a:schemeClr val="tx1"/>
                </a:solidFill>
                <a:effectLst/>
                <a:latin typeface="Arial" panose="020B0604020202020204" pitchFamily="34" charset="0"/>
              </a:endParaRPr>
            </a:p>
          </p:txBody>
        </p:sp>
        <p:sp>
          <p:nvSpPr>
            <p:cNvPr id="16" name="Прямая соединительная линия 79">
              <a:extLst>
                <a:ext uri="{FF2B5EF4-FFF2-40B4-BE49-F238E27FC236}">
                  <a16:creationId xmlns:a16="http://schemas.microsoft.com/office/drawing/2014/main" id="{AF6ED58F-526A-418C-BDC2-8676A56CFB0E}"/>
                </a:ext>
              </a:extLst>
            </p:cNvPr>
            <p:cNvSpPr>
              <a:spLocks noChangeShapeType="1"/>
            </p:cNvSpPr>
            <p:nvPr/>
          </p:nvSpPr>
          <p:spPr bwMode="auto">
            <a:xfrm>
              <a:off x="2400300" y="1717675"/>
              <a:ext cx="0" cy="4572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17" name="Прямая соединительная линия 80">
              <a:extLst>
                <a:ext uri="{FF2B5EF4-FFF2-40B4-BE49-F238E27FC236}">
                  <a16:creationId xmlns:a16="http://schemas.microsoft.com/office/drawing/2014/main" id="{0CEBEDFA-AEE0-464A-8E76-A4CEED40B4E5}"/>
                </a:ext>
              </a:extLst>
            </p:cNvPr>
            <p:cNvSpPr>
              <a:spLocks noChangeShapeType="1"/>
            </p:cNvSpPr>
            <p:nvPr/>
          </p:nvSpPr>
          <p:spPr bwMode="auto">
            <a:xfrm>
              <a:off x="3543300" y="1717675"/>
              <a:ext cx="0" cy="4572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grpSp>
    </p:spTree>
    <p:extLst>
      <p:ext uri="{BB962C8B-B14F-4D97-AF65-F5344CB8AC3E}">
        <p14:creationId xmlns:p14="http://schemas.microsoft.com/office/powerpoint/2010/main" val="2172286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E537B3A-7EB9-45BA-8295-F6AD525C8215}"/>
              </a:ext>
            </a:extLst>
          </p:cNvPr>
          <p:cNvSpPr>
            <a:spLocks noGrp="1"/>
          </p:cNvSpPr>
          <p:nvPr>
            <p:ph idx="1"/>
          </p:nvPr>
        </p:nvSpPr>
        <p:spPr>
          <a:xfrm>
            <a:off x="230442" y="203301"/>
            <a:ext cx="8751325" cy="6462969"/>
          </a:xfrm>
        </p:spPr>
        <p:txBody>
          <a:bodyPr>
            <a:normAutofit/>
          </a:bodyPr>
          <a:lstStyle/>
          <a:p>
            <a:pPr marL="0" indent="530225" algn="just">
              <a:lnSpc>
                <a:spcPct val="150000"/>
              </a:lnSpc>
              <a:buNone/>
            </a:pPr>
            <a:r>
              <a:rPr lang="en-US" sz="2400" dirty="0" err="1">
                <a:latin typeface="Times New Roman" panose="02020603050405020304" pitchFamily="18" charset="0"/>
                <a:cs typeface="Times New Roman" panose="02020603050405020304" pitchFamily="18" charset="0"/>
              </a:rPr>
              <a:t>Turistik</a:t>
            </a:r>
            <a:r>
              <a:rPr lang="uz-Cyrl-UZ" sz="2400" dirty="0">
                <a:latin typeface="Times New Roman" panose="02020603050405020304" pitchFamily="18" charset="0"/>
                <a:cs typeface="Times New Roman" panose="02020603050405020304" pitchFamily="18" charset="0"/>
              </a:rPr>
              <a:t> jarayonlarini baholash guruhlarida </a:t>
            </a:r>
            <a:r>
              <a:rPr lang="en-US" sz="2400" dirty="0">
                <a:latin typeface="Times New Roman" panose="02020603050405020304" pitchFamily="18" charset="0"/>
                <a:cs typeface="Times New Roman" panose="02020603050405020304" pitchFamily="18" charset="0"/>
              </a:rPr>
              <a:t>tur-</a:t>
            </a:r>
            <a:r>
              <a:rPr lang="en-US" sz="2400" dirty="0" err="1">
                <a:latin typeface="Times New Roman" panose="02020603050405020304" pitchFamily="18" charset="0"/>
                <a:cs typeface="Times New Roman" panose="02020603050405020304" pitchFamily="18" charset="0"/>
              </a:rPr>
              <a:t>hududlarni</a:t>
            </a:r>
            <a:r>
              <a:rPr lang="en-US" sz="2400" dirty="0">
                <a:latin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cs typeface="Times New Roman" panose="02020603050405020304" pitchFamily="18" charset="0"/>
              </a:rPr>
              <a:t>aniqlashning asosiy usullari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tanlandi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belgilab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olindi</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graphicFrame>
        <p:nvGraphicFramePr>
          <p:cNvPr id="4" name="Таблица 3">
            <a:extLst>
              <a:ext uri="{FF2B5EF4-FFF2-40B4-BE49-F238E27FC236}">
                <a16:creationId xmlns:a16="http://schemas.microsoft.com/office/drawing/2014/main" id="{30BFF860-6240-45C1-AD86-1C8D0C7C0B5A}"/>
              </a:ext>
            </a:extLst>
          </p:cNvPr>
          <p:cNvGraphicFramePr>
            <a:graphicFrameLocks noGrp="1"/>
          </p:cNvGraphicFramePr>
          <p:nvPr>
            <p:extLst>
              <p:ext uri="{D42A27DB-BD31-4B8C-83A1-F6EECF244321}">
                <p14:modId xmlns:p14="http://schemas.microsoft.com/office/powerpoint/2010/main" val="3636778357"/>
              </p:ext>
            </p:extLst>
          </p:nvPr>
        </p:nvGraphicFramePr>
        <p:xfrm>
          <a:off x="230443" y="1548582"/>
          <a:ext cx="8559596" cy="5112841"/>
        </p:xfrm>
        <a:graphic>
          <a:graphicData uri="http://schemas.openxmlformats.org/drawingml/2006/table">
            <a:tbl>
              <a:tblPr firstRow="1" firstCol="1" lastRow="1" lastCol="1" bandRow="1" bandCol="1">
                <a:tableStyleId>{5940675A-B579-460E-94D1-54222C63F5DA}</a:tableStyleId>
              </a:tblPr>
              <a:tblGrid>
                <a:gridCol w="2538587">
                  <a:extLst>
                    <a:ext uri="{9D8B030D-6E8A-4147-A177-3AD203B41FA5}">
                      <a16:colId xmlns:a16="http://schemas.microsoft.com/office/drawing/2014/main" val="2487959159"/>
                    </a:ext>
                  </a:extLst>
                </a:gridCol>
                <a:gridCol w="2883936">
                  <a:extLst>
                    <a:ext uri="{9D8B030D-6E8A-4147-A177-3AD203B41FA5}">
                      <a16:colId xmlns:a16="http://schemas.microsoft.com/office/drawing/2014/main" val="2786732364"/>
                    </a:ext>
                  </a:extLst>
                </a:gridCol>
                <a:gridCol w="3137073">
                  <a:extLst>
                    <a:ext uri="{9D8B030D-6E8A-4147-A177-3AD203B41FA5}">
                      <a16:colId xmlns:a16="http://schemas.microsoft.com/office/drawing/2014/main" val="1532343293"/>
                    </a:ext>
                  </a:extLst>
                </a:gridCol>
              </a:tblGrid>
              <a:tr h="1147515">
                <a:tc>
                  <a:txBody>
                    <a:bodyPr/>
                    <a:lstStyle/>
                    <a:p>
                      <a:pPr algn="ctr">
                        <a:lnSpc>
                          <a:spcPct val="107000"/>
                        </a:lnSpc>
                        <a:spcAft>
                          <a:spcPts val="0"/>
                        </a:spcAft>
                      </a:pPr>
                      <a:r>
                        <a:rPr lang="en-US" sz="1800" b="1" dirty="0" err="1">
                          <a:latin typeface="Times New Roman" panose="02020603050405020304" pitchFamily="18" charset="0"/>
                          <a:cs typeface="Times New Roman" panose="02020603050405020304" pitchFamily="18" charset="0"/>
                        </a:rPr>
                        <a:t>Turistik</a:t>
                      </a:r>
                      <a:r>
                        <a:rPr lang="uz-Cyrl-UZ" sz="1800" b="1" dirty="0">
                          <a:effectLst/>
                          <a:latin typeface="Times New Roman" panose="02020603050405020304" pitchFamily="18" charset="0"/>
                          <a:cs typeface="Times New Roman" panose="02020603050405020304" pitchFamily="18" charset="0"/>
                        </a:rPr>
                        <a:t> jarayonlarini baholash</a:t>
                      </a:r>
                      <a:r>
                        <a:rPr lang="en-US" sz="1800" b="1" dirty="0">
                          <a:effectLst/>
                          <a:latin typeface="Times New Roman" panose="02020603050405020304" pitchFamily="18" charset="0"/>
                          <a:cs typeface="Times New Roman" panose="02020603050405020304" pitchFamily="18" charset="0"/>
                        </a:rPr>
                        <a:t>da tur-</a:t>
                      </a:r>
                      <a:r>
                        <a:rPr lang="en-US" sz="1800" b="1" dirty="0" err="1">
                          <a:effectLst/>
                          <a:latin typeface="Times New Roman" panose="02020603050405020304" pitchFamily="18" charset="0"/>
                          <a:cs typeface="Times New Roman" panose="02020603050405020304" pitchFamily="18" charset="0"/>
                        </a:rPr>
                        <a:t>hududlarni</a:t>
                      </a:r>
                      <a:r>
                        <a:rPr lang="en-US" sz="1800" b="1" dirty="0">
                          <a:effectLst/>
                          <a:latin typeface="Times New Roman" panose="02020603050405020304" pitchFamily="18" charset="0"/>
                          <a:cs typeface="Times New Roman" panose="02020603050405020304" pitchFamily="18" charset="0"/>
                        </a:rPr>
                        <a:t> </a:t>
                      </a:r>
                      <a:r>
                        <a:rPr lang="uz-Cyrl-UZ" sz="1800" b="1" dirty="0">
                          <a:effectLst/>
                          <a:latin typeface="Times New Roman" panose="02020603050405020304" pitchFamily="18" charset="0"/>
                          <a:cs typeface="Times New Roman" panose="02020603050405020304" pitchFamily="18" charset="0"/>
                        </a:rPr>
                        <a:t>aniqlash usullari</a:t>
                      </a:r>
                      <a:r>
                        <a:rPr lang="en-US" sz="1800" b="1" dirty="0">
                          <a:effectLst/>
                          <a:latin typeface="Times New Roman" panose="02020603050405020304" pitchFamily="18" charset="0"/>
                          <a:cs typeface="Times New Roman" panose="02020603050405020304" pitchFamily="18" charset="0"/>
                        </a:rPr>
                        <a:t> </a:t>
                      </a:r>
                      <a:endPar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40000"/>
                        <a:lumOff val="60000"/>
                      </a:schemeClr>
                    </a:solidFill>
                  </a:tcPr>
                </a:tc>
                <a:tc>
                  <a:txBody>
                    <a:bodyPr/>
                    <a:lstStyle/>
                    <a:p>
                      <a:pPr algn="ctr">
                        <a:lnSpc>
                          <a:spcPct val="107000"/>
                        </a:lnSpc>
                        <a:spcAft>
                          <a:spcPts val="0"/>
                        </a:spcAft>
                      </a:pPr>
                      <a:r>
                        <a:rPr lang="uz-Cyrl-UZ" sz="1800" b="1">
                          <a:effectLst/>
                          <a:latin typeface="Times New Roman" panose="02020603050405020304" pitchFamily="18" charset="0"/>
                          <a:cs typeface="Times New Roman" panose="02020603050405020304" pitchFamily="18" charset="0"/>
                        </a:rPr>
                        <a:t>Usulning kamchiliklari</a:t>
                      </a:r>
                      <a:endParaRPr lang="ru-RU"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6">
                        <a:lumMod val="40000"/>
                        <a:lumOff val="60000"/>
                      </a:schemeClr>
                    </a:solidFill>
                  </a:tcPr>
                </a:tc>
                <a:tc>
                  <a:txBody>
                    <a:bodyPr/>
                    <a:lstStyle/>
                    <a:p>
                      <a:pPr algn="ctr">
                        <a:lnSpc>
                          <a:spcPct val="107000"/>
                        </a:lnSpc>
                        <a:spcAft>
                          <a:spcPts val="0"/>
                        </a:spcAft>
                      </a:pPr>
                      <a:r>
                        <a:rPr lang="uz-Cyrl-UZ" sz="1800" b="1" dirty="0">
                          <a:effectLst/>
                          <a:latin typeface="Times New Roman" panose="02020603050405020304" pitchFamily="18" charset="0"/>
                          <a:cs typeface="Times New Roman" panose="02020603050405020304" pitchFamily="18" charset="0"/>
                        </a:rPr>
                        <a:t>Optimal qo‘llash sohalari</a:t>
                      </a:r>
                      <a:endPar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790613187"/>
                  </a:ext>
                </a:extLst>
              </a:tr>
              <a:tr h="1216984">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O‘rtacha arifmеtik tanlash usuli</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Baholash guruhi doirasida </a:t>
                      </a:r>
                      <a:r>
                        <a:rPr lang="en-US" sz="1800" dirty="0">
                          <a:effectLst/>
                          <a:latin typeface="Times New Roman" panose="02020603050405020304" pitchFamily="18" charset="0"/>
                          <a:cs typeface="Times New Roman" panose="02020603050405020304" pitchFamily="18" charset="0"/>
                        </a:rPr>
                        <a:t>hudud</a:t>
                      </a:r>
                      <a:r>
                        <a:rPr lang="uz-Cyrl-UZ" sz="1800" dirty="0">
                          <a:effectLst/>
                          <a:latin typeface="Times New Roman" panose="02020603050405020304" pitchFamily="18" charset="0"/>
                          <a:cs typeface="Times New Roman" panose="02020603050405020304" pitchFamily="18" charset="0"/>
                        </a:rPr>
                        <a:t>larining tarkibini hisobga olmaydi</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Bir baholash guruhi doirasida </a:t>
                      </a:r>
                      <a:r>
                        <a:rPr lang="en-US" sz="1800" dirty="0" err="1">
                          <a:effectLst/>
                          <a:latin typeface="Times New Roman" panose="02020603050405020304" pitchFamily="18" charset="0"/>
                          <a:cs typeface="Times New Roman" panose="02020603050405020304" pitchFamily="18" charset="0"/>
                        </a:rPr>
                        <a:t>hududlarning</a:t>
                      </a:r>
                      <a:r>
                        <a:rPr lang="uz-Cyrl-UZ" sz="1800" dirty="0">
                          <a:effectLst/>
                          <a:latin typeface="Times New Roman" panose="02020603050405020304" pitchFamily="18" charset="0"/>
                          <a:cs typeface="Times New Roman" panose="02020603050405020304" pitchFamily="18" charset="0"/>
                        </a:rPr>
                        <a:t> o‘xsh</a:t>
                      </a:r>
                      <a:r>
                        <a:rPr lang="en-US" sz="1800" dirty="0">
                          <a:effectLst/>
                          <a:latin typeface="Times New Roman" panose="02020603050405020304" pitchFamily="18" charset="0"/>
                          <a:cs typeface="Times New Roman" panose="02020603050405020304" pitchFamily="18" charset="0"/>
                        </a:rPr>
                        <a:t>a</a:t>
                      </a:r>
                      <a:r>
                        <a:rPr lang="uz-Cyrl-UZ" sz="1800" dirty="0">
                          <a:effectLst/>
                          <a:latin typeface="Times New Roman" panose="02020603050405020304" pitchFamily="18" charset="0"/>
                          <a:cs typeface="Times New Roman" panose="02020603050405020304" pitchFamily="18" charset="0"/>
                        </a:rPr>
                        <a:t>shligining yuqori darajasi sharoitida</a:t>
                      </a:r>
                      <a:endParaRPr lang="ru-RU"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0722392"/>
                  </a:ext>
                </a:extLst>
              </a:tr>
              <a:tr h="1524633">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Umumiy ko‘rsatkichlarini tanlash usuli</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Qo‘llash muayyan guruh bilan chеgaralanmaydi, buning oqibatida </a:t>
                      </a:r>
                      <a:r>
                        <a:rPr lang="en-US" sz="1800" dirty="0">
                          <a:effectLst/>
                          <a:latin typeface="Times New Roman" panose="02020603050405020304" pitchFamily="18" charset="0"/>
                          <a:cs typeface="Times New Roman" panose="02020603050405020304" pitchFamily="18" charset="0"/>
                        </a:rPr>
                        <a:t>tur-</a:t>
                      </a:r>
                      <a:r>
                        <a:rPr lang="en-US" sz="1800" dirty="0" err="1">
                          <a:effectLst/>
                          <a:latin typeface="Times New Roman" panose="02020603050405020304" pitchFamily="18" charset="0"/>
                          <a:cs typeface="Times New Roman" panose="02020603050405020304" pitchFamily="18" charset="0"/>
                        </a:rPr>
                        <a:t>hududlar</a:t>
                      </a:r>
                      <a:r>
                        <a:rPr lang="uz-Cyrl-UZ" sz="1800" dirty="0">
                          <a:effectLst/>
                          <a:latin typeface="Times New Roman" panose="02020603050405020304" pitchFamily="18" charset="0"/>
                          <a:cs typeface="Times New Roman" panose="02020603050405020304" pitchFamily="18" charset="0"/>
                        </a:rPr>
                        <a:t> ko‘rsatkichlari asossiz tarzda buzib ko‘rsatiladi</a:t>
                      </a:r>
                      <a:r>
                        <a:rPr lang="en-US"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Bir nеcha baholash guruhlari doirasida qo‘llash mumkin </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9306487"/>
                  </a:ext>
                </a:extLst>
              </a:tr>
              <a:tr h="1216984">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 O‘rtacha gеomеtrik tanlash usuli</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Baz</a:t>
                      </a:r>
                      <a:r>
                        <a:rPr lang="uz-Cyrl-UZ" sz="1800" dirty="0">
                          <a:effectLst/>
                          <a:latin typeface="Times New Roman" panose="02020603050405020304" pitchFamily="18" charset="0"/>
                          <a:cs typeface="Times New Roman" panose="02020603050405020304" pitchFamily="18" charset="0"/>
                        </a:rPr>
                        <a:t>aviy bahoda qiymat bahosini shaklantirishning turli noo‘xshash omillari hisobga olinadi</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Bir baholash guruhi doirasida </a:t>
                      </a:r>
                      <a:r>
                        <a:rPr lang="en-US" sz="1800" dirty="0" err="1">
                          <a:effectLst/>
                          <a:latin typeface="Times New Roman" panose="02020603050405020304" pitchFamily="18" charset="0"/>
                          <a:cs typeface="Times New Roman" panose="02020603050405020304" pitchFamily="18" charset="0"/>
                        </a:rPr>
                        <a:t>turizm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hududlari</a:t>
                      </a:r>
                      <a:r>
                        <a:rPr lang="uz-Cyrl-UZ" sz="1800" dirty="0">
                          <a:effectLst/>
                          <a:latin typeface="Times New Roman" panose="02020603050405020304" pitchFamily="18" charset="0"/>
                          <a:cs typeface="Times New Roman" panose="02020603050405020304" pitchFamily="18" charset="0"/>
                        </a:rPr>
                        <a:t> bir-biridan katta farq qilgan sharoitda</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81148748"/>
                  </a:ext>
                </a:extLst>
              </a:tr>
            </a:tbl>
          </a:graphicData>
        </a:graphic>
      </p:graphicFrame>
    </p:spTree>
    <p:extLst>
      <p:ext uri="{BB962C8B-B14F-4D97-AF65-F5344CB8AC3E}">
        <p14:creationId xmlns:p14="http://schemas.microsoft.com/office/powerpoint/2010/main" val="52565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2185F5-4E6B-4868-879A-A3928734F171}"/>
              </a:ext>
            </a:extLst>
          </p:cNvPr>
          <p:cNvSpPr>
            <a:spLocks noGrp="1"/>
          </p:cNvSpPr>
          <p:nvPr>
            <p:ph type="title"/>
          </p:nvPr>
        </p:nvSpPr>
        <p:spPr>
          <a:xfrm>
            <a:off x="206478" y="190422"/>
            <a:ext cx="8578952" cy="958084"/>
          </a:xfrm>
          <a:ln>
            <a:solidFill>
              <a:srgbClr val="FF0000"/>
            </a:solidFill>
          </a:ln>
        </p:spPr>
        <p:txBody>
          <a:bodyPr>
            <a:noAutofit/>
          </a:bodyPr>
          <a:lstStyle/>
          <a:p>
            <a:pPr algn="ctr"/>
            <a:r>
              <a:rPr lang="en-US" sz="2800" b="1" dirty="0" err="1">
                <a:latin typeface="Times New Roman" panose="02020603050405020304" pitchFamily="18" charset="0"/>
                <a:cs typeface="Times New Roman" panose="02020603050405020304" pitchFamily="18" charset="0"/>
              </a:rPr>
              <a:t>Turistik</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jarayonlarini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tashkil</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etishda</a:t>
            </a:r>
            <a:r>
              <a:rPr lang="en-US" sz="2800" b="1" dirty="0">
                <a:latin typeface="Times New Roman" panose="02020603050405020304" pitchFamily="18" charset="0"/>
                <a:cs typeface="Times New Roman" panose="02020603050405020304" pitchFamily="18" charset="0"/>
              </a:rPr>
              <a:t> </a:t>
            </a:r>
            <a:r>
              <a:rPr lang="uz-Cyrl-UZ" sz="2800" b="1" dirty="0">
                <a:latin typeface="Times New Roman" panose="02020603050405020304" pitchFamily="18" charset="0"/>
                <a:cs typeface="Times New Roman" panose="02020603050405020304" pitchFamily="18" charset="0"/>
              </a:rPr>
              <a:t>tur-hududlar salohiyatini baholashning matеmatik ta’minoti </a:t>
            </a:r>
            <a:endParaRPr lang="ru-RU" sz="2800"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86A85F3D-0823-4B26-8020-BFE249D4A1D3}"/>
              </a:ext>
            </a:extLst>
          </p:cNvPr>
          <p:cNvSpPr>
            <a:spLocks noGrp="1"/>
          </p:cNvSpPr>
          <p:nvPr>
            <p:ph idx="1"/>
          </p:nvPr>
        </p:nvSpPr>
        <p:spPr>
          <a:xfrm>
            <a:off x="206478" y="1148506"/>
            <a:ext cx="8578952" cy="5519072"/>
          </a:xfrm>
        </p:spPr>
        <p:txBody>
          <a:bodyPr>
            <a:normAutofit fontScale="92500" lnSpcReduction="20000"/>
          </a:bodyPr>
          <a:lstStyle/>
          <a:p>
            <a:pPr marL="0"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Quyidagi ifoda umumiy ko‘rinishda birinchi guruh algoritmlari uchun tur-hududlar salohiyatini baholashning matеmatik ta’minoti bo‘ladi:</a:t>
            </a:r>
            <a:endParaRPr lang="ru-RU" dirty="0">
              <a:latin typeface="Times New Roman" panose="02020603050405020304" pitchFamily="18" charset="0"/>
              <a:cs typeface="Times New Roman" panose="02020603050405020304" pitchFamily="18" charset="0"/>
            </a:endParaRPr>
          </a:p>
          <a:p>
            <a:pPr marL="722313"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S</a:t>
            </a:r>
            <a:r>
              <a:rPr lang="en-US" b="1" baseline="-25000" dirty="0">
                <a:latin typeface="Times New Roman" panose="02020603050405020304" pitchFamily="18" charset="0"/>
                <a:cs typeface="Times New Roman" panose="02020603050405020304" pitchFamily="18" charset="0"/>
              </a:rPr>
              <a:t>uch. </a:t>
            </a:r>
            <a:r>
              <a:rPr lang="en-US" b="1" dirty="0">
                <a:latin typeface="Times New Roman" panose="02020603050405020304" pitchFamily="18" charset="0"/>
                <a:cs typeface="Times New Roman" panose="02020603050405020304" pitchFamily="18" charset="0"/>
              </a:rPr>
              <a:t> =  S</a:t>
            </a:r>
            <a:r>
              <a:rPr lang="en-US" b="1" baseline="-25000" dirty="0">
                <a:latin typeface="Times New Roman" panose="02020603050405020304" pitchFamily="18" charset="0"/>
                <a:cs typeface="Times New Roman" panose="02020603050405020304" pitchFamily="18" charset="0"/>
              </a:rPr>
              <a:t>b</a:t>
            </a:r>
            <a:r>
              <a:rPr lang="en-US" b="1" dirty="0">
                <a:latin typeface="Times New Roman" panose="02020603050405020304" pitchFamily="18" charset="0"/>
                <a:cs typeface="Times New Roman" panose="02020603050405020304" pitchFamily="18" charset="0"/>
              </a:rPr>
              <a:t>* K</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K</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K</a:t>
            </a:r>
            <a:r>
              <a:rPr lang="en-US" b="1" baseline="-25000"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t>
            </a:r>
            <a:r>
              <a:rPr lang="en-US" b="1" baseline="-25000" dirty="0" err="1">
                <a:latin typeface="Times New Roman" panose="02020603050405020304" pitchFamily="18" charset="0"/>
                <a:cs typeface="Times New Roman" panose="02020603050405020304" pitchFamily="18" charset="0"/>
              </a:rPr>
              <a:t>n</a:t>
            </a:r>
            <a:r>
              <a:rPr lang="en-US" b="1" baseline="-25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722313" indent="0" algn="just">
              <a:lnSpc>
                <a:spcPct val="150000"/>
              </a:lnSpc>
              <a:spcBef>
                <a:spcPts val="0"/>
              </a:spcBef>
              <a:buNone/>
            </a:pPr>
            <a:r>
              <a:rPr lang="en-US" baseline="-25000"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bu yerda</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722313"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S</a:t>
            </a:r>
            <a:r>
              <a:rPr lang="en-US" b="1" baseline="-25000" dirty="0">
                <a:latin typeface="Times New Roman" panose="02020603050405020304" pitchFamily="18" charset="0"/>
                <a:cs typeface="Times New Roman" panose="02020603050405020304" pitchFamily="18" charset="0"/>
              </a:rPr>
              <a:t>uch. </a:t>
            </a:r>
            <a:r>
              <a:rPr lang="en-US" b="1"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muayyan </a:t>
            </a:r>
            <a:r>
              <a:rPr lang="en-US" dirty="0">
                <a:latin typeface="Times New Roman" panose="02020603050405020304" pitchFamily="18" charset="0"/>
                <a:cs typeface="Times New Roman" panose="02020603050405020304" pitchFamily="18" charset="0"/>
              </a:rPr>
              <a:t>tur-</a:t>
            </a:r>
            <a:r>
              <a:rPr lang="en-US" dirty="0" err="1">
                <a:latin typeface="Times New Roman" panose="02020603050405020304" pitchFamily="18" charset="0"/>
                <a:cs typeface="Times New Roman" panose="02020603050405020304" pitchFamily="18" charset="0"/>
              </a:rPr>
              <a:t>hududning</a:t>
            </a:r>
            <a:r>
              <a:rPr lang="uz-Cyrl-UZ" dirty="0">
                <a:latin typeface="Times New Roman" panose="02020603050405020304" pitchFamily="18" charset="0"/>
                <a:cs typeface="Times New Roman" panose="02020603050405020304" pitchFamily="18" charset="0"/>
              </a:rPr>
              <a:t> qiymati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722313"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S</a:t>
            </a:r>
            <a:r>
              <a:rPr lang="en-US" b="1" baseline="-25000"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bazaviy </a:t>
            </a:r>
            <a:r>
              <a:rPr lang="en-US" dirty="0" err="1">
                <a:latin typeface="Times New Roman" panose="02020603050405020304" pitchFamily="18" charset="0"/>
                <a:cs typeface="Times New Roman" panose="02020603050405020304" pitchFamily="18" charset="0"/>
              </a:rPr>
              <a:t>sayyohlik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jarayoni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obyektining</a:t>
            </a:r>
            <a:r>
              <a:rPr lang="uz-Cyrl-UZ" dirty="0">
                <a:latin typeface="Times New Roman" panose="02020603050405020304" pitchFamily="18" charset="0"/>
                <a:cs typeface="Times New Roman" panose="02020603050405020304" pitchFamily="18" charset="0"/>
              </a:rPr>
              <a:t> qiymati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722313"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K</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K</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K</a:t>
            </a:r>
            <a:r>
              <a:rPr lang="en-US" b="1" baseline="-25000"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t>
            </a:r>
            <a:r>
              <a:rPr lang="en-US" b="1" baseline="-25000" dirty="0" err="1">
                <a:latin typeface="Times New Roman" panose="02020603050405020304" pitchFamily="18" charset="0"/>
                <a:cs typeface="Times New Roman" panose="02020603050405020304" pitchFamily="18" charset="0"/>
              </a:rPr>
              <a:t>n</a:t>
            </a:r>
            <a:r>
              <a:rPr lang="en-US" b="1" baseline="-25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Sayyohlik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jarayonlarini</a:t>
            </a:r>
            <a:r>
              <a:rPr lang="uz-Cyrl-UZ" dirty="0">
                <a:latin typeface="Times New Roman" panose="02020603050405020304" pitchFamily="18" charset="0"/>
                <a:cs typeface="Times New Roman" panose="02020603050405020304" pitchFamily="18" charset="0"/>
              </a:rPr>
              <a:t> baho</a:t>
            </a:r>
            <a:r>
              <a:rPr lang="en-US" dirty="0" err="1">
                <a:latin typeface="Times New Roman" panose="02020603050405020304" pitchFamily="18" charset="0"/>
                <a:cs typeface="Times New Roman" panose="02020603050405020304" pitchFamily="18" charset="0"/>
              </a:rPr>
              <a:t>lashda</a:t>
            </a:r>
            <a:r>
              <a:rPr lang="en-US"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alohida ko‘rsatkichlar bo‘yicha tuzatuvchi </a:t>
            </a:r>
            <a:r>
              <a:rPr lang="en-US" dirty="0" err="1">
                <a:latin typeface="Times New Roman" panose="02020603050405020304" pitchFamily="18" charset="0"/>
                <a:cs typeface="Times New Roman" panose="02020603050405020304" pitchFamily="18" charset="0"/>
              </a:rPr>
              <a:t>koeffitsi</a:t>
            </a:r>
            <a:r>
              <a:rPr lang="ru-RU"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nt</a:t>
            </a:r>
            <a:r>
              <a:rPr lang="uz-Cyrl-UZ" dirty="0">
                <a:latin typeface="Times New Roman" panose="02020603050405020304" pitchFamily="18" charset="0"/>
                <a:cs typeface="Times New Roman" panose="02020603050405020304" pitchFamily="18" charset="0"/>
              </a:rPr>
              <a:t>lar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95922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7E3C8F4-0FD2-42F2-9DF6-80A65E157809}"/>
              </a:ext>
            </a:extLst>
          </p:cNvPr>
          <p:cNvSpPr>
            <a:spLocks noGrp="1"/>
          </p:cNvSpPr>
          <p:nvPr>
            <p:ph idx="1"/>
          </p:nvPr>
        </p:nvSpPr>
        <p:spPr>
          <a:xfrm>
            <a:off x="184354" y="1220941"/>
            <a:ext cx="8775291" cy="4899640"/>
          </a:xfrm>
        </p:spPr>
        <p:txBody>
          <a:bodyPr>
            <a:normAutofit fontScale="77500" lnSpcReduction="20000"/>
          </a:bodyPr>
          <a:lstStyle/>
          <a:p>
            <a:pPr marL="0" indent="530225" algn="just">
              <a:lnSpc>
                <a:spcPct val="160000"/>
              </a:lnSpc>
              <a:spcBef>
                <a:spcPts val="0"/>
              </a:spcBef>
              <a:buNone/>
            </a:pPr>
            <a:r>
              <a:rPr lang="uz-Cyrl-UZ" dirty="0">
                <a:latin typeface="Times New Roman" panose="02020603050405020304" pitchFamily="18" charset="0"/>
                <a:cs typeface="Times New Roman" panose="02020603050405020304" pitchFamily="18" charset="0"/>
              </a:rPr>
              <a:t>Bunda turizm hududlari yakka tartibdagi </a:t>
            </a:r>
            <a:r>
              <a:rPr lang="en-US" dirty="0" err="1">
                <a:latin typeface="Times New Roman" panose="02020603050405020304" pitchFamily="18" charset="0"/>
                <a:cs typeface="Times New Roman" panose="02020603050405020304" pitchFamily="18" charset="0"/>
              </a:rPr>
              <a:t>salohiyatini</a:t>
            </a:r>
            <a:r>
              <a:rPr lang="uz-Cyrl-UZ" dirty="0">
                <a:latin typeface="Times New Roman" panose="02020603050405020304" pitchFamily="18" charset="0"/>
                <a:cs typeface="Times New Roman" panose="02020603050405020304" pitchFamily="18" charset="0"/>
              </a:rPr>
              <a:t> bahosini hisoblab chiqishning umumiy matеmatik ko‘rinishi quyidagi ko‘rinishga ega bo‘ladi:</a:t>
            </a:r>
            <a:endParaRPr lang="ru-RU" dirty="0">
              <a:latin typeface="Times New Roman" panose="02020603050405020304" pitchFamily="18" charset="0"/>
              <a:cs typeface="Times New Roman" panose="02020603050405020304" pitchFamily="18" charset="0"/>
            </a:endParaRPr>
          </a:p>
          <a:p>
            <a:pPr marL="0" indent="530225" algn="just">
              <a:lnSpc>
                <a:spcPct val="160000"/>
              </a:lnSpc>
              <a:spcBef>
                <a:spcPts val="0"/>
              </a:spcBef>
              <a:buNone/>
            </a:pPr>
            <a:r>
              <a:rPr lang="en-US" b="1" dirty="0">
                <a:latin typeface="Times New Roman" panose="02020603050405020304" pitchFamily="18" charset="0"/>
                <a:cs typeface="Times New Roman" panose="02020603050405020304" pitchFamily="18" charset="0"/>
              </a:rPr>
              <a:t>R</a:t>
            </a:r>
            <a:r>
              <a:rPr lang="uz-Cyrl-UZ" b="1" baseline="-25000" dirty="0">
                <a:latin typeface="Times New Roman" panose="02020603050405020304" pitchFamily="18" charset="0"/>
                <a:cs typeface="Times New Roman" panose="02020603050405020304" pitchFamily="18" charset="0"/>
              </a:rPr>
              <a:t>yakk</a:t>
            </a:r>
            <a:r>
              <a:rPr lang="en-US" b="1" baseline="-25000"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 K</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 K</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K</a:t>
            </a:r>
            <a:r>
              <a:rPr lang="en-US" b="1" baseline="30000" dirty="0" err="1">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 R</a:t>
            </a:r>
            <a:r>
              <a:rPr lang="en-US" b="1" baseline="-25000" dirty="0">
                <a:latin typeface="Times New Roman" panose="02020603050405020304" pitchFamily="18" charset="0"/>
                <a:cs typeface="Times New Roman" panose="02020603050405020304" pitchFamily="18" charset="0"/>
              </a:rPr>
              <a:t>baz.</a:t>
            </a:r>
            <a:r>
              <a:rPr lang="en-US" b="1" dirty="0">
                <a:latin typeface="Times New Roman" panose="02020603050405020304" pitchFamily="18" charset="0"/>
                <a:cs typeface="Times New Roman" panose="02020603050405020304" pitchFamily="18" charset="0"/>
              </a:rPr>
              <a:t>* K</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 K</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Kn</a:t>
            </a:r>
            <a:r>
              <a:rPr lang="en-US" b="1"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530225" algn="just">
              <a:lnSpc>
                <a:spcPct val="160000"/>
              </a:lnSpc>
              <a:spcBef>
                <a:spcPts val="0"/>
              </a:spcBef>
              <a:buNone/>
            </a:pPr>
            <a:r>
              <a:rPr lang="uz-Cyrl-UZ" dirty="0">
                <a:latin typeface="Times New Roman" panose="02020603050405020304" pitchFamily="18" charset="0"/>
                <a:cs typeface="Times New Roman" panose="02020603050405020304" pitchFamily="18" charset="0"/>
              </a:rPr>
              <a:t>bu yerda</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0" indent="530225" algn="just">
              <a:lnSpc>
                <a:spcPct val="160000"/>
              </a:lnSpc>
              <a:spcBef>
                <a:spcPts val="0"/>
              </a:spcBef>
              <a:buNone/>
            </a:pPr>
            <a:r>
              <a:rPr lang="en-US" b="1" dirty="0">
                <a:latin typeface="Times New Roman" panose="02020603050405020304" pitchFamily="18" charset="0"/>
                <a:cs typeface="Times New Roman" panose="02020603050405020304" pitchFamily="18" charset="0"/>
              </a:rPr>
              <a:t>K</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 K</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K</a:t>
            </a:r>
            <a:r>
              <a:rPr lang="en-US" b="1" baseline="30000" dirty="0" err="1">
                <a:latin typeface="Times New Roman" panose="02020603050405020304" pitchFamily="18" charset="0"/>
                <a:cs typeface="Times New Roman" panose="02020603050405020304" pitchFamily="18" charset="0"/>
              </a:rPr>
              <a:t>n</a:t>
            </a:r>
            <a:r>
              <a:rPr lang="en-US" b="1" baseline="30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baholash guruhlarining farqlarini hisobga oluvchi </a:t>
            </a:r>
            <a:r>
              <a:rPr lang="en-US" dirty="0" err="1">
                <a:latin typeface="Times New Roman" panose="02020603050405020304" pitchFamily="18" charset="0"/>
                <a:cs typeface="Times New Roman" panose="02020603050405020304" pitchFamily="18" charset="0"/>
              </a:rPr>
              <a:t>koeffitsi</a:t>
            </a:r>
            <a:r>
              <a:rPr lang="ru-RU"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nt</a:t>
            </a:r>
            <a:r>
              <a:rPr lang="uz-Cyrl-UZ" dirty="0">
                <a:latin typeface="Times New Roman" panose="02020603050405020304" pitchFamily="18" charset="0"/>
                <a:cs typeface="Times New Roman" panose="02020603050405020304" pitchFamily="18" charset="0"/>
              </a:rPr>
              <a:t>lar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530225" algn="just">
              <a:lnSpc>
                <a:spcPct val="160000"/>
              </a:lnSpc>
              <a:spcBef>
                <a:spcPts val="0"/>
              </a:spcBef>
              <a:buNone/>
            </a:pPr>
            <a:r>
              <a:rPr lang="en-US" b="1" dirty="0">
                <a:latin typeface="Times New Roman" panose="02020603050405020304" pitchFamily="18" charset="0"/>
                <a:cs typeface="Times New Roman" panose="02020603050405020304" pitchFamily="18" charset="0"/>
              </a:rPr>
              <a:t>K</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 K</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K</a:t>
            </a:r>
            <a:r>
              <a:rPr lang="en-US" b="1" baseline="-25000" dirty="0" err="1">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turizm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hududlarini</a:t>
            </a:r>
            <a:r>
              <a:rPr lang="uz-Cyrl-UZ" dirty="0">
                <a:latin typeface="Times New Roman" panose="02020603050405020304" pitchFamily="18" charset="0"/>
                <a:cs typeface="Times New Roman" panose="02020603050405020304" pitchFamily="18" charset="0"/>
              </a:rPr>
              <a:t> baholash guruhida uning o‘ziga xos xususiyatlarini hisobga oluvchi </a:t>
            </a:r>
            <a:r>
              <a:rPr lang="en-US" dirty="0" err="1">
                <a:latin typeface="Times New Roman" panose="02020603050405020304" pitchFamily="18" charset="0"/>
                <a:cs typeface="Times New Roman" panose="02020603050405020304" pitchFamily="18" charset="0"/>
              </a:rPr>
              <a:t>koeffitsi</a:t>
            </a:r>
            <a:r>
              <a:rPr lang="ru-RU"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nt</a:t>
            </a:r>
            <a:r>
              <a:rPr lang="uz-Cyrl-UZ" dirty="0">
                <a:latin typeface="Times New Roman" panose="02020603050405020304" pitchFamily="18" charset="0"/>
                <a:cs typeface="Times New Roman" panose="02020603050405020304" pitchFamily="18" charset="0"/>
              </a:rPr>
              <a:t>lar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530225" algn="just">
              <a:lnSpc>
                <a:spcPct val="160000"/>
              </a:lnSpc>
              <a:spcBef>
                <a:spcPts val="0"/>
              </a:spcBef>
              <a:buNone/>
            </a:pPr>
            <a:r>
              <a:rPr lang="en-US" b="1" dirty="0" err="1">
                <a:latin typeface="Times New Roman" panose="02020603050405020304" pitchFamily="18" charset="0"/>
                <a:cs typeface="Times New Roman" panose="02020603050405020304" pitchFamily="18" charset="0"/>
              </a:rPr>
              <a:t>R</a:t>
            </a:r>
            <a:r>
              <a:rPr lang="en-US" b="1" baseline="-25000" dirty="0" err="1">
                <a:latin typeface="Times New Roman" panose="02020603050405020304" pitchFamily="18" charset="0"/>
                <a:cs typeface="Times New Roman" panose="02020603050405020304" pitchFamily="18" charset="0"/>
              </a:rPr>
              <a:t>baz</a:t>
            </a:r>
            <a:r>
              <a:rPr lang="en-US" b="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qator baholash guruhlari yig‘indisining baholash jarayoniga kiritilgan </a:t>
            </a:r>
            <a:r>
              <a:rPr lang="en-US" dirty="0" err="1">
                <a:latin typeface="Times New Roman" panose="02020603050405020304" pitchFamily="18" charset="0"/>
                <a:cs typeface="Times New Roman" panose="02020603050405020304" pitchFamily="18" charset="0"/>
              </a:rPr>
              <a:t>hududning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baz</a:t>
            </a:r>
            <a:r>
              <a:rPr lang="uz-Cyrl-UZ" dirty="0">
                <a:latin typeface="Times New Roman" panose="02020603050405020304" pitchFamily="18" charset="0"/>
                <a:cs typeface="Times New Roman" panose="02020603050405020304" pitchFamily="18" charset="0"/>
              </a:rPr>
              <a:t>aviy qiymati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017CBDC5-A58E-483E-B3AF-F3840B69D133}"/>
              </a:ext>
            </a:extLst>
          </p:cNvPr>
          <p:cNvSpPr>
            <a:spLocks noGrp="1"/>
          </p:cNvSpPr>
          <p:nvPr>
            <p:ph type="title"/>
          </p:nvPr>
        </p:nvSpPr>
        <p:spPr>
          <a:xfrm>
            <a:off x="466344" y="158750"/>
            <a:ext cx="8441119" cy="796720"/>
          </a:xfrm>
          <a:ln>
            <a:solidFill>
              <a:srgbClr val="FF0000"/>
            </a:solidFill>
          </a:ln>
        </p:spPr>
        <p:txBody>
          <a:bodyPr>
            <a:noAutofit/>
          </a:bodyPr>
          <a:lstStyle/>
          <a:p>
            <a:pPr algn="ctr"/>
            <a:r>
              <a:rPr lang="en-US" sz="2400" b="1" dirty="0" err="1">
                <a:latin typeface="Times New Roman" panose="02020603050405020304" pitchFamily="18" charset="0"/>
                <a:cs typeface="Times New Roman" panose="02020603050405020304" pitchFamily="18" charset="0"/>
              </a:rPr>
              <a:t>Turistik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jarayonlarini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tashkil</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etishda</a:t>
            </a:r>
            <a:r>
              <a:rPr lang="en-US" sz="2400" b="1" dirty="0">
                <a:latin typeface="Times New Roman" panose="02020603050405020304" pitchFamily="18" charset="0"/>
                <a:cs typeface="Times New Roman" panose="02020603050405020304" pitchFamily="18" charset="0"/>
              </a:rPr>
              <a:t> </a:t>
            </a:r>
            <a:r>
              <a:rPr lang="uz-Cyrl-UZ" sz="2400" b="1" dirty="0">
                <a:latin typeface="Times New Roman" panose="02020603050405020304" pitchFamily="18" charset="0"/>
                <a:cs typeface="Times New Roman" panose="02020603050405020304" pitchFamily="18" charset="0"/>
              </a:rPr>
              <a:t>tur-hududlar salohiyatini baholashning matеmatik ta’minoti </a:t>
            </a:r>
            <a:endParaRPr lang="ru-R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193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D29ECB1-1C77-453A-866B-2FFB643CCF85}"/>
              </a:ext>
            </a:extLst>
          </p:cNvPr>
          <p:cNvSpPr>
            <a:spLocks noGrp="1"/>
          </p:cNvSpPr>
          <p:nvPr>
            <p:ph idx="1"/>
          </p:nvPr>
        </p:nvSpPr>
        <p:spPr>
          <a:xfrm>
            <a:off x="318933" y="247547"/>
            <a:ext cx="8485853" cy="1668789"/>
          </a:xfrm>
        </p:spPr>
        <p:txBody>
          <a:bodyPr>
            <a:normAutofit fontScale="92500" lnSpcReduction="20000"/>
          </a:bodyPr>
          <a:lstStyle/>
          <a:p>
            <a:pPr marL="0" indent="530225" algn="just">
              <a:lnSpc>
                <a:spcPct val="150000"/>
              </a:lnSpc>
              <a:buNone/>
            </a:pPr>
            <a:r>
              <a:rPr lang="en-US" sz="2800" dirty="0" err="1">
                <a:latin typeface="Times New Roman" panose="02020603050405020304" pitchFamily="18" charset="0"/>
                <a:cs typeface="Times New Roman" panose="02020603050405020304" pitchFamily="18" charset="0"/>
              </a:rPr>
              <a:t>Turistik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jarayonlarida</a:t>
            </a:r>
            <a:r>
              <a:rPr lang="en-US" dirty="0">
                <a:latin typeface="Times New Roman" panose="02020603050405020304" pitchFamily="18" charset="0"/>
                <a:cs typeface="Times New Roman" panose="02020603050405020304" pitchFamily="18" charset="0"/>
              </a:rPr>
              <a:t> tur-</a:t>
            </a:r>
            <a:r>
              <a:rPr lang="en-US" dirty="0" err="1">
                <a:latin typeface="Times New Roman" panose="02020603050405020304" pitchFamily="18" charset="0"/>
                <a:cs typeface="Times New Roman" panose="02020603050405020304" pitchFamily="18" charset="0"/>
              </a:rPr>
              <a:t>hududlarini</a:t>
            </a:r>
            <a:r>
              <a:rPr lang="uz-Cyrl-UZ" dirty="0">
                <a:latin typeface="Times New Roman" panose="02020603050405020304" pitchFamily="18" charset="0"/>
                <a:cs typeface="Times New Roman" panose="02020603050405020304" pitchFamily="18" charset="0"/>
              </a:rPr>
              <a:t> baholash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asosida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tanlash</a:t>
            </a:r>
            <a:r>
              <a:rPr lang="en-US"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turli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baz</a:t>
            </a:r>
            <a:r>
              <a:rPr lang="uz-Cyrl-UZ" dirty="0">
                <a:latin typeface="Times New Roman" panose="02020603050405020304" pitchFamily="18" charset="0"/>
                <a:cs typeface="Times New Roman" panose="02020603050405020304" pitchFamily="18" charset="0"/>
              </a:rPr>
              <a:t>aviy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algoritm</a:t>
            </a:r>
            <a:r>
              <a:rPr lang="uz-Cyrl-UZ" dirty="0">
                <a:latin typeface="Times New Roman" panose="02020603050405020304" pitchFamily="18" charset="0"/>
                <a:cs typeface="Times New Roman" panose="02020603050405020304" pitchFamily="18" charset="0"/>
              </a:rPr>
              <a:t>larini shakllantir</a:t>
            </a:r>
            <a:r>
              <a:rPr lang="en-US" dirty="0" err="1">
                <a:latin typeface="Times New Roman" panose="02020603050405020304" pitchFamily="18" charset="0"/>
                <a:cs typeface="Times New Roman" panose="02020603050405020304" pitchFamily="18" charset="0"/>
              </a:rPr>
              <a:t>ish</a:t>
            </a:r>
            <a:r>
              <a:rPr lang="uz-Cyrl-UZ" dirty="0">
                <a:latin typeface="Times New Roman" panose="02020603050405020304" pitchFamily="18" charset="0"/>
                <a:cs typeface="Times New Roman" panose="02020603050405020304" pitchFamily="18" charset="0"/>
              </a:rPr>
              <a:t> sabablari</a:t>
            </a:r>
            <a:r>
              <a:rPr lang="en-US" dirty="0" err="1">
                <a:latin typeface="Times New Roman" panose="02020603050405020304" pitchFamily="18" charset="0"/>
                <a:cs typeface="Times New Roman" panose="02020603050405020304" pitchFamily="18" charset="0"/>
              </a:rPr>
              <a:t>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quyidagicha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axborot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ko’rinishida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ifodalaymiz</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grpSp>
        <p:nvGrpSpPr>
          <p:cNvPr id="4" name="Группа 3">
            <a:extLst>
              <a:ext uri="{FF2B5EF4-FFF2-40B4-BE49-F238E27FC236}">
                <a16:creationId xmlns:a16="http://schemas.microsoft.com/office/drawing/2014/main" id="{55B5E64A-6A79-448B-B6E7-AF65B18152DA}"/>
              </a:ext>
            </a:extLst>
          </p:cNvPr>
          <p:cNvGrpSpPr/>
          <p:nvPr/>
        </p:nvGrpSpPr>
        <p:grpSpPr>
          <a:xfrm>
            <a:off x="917251" y="1930157"/>
            <a:ext cx="7592568" cy="4367402"/>
            <a:chOff x="-115419" y="449260"/>
            <a:chExt cx="6059019" cy="3009903"/>
          </a:xfrm>
        </p:grpSpPr>
        <p:sp>
          <p:nvSpPr>
            <p:cNvPr id="5" name="Надпись 32">
              <a:extLst>
                <a:ext uri="{FF2B5EF4-FFF2-40B4-BE49-F238E27FC236}">
                  <a16:creationId xmlns:a16="http://schemas.microsoft.com/office/drawing/2014/main" id="{2863FF83-CA6A-4469-B6AF-5053611F1189}"/>
                </a:ext>
              </a:extLst>
            </p:cNvPr>
            <p:cNvSpPr txBox="1">
              <a:spLocks noChangeArrowheads="1"/>
            </p:cNvSpPr>
            <p:nvPr/>
          </p:nvSpPr>
          <p:spPr bwMode="auto">
            <a:xfrm>
              <a:off x="-115419" y="565150"/>
              <a:ext cx="1601317" cy="800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Qiymatni baholashning asosiy maqsadli yo</a:t>
              </a:r>
              <a:r>
                <a:rPr kumimoji="0" lang="uz-Cyrl-UZ" altLang="ru-RU"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nalish</a:t>
              </a: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endParaRPr kumimoji="0" lang="en-US" altLang="ru-RU" sz="3200" b="0" i="0" u="none" strike="noStrike" cap="none" normalizeH="0" baseline="0" dirty="0">
                <a:ln>
                  <a:noFill/>
                </a:ln>
                <a:solidFill>
                  <a:schemeClr val="tx1"/>
                </a:solidFill>
                <a:effectLst/>
                <a:latin typeface="Arial" panose="020B0604020202020204" pitchFamily="34" charset="0"/>
              </a:endParaRPr>
            </a:p>
          </p:txBody>
        </p:sp>
        <p:sp>
          <p:nvSpPr>
            <p:cNvPr id="6" name="Надпись 31">
              <a:extLst>
                <a:ext uri="{FF2B5EF4-FFF2-40B4-BE49-F238E27FC236}">
                  <a16:creationId xmlns:a16="http://schemas.microsoft.com/office/drawing/2014/main" id="{4929F7F7-E6E5-4299-BB1D-3655DB5FFE05}"/>
                </a:ext>
              </a:extLst>
            </p:cNvPr>
            <p:cNvSpPr txBox="1">
              <a:spLocks noChangeArrowheads="1"/>
            </p:cNvSpPr>
            <p:nvPr/>
          </p:nvSpPr>
          <p:spPr bwMode="auto">
            <a:xfrm>
              <a:off x="2057400" y="449260"/>
              <a:ext cx="1828800" cy="10329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b="1" dirty="0" err="1">
                  <a:latin typeface="Times New Roman" panose="02020603050405020304" pitchFamily="18" charset="0"/>
                  <a:cs typeface="Times New Roman" panose="02020603050405020304" pitchFamily="18" charset="0"/>
                </a:rPr>
                <a:t>Turistik</a:t>
              </a:r>
              <a:r>
                <a:rPr kumimoji="0" lang="en-US"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jarayonlarini</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yakka tartibda baholash </a:t>
              </a:r>
              <a:r>
                <a:rPr kumimoji="0" lang="en-US" altLang="ru-RU"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baz</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aviy</a:t>
              </a:r>
              <a:r>
                <a:rPr kumimoji="0" lang="en-US"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algoritm</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lari</a:t>
              </a:r>
              <a:endParaRPr kumimoji="0" lang="uz-Cyrl-UZ" altLang="ru-RU" sz="2800" b="0" i="0" u="none" strike="noStrike" cap="none" normalizeH="0" baseline="0" dirty="0">
                <a:ln>
                  <a:noFill/>
                </a:ln>
                <a:solidFill>
                  <a:schemeClr val="tx1"/>
                </a:solidFill>
                <a:effectLst/>
                <a:latin typeface="Arial" panose="020B0604020202020204" pitchFamily="34" charset="0"/>
              </a:endParaRPr>
            </a:p>
          </p:txBody>
        </p:sp>
        <p:sp>
          <p:nvSpPr>
            <p:cNvPr id="7" name="Надпись 33">
              <a:extLst>
                <a:ext uri="{FF2B5EF4-FFF2-40B4-BE49-F238E27FC236}">
                  <a16:creationId xmlns:a16="http://schemas.microsoft.com/office/drawing/2014/main" id="{935FC314-BF39-4939-B1F8-99833FEA5F36}"/>
                </a:ext>
              </a:extLst>
            </p:cNvPr>
            <p:cNvSpPr txBox="1">
              <a:spLocks noChangeArrowheads="1"/>
            </p:cNvSpPr>
            <p:nvPr/>
          </p:nvSpPr>
          <p:spPr bwMode="auto">
            <a:xfrm>
              <a:off x="4457700" y="565150"/>
              <a:ext cx="1485900" cy="800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Qiymatni baholash yondashuvlari va usullari</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8" name="Надпись 15">
              <a:extLst>
                <a:ext uri="{FF2B5EF4-FFF2-40B4-BE49-F238E27FC236}">
                  <a16:creationId xmlns:a16="http://schemas.microsoft.com/office/drawing/2014/main" id="{860F13AC-8F10-4721-9736-53EC2C83DC25}"/>
                </a:ext>
              </a:extLst>
            </p:cNvPr>
            <p:cNvSpPr txBox="1">
              <a:spLocks noChangeArrowheads="1"/>
            </p:cNvSpPr>
            <p:nvPr/>
          </p:nvSpPr>
          <p:spPr bwMode="auto">
            <a:xfrm>
              <a:off x="-115419" y="2076450"/>
              <a:ext cx="1351216" cy="6492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a:t>
              </a: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hududni</a:t>
              </a: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ijaraga olish huquqi</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9" name="Надпись 16">
              <a:extLst>
                <a:ext uri="{FF2B5EF4-FFF2-40B4-BE49-F238E27FC236}">
                  <a16:creationId xmlns:a16="http://schemas.microsoft.com/office/drawing/2014/main" id="{14A01230-313D-4B1D-985D-5B5381C5CCE1}"/>
                </a:ext>
              </a:extLst>
            </p:cNvPr>
            <p:cNvSpPr txBox="1">
              <a:spLocks noChangeArrowheads="1"/>
            </p:cNvSpPr>
            <p:nvPr/>
          </p:nvSpPr>
          <p:spPr bwMode="auto">
            <a:xfrm>
              <a:off x="1600200" y="2076450"/>
              <a:ext cx="1200934"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Zararni qoplash</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10" name="Надпись 13">
              <a:extLst>
                <a:ext uri="{FF2B5EF4-FFF2-40B4-BE49-F238E27FC236}">
                  <a16:creationId xmlns:a16="http://schemas.microsoft.com/office/drawing/2014/main" id="{4EA7E5D7-CD7A-418D-B50C-16A5D6A23597}"/>
                </a:ext>
              </a:extLst>
            </p:cNvPr>
            <p:cNvSpPr txBox="1">
              <a:spLocks noChangeArrowheads="1"/>
            </p:cNvSpPr>
            <p:nvPr/>
          </p:nvSpPr>
          <p:spPr bwMode="auto">
            <a:xfrm>
              <a:off x="706178" y="2851150"/>
              <a:ext cx="1351217"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Garov evaziga krеditlash</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11" name="Прямая соединительная линия 29">
              <a:extLst>
                <a:ext uri="{FF2B5EF4-FFF2-40B4-BE49-F238E27FC236}">
                  <a16:creationId xmlns:a16="http://schemas.microsoft.com/office/drawing/2014/main" id="{6C7CC83D-215D-441C-B64C-BC0933F4A84D}"/>
                </a:ext>
              </a:extLst>
            </p:cNvPr>
            <p:cNvSpPr>
              <a:spLocks noChangeShapeType="1"/>
            </p:cNvSpPr>
            <p:nvPr/>
          </p:nvSpPr>
          <p:spPr bwMode="auto">
            <a:xfrm>
              <a:off x="1485900" y="800100"/>
              <a:ext cx="571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2" name="Прямая соединительная линия 30">
              <a:extLst>
                <a:ext uri="{FF2B5EF4-FFF2-40B4-BE49-F238E27FC236}">
                  <a16:creationId xmlns:a16="http://schemas.microsoft.com/office/drawing/2014/main" id="{BB75D10C-D450-497A-8582-E4B30EE75D2B}"/>
                </a:ext>
              </a:extLst>
            </p:cNvPr>
            <p:cNvSpPr>
              <a:spLocks noChangeShapeType="1"/>
            </p:cNvSpPr>
            <p:nvPr/>
          </p:nvSpPr>
          <p:spPr bwMode="auto">
            <a:xfrm flipH="1">
              <a:off x="3886200" y="800100"/>
              <a:ext cx="571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3" name="Прямая соединительная линия 19">
              <a:extLst>
                <a:ext uri="{FF2B5EF4-FFF2-40B4-BE49-F238E27FC236}">
                  <a16:creationId xmlns:a16="http://schemas.microsoft.com/office/drawing/2014/main" id="{379737A4-91EB-43D1-9B2C-D79238A0E871}"/>
                </a:ext>
              </a:extLst>
            </p:cNvPr>
            <p:cNvSpPr>
              <a:spLocks noChangeShapeType="1"/>
            </p:cNvSpPr>
            <p:nvPr/>
          </p:nvSpPr>
          <p:spPr bwMode="auto">
            <a:xfrm flipV="1">
              <a:off x="1371600" y="1728788"/>
              <a:ext cx="0" cy="11064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4" name="Прямая соединительная линия 21">
              <a:extLst>
                <a:ext uri="{FF2B5EF4-FFF2-40B4-BE49-F238E27FC236}">
                  <a16:creationId xmlns:a16="http://schemas.microsoft.com/office/drawing/2014/main" id="{A5CDF6C5-5AF4-4F7A-8851-AAB97C84E5FB}"/>
                </a:ext>
              </a:extLst>
            </p:cNvPr>
            <p:cNvSpPr>
              <a:spLocks noChangeShapeType="1"/>
            </p:cNvSpPr>
            <p:nvPr/>
          </p:nvSpPr>
          <p:spPr bwMode="auto">
            <a:xfrm flipH="1">
              <a:off x="571500" y="1728788"/>
              <a:ext cx="1485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5" name="Прямая соединительная линия 22">
              <a:extLst>
                <a:ext uri="{FF2B5EF4-FFF2-40B4-BE49-F238E27FC236}">
                  <a16:creationId xmlns:a16="http://schemas.microsoft.com/office/drawing/2014/main" id="{075AC056-9C48-4E68-AF0A-ACC38F478AF8}"/>
                </a:ext>
              </a:extLst>
            </p:cNvPr>
            <p:cNvSpPr>
              <a:spLocks noChangeShapeType="1"/>
            </p:cNvSpPr>
            <p:nvPr/>
          </p:nvSpPr>
          <p:spPr bwMode="auto">
            <a:xfrm flipV="1">
              <a:off x="2057400" y="1728788"/>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6" name="Прямая соединительная линия 20">
              <a:extLst>
                <a:ext uri="{FF2B5EF4-FFF2-40B4-BE49-F238E27FC236}">
                  <a16:creationId xmlns:a16="http://schemas.microsoft.com/office/drawing/2014/main" id="{7FF59E1A-FF60-4D58-B169-728EAC4A87E6}"/>
                </a:ext>
              </a:extLst>
            </p:cNvPr>
            <p:cNvSpPr>
              <a:spLocks noChangeShapeType="1"/>
            </p:cNvSpPr>
            <p:nvPr/>
          </p:nvSpPr>
          <p:spPr bwMode="auto">
            <a:xfrm flipV="1">
              <a:off x="571500" y="1728788"/>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7" name="Прямая соединительная линия 27">
              <a:extLst>
                <a:ext uri="{FF2B5EF4-FFF2-40B4-BE49-F238E27FC236}">
                  <a16:creationId xmlns:a16="http://schemas.microsoft.com/office/drawing/2014/main" id="{975FA3BC-4050-4887-8E62-CCA0C8D6FE17}"/>
                </a:ext>
              </a:extLst>
            </p:cNvPr>
            <p:cNvSpPr>
              <a:spLocks noChangeShapeType="1"/>
            </p:cNvSpPr>
            <p:nvPr/>
          </p:nvSpPr>
          <p:spPr bwMode="auto">
            <a:xfrm flipV="1">
              <a:off x="800100" y="1376363"/>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8" name="Надпись 17">
              <a:extLst>
                <a:ext uri="{FF2B5EF4-FFF2-40B4-BE49-F238E27FC236}">
                  <a16:creationId xmlns:a16="http://schemas.microsoft.com/office/drawing/2014/main" id="{4B881885-B4B1-4E31-9928-49A290A830F1}"/>
                </a:ext>
              </a:extLst>
            </p:cNvPr>
            <p:cNvSpPr txBox="1">
              <a:spLocks noChangeArrowheads="1"/>
            </p:cNvSpPr>
            <p:nvPr/>
          </p:nvSpPr>
          <p:spPr bwMode="auto">
            <a:xfrm>
              <a:off x="3429000" y="2076450"/>
              <a:ext cx="1028700" cy="685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aromadli yondashuv</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19" name="Надпись 18">
              <a:extLst>
                <a:ext uri="{FF2B5EF4-FFF2-40B4-BE49-F238E27FC236}">
                  <a16:creationId xmlns:a16="http://schemas.microsoft.com/office/drawing/2014/main" id="{2226B185-EB4A-48E6-B7EE-E10F98CBC175}"/>
                </a:ext>
              </a:extLst>
            </p:cNvPr>
            <p:cNvSpPr txBox="1">
              <a:spLocks noChangeArrowheads="1"/>
            </p:cNvSpPr>
            <p:nvPr/>
          </p:nvSpPr>
          <p:spPr bwMode="auto">
            <a:xfrm>
              <a:off x="4914900" y="2076450"/>
              <a:ext cx="1028700" cy="685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Xarajatli yondashuv</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20" name="Надпись 14">
              <a:extLst>
                <a:ext uri="{FF2B5EF4-FFF2-40B4-BE49-F238E27FC236}">
                  <a16:creationId xmlns:a16="http://schemas.microsoft.com/office/drawing/2014/main" id="{523FCDAC-5CA0-4F89-B8AC-D0B59755431B}"/>
                </a:ext>
              </a:extLst>
            </p:cNvPr>
            <p:cNvSpPr txBox="1">
              <a:spLocks noChangeArrowheads="1"/>
            </p:cNvSpPr>
            <p:nvPr/>
          </p:nvSpPr>
          <p:spPr bwMode="auto">
            <a:xfrm>
              <a:off x="4114800" y="2887663"/>
              <a:ext cx="1257300"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Qiyosiy yondashuv</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21" name="Прямая соединительная линия 23">
              <a:extLst>
                <a:ext uri="{FF2B5EF4-FFF2-40B4-BE49-F238E27FC236}">
                  <a16:creationId xmlns:a16="http://schemas.microsoft.com/office/drawing/2014/main" id="{A78348C2-88AC-4BB9-A4EF-EB417C3D70A3}"/>
                </a:ext>
              </a:extLst>
            </p:cNvPr>
            <p:cNvSpPr>
              <a:spLocks noChangeShapeType="1"/>
            </p:cNvSpPr>
            <p:nvPr/>
          </p:nvSpPr>
          <p:spPr bwMode="auto">
            <a:xfrm flipV="1">
              <a:off x="4686300" y="1728788"/>
              <a:ext cx="0" cy="1143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22" name="Прямая соединительная линия 24">
              <a:extLst>
                <a:ext uri="{FF2B5EF4-FFF2-40B4-BE49-F238E27FC236}">
                  <a16:creationId xmlns:a16="http://schemas.microsoft.com/office/drawing/2014/main" id="{F6825864-05F1-4213-ABD8-F757EE61DF14}"/>
                </a:ext>
              </a:extLst>
            </p:cNvPr>
            <p:cNvSpPr>
              <a:spLocks noChangeShapeType="1"/>
            </p:cNvSpPr>
            <p:nvPr/>
          </p:nvSpPr>
          <p:spPr bwMode="auto">
            <a:xfrm>
              <a:off x="3886200" y="1728788"/>
              <a:ext cx="1600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23" name="Прямая соединительная линия 25">
              <a:extLst>
                <a:ext uri="{FF2B5EF4-FFF2-40B4-BE49-F238E27FC236}">
                  <a16:creationId xmlns:a16="http://schemas.microsoft.com/office/drawing/2014/main" id="{A14F9FA5-BBD1-4823-A61C-65864FF463C3}"/>
                </a:ext>
              </a:extLst>
            </p:cNvPr>
            <p:cNvSpPr>
              <a:spLocks noChangeShapeType="1"/>
            </p:cNvSpPr>
            <p:nvPr/>
          </p:nvSpPr>
          <p:spPr bwMode="auto">
            <a:xfrm flipV="1">
              <a:off x="3886200" y="1728788"/>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24" name="Прямая соединительная линия 26">
              <a:extLst>
                <a:ext uri="{FF2B5EF4-FFF2-40B4-BE49-F238E27FC236}">
                  <a16:creationId xmlns:a16="http://schemas.microsoft.com/office/drawing/2014/main" id="{F4919605-E073-416C-93BA-26D81727C904}"/>
                </a:ext>
              </a:extLst>
            </p:cNvPr>
            <p:cNvSpPr>
              <a:spLocks noChangeShapeType="1"/>
            </p:cNvSpPr>
            <p:nvPr/>
          </p:nvSpPr>
          <p:spPr bwMode="auto">
            <a:xfrm flipV="1">
              <a:off x="5486400" y="1728788"/>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25" name="Прямая соединительная линия 28">
              <a:extLst>
                <a:ext uri="{FF2B5EF4-FFF2-40B4-BE49-F238E27FC236}">
                  <a16:creationId xmlns:a16="http://schemas.microsoft.com/office/drawing/2014/main" id="{FDEF9279-524E-4EF4-815D-E3219C9F4F68}"/>
                </a:ext>
              </a:extLst>
            </p:cNvPr>
            <p:cNvSpPr>
              <a:spLocks noChangeShapeType="1"/>
            </p:cNvSpPr>
            <p:nvPr/>
          </p:nvSpPr>
          <p:spPr bwMode="auto">
            <a:xfrm>
              <a:off x="5257800" y="1376363"/>
              <a:ext cx="0" cy="3429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grpSp>
    </p:spTree>
    <p:extLst>
      <p:ext uri="{BB962C8B-B14F-4D97-AF65-F5344CB8AC3E}">
        <p14:creationId xmlns:p14="http://schemas.microsoft.com/office/powerpoint/2010/main" val="296596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 name="Rectangle 154">
            <a:extLst>
              <a:ext uri="{FF2B5EF4-FFF2-40B4-BE49-F238E27FC236}">
                <a16:creationId xmlns:a16="http://schemas.microsoft.com/office/drawing/2014/main" id="{5D41D455-EF8E-4C02-B00B-0E39105CF5B0}"/>
              </a:ext>
            </a:extLst>
          </p:cNvPr>
          <p:cNvSpPr>
            <a:spLocks noChangeArrowheads="1"/>
          </p:cNvSpPr>
          <p:nvPr/>
        </p:nvSpPr>
        <p:spPr bwMode="auto">
          <a:xfrm>
            <a:off x="1510683" y="19723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2802" name="Полотно 431">
            <a:extLst>
              <a:ext uri="{FF2B5EF4-FFF2-40B4-BE49-F238E27FC236}">
                <a16:creationId xmlns:a16="http://schemas.microsoft.com/office/drawing/2014/main" id="{49B5AD92-95FE-4D1C-A707-C40ADDFE8D72}"/>
              </a:ext>
            </a:extLst>
          </p:cNvPr>
          <p:cNvGrpSpPr>
            <a:grpSpLocks/>
          </p:cNvGrpSpPr>
          <p:nvPr/>
        </p:nvGrpSpPr>
        <p:grpSpPr bwMode="auto">
          <a:xfrm>
            <a:off x="4847171" y="1340406"/>
            <a:ext cx="4201049" cy="3829729"/>
            <a:chOff x="-123" y="0"/>
            <a:chExt cx="57975" cy="41656"/>
          </a:xfrm>
        </p:grpSpPr>
        <p:sp>
          <p:nvSpPr>
            <p:cNvPr id="12803" name="AutoShape 153">
              <a:extLst>
                <a:ext uri="{FF2B5EF4-FFF2-40B4-BE49-F238E27FC236}">
                  <a16:creationId xmlns:a16="http://schemas.microsoft.com/office/drawing/2014/main" id="{41A2F285-28A1-476D-B6AD-427C6BB7CDFD}"/>
                </a:ext>
              </a:extLst>
            </p:cNvPr>
            <p:cNvSpPr>
              <a:spLocks noChangeAspect="1" noChangeArrowheads="1"/>
            </p:cNvSpPr>
            <p:nvPr/>
          </p:nvSpPr>
          <p:spPr bwMode="auto">
            <a:xfrm>
              <a:off x="-123" y="0"/>
              <a:ext cx="57975" cy="416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04" name="Скругленный прямоугольник 373">
              <a:extLst>
                <a:ext uri="{FF2B5EF4-FFF2-40B4-BE49-F238E27FC236}">
                  <a16:creationId xmlns:a16="http://schemas.microsoft.com/office/drawing/2014/main" id="{34407525-84AD-4025-9870-0B1B37B2B5C6}"/>
                </a:ext>
              </a:extLst>
            </p:cNvPr>
            <p:cNvSpPr>
              <a:spLocks noChangeArrowheads="1"/>
            </p:cNvSpPr>
            <p:nvPr/>
          </p:nvSpPr>
          <p:spPr bwMode="auto">
            <a:xfrm>
              <a:off x="42418" y="18923"/>
              <a:ext cx="11938" cy="22352"/>
            </a:xfrm>
            <a:prstGeom prst="roundRect">
              <a:avLst>
                <a:gd name="adj" fmla="val 11880"/>
              </a:avLst>
            </a:prstGeom>
            <a:noFill/>
            <a:ln w="9525">
              <a:solidFill>
                <a:srgbClr val="70AD47"/>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2805" name="Скругленная соединительная линия 57">
              <a:extLst>
                <a:ext uri="{FF2B5EF4-FFF2-40B4-BE49-F238E27FC236}">
                  <a16:creationId xmlns:a16="http://schemas.microsoft.com/office/drawing/2014/main" id="{36FD6B4C-CF45-401F-9D95-AE4214ED6A25}"/>
                </a:ext>
              </a:extLst>
            </p:cNvPr>
            <p:cNvSpPr>
              <a:spLocks noChangeShapeType="1"/>
            </p:cNvSpPr>
            <p:nvPr/>
          </p:nvSpPr>
          <p:spPr bwMode="auto">
            <a:xfrm flipV="1">
              <a:off x="2740" y="37699"/>
              <a:ext cx="3111" cy="0"/>
            </a:xfrm>
            <a:prstGeom prst="straightConnector1">
              <a:avLst/>
            </a:prstGeom>
            <a:noFill/>
            <a:ln w="12700">
              <a:solidFill>
                <a:srgbClr val="5B9BD5"/>
              </a:solidFill>
              <a:prstDash val="sysDot"/>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06" name="Скругленная соединительная линия 24">
              <a:extLst>
                <a:ext uri="{FF2B5EF4-FFF2-40B4-BE49-F238E27FC236}">
                  <a16:creationId xmlns:a16="http://schemas.microsoft.com/office/drawing/2014/main" id="{2DA9B573-7809-4C88-A0D6-EC0858737DB3}"/>
                </a:ext>
              </a:extLst>
            </p:cNvPr>
            <p:cNvSpPr>
              <a:spLocks noChangeShapeType="1"/>
            </p:cNvSpPr>
            <p:nvPr/>
          </p:nvSpPr>
          <p:spPr bwMode="auto">
            <a:xfrm flipV="1">
              <a:off x="2613" y="35544"/>
              <a:ext cx="3238" cy="0"/>
            </a:xfrm>
            <a:prstGeom prst="straightConnector1">
              <a:avLst/>
            </a:prstGeom>
            <a:noFill/>
            <a:ln w="12700">
              <a:solidFill>
                <a:srgbClr val="5B9BD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07" name="Надпись 29">
              <a:extLst>
                <a:ext uri="{FF2B5EF4-FFF2-40B4-BE49-F238E27FC236}">
                  <a16:creationId xmlns:a16="http://schemas.microsoft.com/office/drawing/2014/main" id="{404D538E-3F92-41E0-B293-82C700C8CA08}"/>
                </a:ext>
              </a:extLst>
            </p:cNvPr>
            <p:cNvSpPr txBox="1">
              <a:spLocks noChangeArrowheads="1"/>
            </p:cNvSpPr>
            <p:nvPr/>
          </p:nvSpPr>
          <p:spPr bwMode="auto">
            <a:xfrm>
              <a:off x="5486" y="33940"/>
              <a:ext cx="20982" cy="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z-Cyrl-UZ" altLang="en-US" sz="1100" b="0" i="0" u="none" strike="noStrike" cap="none" normalizeH="0" baseline="0" dirty="0">
                  <a:ln>
                    <a:noFill/>
                  </a:ln>
                  <a:solidFill>
                    <a:srgbClr val="000000"/>
                  </a:solidFill>
                  <a:effectLst/>
                  <a:latin typeface="Arial" panose="020B0604020202020204" pitchFamily="34" charset="0"/>
                  <a:ea typeface="CordiaUPC" panose="020B0304020202020204" pitchFamily="34" charset="-34"/>
                </a:rPr>
                <a:t>Asosiy bog‘lanish</a:t>
              </a:r>
              <a:endParaRPr kumimoji="0" lang="uz-Cyrl-UZ" altLang="en-US" sz="1800" b="0" i="0" u="none" strike="noStrike" cap="none" normalizeH="0" baseline="0" dirty="0">
                <a:ln>
                  <a:noFill/>
                </a:ln>
                <a:solidFill>
                  <a:schemeClr val="tx1"/>
                </a:solidFill>
                <a:effectLst/>
                <a:latin typeface="Arial" panose="020B0604020202020204" pitchFamily="34" charset="0"/>
              </a:endParaRPr>
            </a:p>
          </p:txBody>
        </p:sp>
        <p:sp>
          <p:nvSpPr>
            <p:cNvPr id="12808" name="Надпись 29">
              <a:extLst>
                <a:ext uri="{FF2B5EF4-FFF2-40B4-BE49-F238E27FC236}">
                  <a16:creationId xmlns:a16="http://schemas.microsoft.com/office/drawing/2014/main" id="{8B254B9E-99B0-4275-BD0B-BFFC315DF884}"/>
                </a:ext>
              </a:extLst>
            </p:cNvPr>
            <p:cNvSpPr txBox="1">
              <a:spLocks noChangeArrowheads="1"/>
            </p:cNvSpPr>
            <p:nvPr/>
          </p:nvSpPr>
          <p:spPr bwMode="auto">
            <a:xfrm>
              <a:off x="5359" y="36125"/>
              <a:ext cx="27998" cy="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z-Cyrl-UZ" altLang="en-US" sz="1100" b="0" i="0" u="none" strike="noStrike" cap="none" normalizeH="0" baseline="0" dirty="0">
                  <a:ln>
                    <a:noFill/>
                  </a:ln>
                  <a:solidFill>
                    <a:srgbClr val="000000"/>
                  </a:solidFill>
                  <a:effectLst/>
                  <a:latin typeface="Arial" panose="020B0604020202020204" pitchFamily="34" charset="0"/>
                  <a:ea typeface="CordiaUPC" panose="020B0304020202020204" pitchFamily="34" charset="-34"/>
                </a:rPr>
                <a:t>Birlashtirilgan bog‘lanish</a:t>
              </a:r>
              <a:endParaRPr kumimoji="0" lang="uz-Cyrl-UZ" altLang="en-US" sz="1800" b="0" i="0" u="none" strike="noStrike" cap="none" normalizeH="0" baseline="0" dirty="0">
                <a:ln>
                  <a:noFill/>
                </a:ln>
                <a:solidFill>
                  <a:schemeClr val="tx1"/>
                </a:solidFill>
                <a:effectLst/>
                <a:latin typeface="Arial" panose="020B0604020202020204" pitchFamily="34" charset="0"/>
              </a:endParaRPr>
            </a:p>
          </p:txBody>
        </p:sp>
        <p:sp>
          <p:nvSpPr>
            <p:cNvPr id="12809" name="Надпись 29">
              <a:extLst>
                <a:ext uri="{FF2B5EF4-FFF2-40B4-BE49-F238E27FC236}">
                  <a16:creationId xmlns:a16="http://schemas.microsoft.com/office/drawing/2014/main" id="{88883215-3262-4091-8680-C24CA40DC4DA}"/>
                </a:ext>
              </a:extLst>
            </p:cNvPr>
            <p:cNvSpPr txBox="1">
              <a:spLocks noChangeArrowheads="1"/>
            </p:cNvSpPr>
            <p:nvPr/>
          </p:nvSpPr>
          <p:spPr bwMode="auto">
            <a:xfrm>
              <a:off x="3797" y="38119"/>
              <a:ext cx="32990" cy="2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non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100" b="0" i="0" u="none" strike="noStrike" cap="none" normalizeH="0" baseline="0" dirty="0">
                  <a:ln>
                    <a:noFill/>
                  </a:ln>
                  <a:solidFill>
                    <a:srgbClr val="000000"/>
                  </a:solidFill>
                  <a:effectLst/>
                  <a:latin typeface="Arial" panose="020B0604020202020204" pitchFamily="34" charset="0"/>
                  <a:ea typeface="CordiaUPC" panose="020B0304020202020204" pitchFamily="34" charset="-34"/>
                </a:rPr>
                <a:t>Ob’еktlarnibirlashtirish alomatlari</a:t>
              </a:r>
              <a:endParaRPr kumimoji="0" lang="uz-Cyrl-UZ" altLang="en-US" sz="1800" b="0" i="0" u="none" strike="noStrike" cap="none" normalizeH="0" baseline="0" dirty="0">
                <a:ln>
                  <a:noFill/>
                </a:ln>
                <a:solidFill>
                  <a:schemeClr val="tx1"/>
                </a:solidFill>
                <a:effectLst/>
                <a:latin typeface="Arial" panose="020B0604020202020204" pitchFamily="34" charset="0"/>
              </a:endParaRPr>
            </a:p>
          </p:txBody>
        </p:sp>
        <p:sp>
          <p:nvSpPr>
            <p:cNvPr id="12810" name="Овал 379">
              <a:extLst>
                <a:ext uri="{FF2B5EF4-FFF2-40B4-BE49-F238E27FC236}">
                  <a16:creationId xmlns:a16="http://schemas.microsoft.com/office/drawing/2014/main" id="{7EEC9E43-95F9-4621-A83E-91380809AFFE}"/>
                </a:ext>
              </a:extLst>
            </p:cNvPr>
            <p:cNvSpPr>
              <a:spLocks noChangeArrowheads="1"/>
            </p:cNvSpPr>
            <p:nvPr/>
          </p:nvSpPr>
          <p:spPr bwMode="auto">
            <a:xfrm>
              <a:off x="3484" y="38987"/>
              <a:ext cx="1947" cy="1424"/>
            </a:xfrm>
            <a:prstGeom prst="ellipse">
              <a:avLst/>
            </a:prstGeom>
            <a:solidFill>
              <a:srgbClr val="FFFFFF"/>
            </a:solidFill>
            <a:ln w="12700">
              <a:solidFill>
                <a:srgbClr val="70AD47"/>
              </a:solidFill>
              <a:prstDash val="sysDot"/>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2811" name="Прямоугольник 380">
              <a:extLst>
                <a:ext uri="{FF2B5EF4-FFF2-40B4-BE49-F238E27FC236}">
                  <a16:creationId xmlns:a16="http://schemas.microsoft.com/office/drawing/2014/main" id="{BDC616FF-1577-4BAE-9A98-AC6E51CB2C52}"/>
                </a:ext>
              </a:extLst>
            </p:cNvPr>
            <p:cNvSpPr>
              <a:spLocks noChangeArrowheads="1"/>
            </p:cNvSpPr>
            <p:nvPr/>
          </p:nvSpPr>
          <p:spPr bwMode="auto">
            <a:xfrm flipH="1">
              <a:off x="45203" y="2728"/>
              <a:ext cx="6120" cy="2880"/>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1" i="1"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U</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12" name="Прямоугольник 381">
              <a:extLst>
                <a:ext uri="{FF2B5EF4-FFF2-40B4-BE49-F238E27FC236}">
                  <a16:creationId xmlns:a16="http://schemas.microsoft.com/office/drawing/2014/main" id="{F56994B6-0D1C-4838-943F-AB1BCC166E02}"/>
                </a:ext>
              </a:extLst>
            </p:cNvPr>
            <p:cNvSpPr>
              <a:spLocks noChangeArrowheads="1"/>
            </p:cNvSpPr>
            <p:nvPr/>
          </p:nvSpPr>
          <p:spPr bwMode="auto">
            <a:xfrm flipH="1">
              <a:off x="29962" y="2731"/>
              <a:ext cx="6120" cy="2880"/>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1" i="1"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L</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13" name="Прямоугольник 382">
              <a:extLst>
                <a:ext uri="{FF2B5EF4-FFF2-40B4-BE49-F238E27FC236}">
                  <a16:creationId xmlns:a16="http://schemas.microsoft.com/office/drawing/2014/main" id="{A16A01BC-3D5C-4BCF-8C5B-DF0C30FFA585}"/>
                </a:ext>
              </a:extLst>
            </p:cNvPr>
            <p:cNvSpPr>
              <a:spLocks noChangeArrowheads="1"/>
            </p:cNvSpPr>
            <p:nvPr/>
          </p:nvSpPr>
          <p:spPr bwMode="auto">
            <a:xfrm flipH="1">
              <a:off x="14665" y="2731"/>
              <a:ext cx="6120" cy="2880"/>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1" i="1"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H</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14" name="Прямоугольник 383">
              <a:extLst>
                <a:ext uri="{FF2B5EF4-FFF2-40B4-BE49-F238E27FC236}">
                  <a16:creationId xmlns:a16="http://schemas.microsoft.com/office/drawing/2014/main" id="{73447D8F-62DA-4359-8285-C19C099100EF}"/>
                </a:ext>
              </a:extLst>
            </p:cNvPr>
            <p:cNvSpPr>
              <a:spLocks noChangeArrowheads="1"/>
            </p:cNvSpPr>
            <p:nvPr/>
          </p:nvSpPr>
          <p:spPr bwMode="auto">
            <a:xfrm flipH="1">
              <a:off x="381" y="2728"/>
              <a:ext cx="6120" cy="2880"/>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1" i="1"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E</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15" name="Скругленная соединительная линия 20">
              <a:extLst>
                <a:ext uri="{FF2B5EF4-FFF2-40B4-BE49-F238E27FC236}">
                  <a16:creationId xmlns:a16="http://schemas.microsoft.com/office/drawing/2014/main" id="{DD1996A9-A8AF-4CA6-AD63-204480436CBF}"/>
                </a:ext>
              </a:extLst>
            </p:cNvPr>
            <p:cNvSpPr>
              <a:spLocks noChangeShapeType="1"/>
            </p:cNvSpPr>
            <p:nvPr/>
          </p:nvSpPr>
          <p:spPr bwMode="auto">
            <a:xfrm flipH="1" flipV="1">
              <a:off x="48263" y="2728"/>
              <a:ext cx="3949" cy="34277"/>
            </a:xfrm>
            <a:prstGeom prst="bentConnector4">
              <a:avLst>
                <a:gd name="adj1" fmla="val -115778"/>
                <a:gd name="adj2" fmla="val 106671"/>
              </a:avLst>
            </a:prstGeom>
            <a:noFill/>
            <a:ln w="9525">
              <a:solidFill>
                <a:srgbClr val="FF0000"/>
              </a:solidFill>
              <a:prstDash val="sysDash"/>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16" name="Скругленная соединительная линия 26">
              <a:extLst>
                <a:ext uri="{FF2B5EF4-FFF2-40B4-BE49-F238E27FC236}">
                  <a16:creationId xmlns:a16="http://schemas.microsoft.com/office/drawing/2014/main" id="{424BA69D-08DF-4EA7-AFE7-CEB1D2B4EE83}"/>
                </a:ext>
              </a:extLst>
            </p:cNvPr>
            <p:cNvSpPr>
              <a:spLocks noChangeShapeType="1"/>
            </p:cNvSpPr>
            <p:nvPr/>
          </p:nvSpPr>
          <p:spPr bwMode="auto">
            <a:xfrm rot="10800000">
              <a:off x="3441" y="5608"/>
              <a:ext cx="25790" cy="18443"/>
            </a:xfrm>
            <a:prstGeom prst="bentConnector2">
              <a:avLst/>
            </a:prstGeom>
            <a:noFill/>
            <a:ln w="9525">
              <a:solidFill>
                <a:srgbClr val="FF0000"/>
              </a:solidFill>
              <a:prstDash val="sysDash"/>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17" name="Овал 386">
              <a:extLst>
                <a:ext uri="{FF2B5EF4-FFF2-40B4-BE49-F238E27FC236}">
                  <a16:creationId xmlns:a16="http://schemas.microsoft.com/office/drawing/2014/main" id="{4A9044C3-E784-42FA-AF04-DE4A5701BD92}"/>
                </a:ext>
              </a:extLst>
            </p:cNvPr>
            <p:cNvSpPr>
              <a:spLocks noChangeArrowheads="1"/>
            </p:cNvSpPr>
            <p:nvPr/>
          </p:nvSpPr>
          <p:spPr bwMode="auto">
            <a:xfrm flipH="1">
              <a:off x="44590" y="30147"/>
              <a:ext cx="7560" cy="3810"/>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UH*</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18" name="Овал 1767">
              <a:extLst>
                <a:ext uri="{FF2B5EF4-FFF2-40B4-BE49-F238E27FC236}">
                  <a16:creationId xmlns:a16="http://schemas.microsoft.com/office/drawing/2014/main" id="{7EAC0BFE-16FC-40DA-9B61-9177E6FF5853}"/>
                </a:ext>
              </a:extLst>
            </p:cNvPr>
            <p:cNvSpPr>
              <a:spLocks noChangeArrowheads="1"/>
            </p:cNvSpPr>
            <p:nvPr/>
          </p:nvSpPr>
          <p:spPr bwMode="auto">
            <a:xfrm flipH="1">
              <a:off x="13930" y="9053"/>
              <a:ext cx="7559" cy="3809"/>
            </a:xfrm>
            <a:prstGeom prst="ellipse">
              <a:avLst/>
            </a:prstGeom>
            <a:solidFill>
              <a:srgbClr val="E2F0D9"/>
            </a:solidFill>
            <a:ln w="12700">
              <a:solidFill>
                <a:srgbClr val="70AD47"/>
              </a:solidFill>
              <a:prstDash val="sysDot"/>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H*</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19" name="Скругленная соединительная линия 388">
              <a:extLst>
                <a:ext uri="{FF2B5EF4-FFF2-40B4-BE49-F238E27FC236}">
                  <a16:creationId xmlns:a16="http://schemas.microsoft.com/office/drawing/2014/main" id="{0B79109D-5535-4A18-BE1D-A80E3A12238F}"/>
                </a:ext>
              </a:extLst>
            </p:cNvPr>
            <p:cNvSpPr>
              <a:spLocks noChangeShapeType="1"/>
            </p:cNvSpPr>
            <p:nvPr/>
          </p:nvSpPr>
          <p:spPr bwMode="auto">
            <a:xfrm rot="16200000" flipH="1">
              <a:off x="21555" y="9017"/>
              <a:ext cx="19190" cy="26880"/>
            </a:xfrm>
            <a:prstGeom prst="curvedConnector2">
              <a:avLst/>
            </a:prstGeom>
            <a:noFill/>
            <a:ln w="9525">
              <a:solidFill>
                <a:srgbClr val="5B9BD5"/>
              </a:solidFill>
              <a:prstDash val="dash"/>
              <a:miter lim="800000"/>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20" name="Скругленная соединительная линия 128">
              <a:extLst>
                <a:ext uri="{FF2B5EF4-FFF2-40B4-BE49-F238E27FC236}">
                  <a16:creationId xmlns:a16="http://schemas.microsoft.com/office/drawing/2014/main" id="{FE911601-77F8-47C7-8266-89EEDF2175FB}"/>
                </a:ext>
              </a:extLst>
            </p:cNvPr>
            <p:cNvSpPr>
              <a:spLocks noChangeShapeType="1"/>
            </p:cNvSpPr>
            <p:nvPr/>
          </p:nvSpPr>
          <p:spPr bwMode="auto">
            <a:xfrm>
              <a:off x="51323" y="4168"/>
              <a:ext cx="827" cy="27884"/>
            </a:xfrm>
            <a:prstGeom prst="bentConnector3">
              <a:avLst>
                <a:gd name="adj1" fmla="val 560468"/>
              </a:avLst>
            </a:prstGeom>
            <a:noFill/>
            <a:ln w="9525">
              <a:solidFill>
                <a:srgbClr val="5B9BD5"/>
              </a:solidFill>
              <a:prstDash val="sysDash"/>
              <a:miter lim="800000"/>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21" name="Скругленная соединительная линия 390">
              <a:extLst>
                <a:ext uri="{FF2B5EF4-FFF2-40B4-BE49-F238E27FC236}">
                  <a16:creationId xmlns:a16="http://schemas.microsoft.com/office/drawing/2014/main" id="{DF74CBCB-A7BD-4C47-90CE-8D4C9001BDBA}"/>
                </a:ext>
              </a:extLst>
            </p:cNvPr>
            <p:cNvSpPr>
              <a:spLocks noChangeShapeType="1"/>
            </p:cNvSpPr>
            <p:nvPr/>
          </p:nvSpPr>
          <p:spPr bwMode="auto">
            <a:xfrm rot="16200000" flipV="1">
              <a:off x="9663" y="1006"/>
              <a:ext cx="4885" cy="11209"/>
            </a:xfrm>
            <a:prstGeom prst="curvedConnector2">
              <a:avLst/>
            </a:prstGeom>
            <a:noFill/>
            <a:ln w="9525">
              <a:solidFill>
                <a:srgbClr val="FF0000"/>
              </a:solidFill>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22" name="Скругленная соединительная линия 391">
              <a:extLst>
                <a:ext uri="{FF2B5EF4-FFF2-40B4-BE49-F238E27FC236}">
                  <a16:creationId xmlns:a16="http://schemas.microsoft.com/office/drawing/2014/main" id="{AA8D4222-507A-4FBE-91C9-55D18BAC26DF}"/>
                </a:ext>
              </a:extLst>
            </p:cNvPr>
            <p:cNvSpPr>
              <a:spLocks noChangeShapeType="1"/>
            </p:cNvSpPr>
            <p:nvPr/>
          </p:nvSpPr>
          <p:spPr bwMode="auto">
            <a:xfrm rot="5400000" flipH="1" flipV="1">
              <a:off x="15997" y="7323"/>
              <a:ext cx="3442" cy="15"/>
            </a:xfrm>
            <a:prstGeom prst="curvedConnector3">
              <a:avLst>
                <a:gd name="adj1" fmla="val 50000"/>
              </a:avLst>
            </a:prstGeom>
            <a:noFill/>
            <a:ln w="9525">
              <a:solidFill>
                <a:srgbClr val="FF0000"/>
              </a:solidFill>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23" name="Скругленная соединительная линия 392">
              <a:extLst>
                <a:ext uri="{FF2B5EF4-FFF2-40B4-BE49-F238E27FC236}">
                  <a16:creationId xmlns:a16="http://schemas.microsoft.com/office/drawing/2014/main" id="{8271054C-BC34-4306-9A1B-B2B62583E140}"/>
                </a:ext>
              </a:extLst>
            </p:cNvPr>
            <p:cNvSpPr>
              <a:spLocks noChangeShapeType="1"/>
            </p:cNvSpPr>
            <p:nvPr/>
          </p:nvSpPr>
          <p:spPr bwMode="auto">
            <a:xfrm rot="16200000" flipV="1">
              <a:off x="24456" y="499"/>
              <a:ext cx="4882" cy="12223"/>
            </a:xfrm>
            <a:prstGeom prst="curvedConnector2">
              <a:avLst/>
            </a:prstGeom>
            <a:noFill/>
            <a:ln w="9525">
              <a:solidFill>
                <a:srgbClr val="FF0000"/>
              </a:solidFill>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24" name="Скругленная соединительная линия 393">
              <a:extLst>
                <a:ext uri="{FF2B5EF4-FFF2-40B4-BE49-F238E27FC236}">
                  <a16:creationId xmlns:a16="http://schemas.microsoft.com/office/drawing/2014/main" id="{850EBC59-DE63-4CB8-BB94-9690BB537F86}"/>
                </a:ext>
              </a:extLst>
            </p:cNvPr>
            <p:cNvSpPr>
              <a:spLocks noChangeShapeType="1"/>
            </p:cNvSpPr>
            <p:nvPr/>
          </p:nvSpPr>
          <p:spPr bwMode="auto">
            <a:xfrm rot="5400000" flipH="1" flipV="1">
              <a:off x="31294" y="7325"/>
              <a:ext cx="3442" cy="14"/>
            </a:xfrm>
            <a:prstGeom prst="curvedConnector3">
              <a:avLst>
                <a:gd name="adj1" fmla="val 50000"/>
              </a:avLst>
            </a:prstGeom>
            <a:noFill/>
            <a:ln w="9525">
              <a:solidFill>
                <a:srgbClr val="FF0000"/>
              </a:solidFill>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25" name="Овал 394">
              <a:extLst>
                <a:ext uri="{FF2B5EF4-FFF2-40B4-BE49-F238E27FC236}">
                  <a16:creationId xmlns:a16="http://schemas.microsoft.com/office/drawing/2014/main" id="{6F23AF3D-0BCC-47A5-B49B-A7B76B820B64}"/>
                </a:ext>
              </a:extLst>
            </p:cNvPr>
            <p:cNvSpPr>
              <a:spLocks noChangeArrowheads="1"/>
            </p:cNvSpPr>
            <p:nvPr/>
          </p:nvSpPr>
          <p:spPr bwMode="auto">
            <a:xfrm flipH="1">
              <a:off x="29229" y="9053"/>
              <a:ext cx="7559" cy="3810"/>
            </a:xfrm>
            <a:prstGeom prst="ellipse">
              <a:avLst/>
            </a:prstGeom>
            <a:solidFill>
              <a:srgbClr val="E2F0D9"/>
            </a:solidFill>
            <a:ln w="12700">
              <a:solidFill>
                <a:srgbClr val="70AD47"/>
              </a:solidFill>
              <a:prstDash val="sysDot"/>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L*</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26" name="Скругленная соединительная линия 395">
              <a:extLst>
                <a:ext uri="{FF2B5EF4-FFF2-40B4-BE49-F238E27FC236}">
                  <a16:creationId xmlns:a16="http://schemas.microsoft.com/office/drawing/2014/main" id="{33828B8A-FE1F-4F02-A626-73497A648D6A}"/>
                </a:ext>
              </a:extLst>
            </p:cNvPr>
            <p:cNvSpPr>
              <a:spLocks noChangeShapeType="1"/>
            </p:cNvSpPr>
            <p:nvPr/>
          </p:nvSpPr>
          <p:spPr bwMode="auto">
            <a:xfrm rot="10800000">
              <a:off x="35681" y="12305"/>
              <a:ext cx="8909" cy="4164"/>
            </a:xfrm>
            <a:prstGeom prst="curvedConnector2">
              <a:avLst/>
            </a:prstGeom>
            <a:noFill/>
            <a:ln w="9525">
              <a:solidFill>
                <a:srgbClr val="BF9000"/>
              </a:solidFill>
              <a:prstDash val="dash"/>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27" name="Скругленная соединительная линия 396">
              <a:extLst>
                <a:ext uri="{FF2B5EF4-FFF2-40B4-BE49-F238E27FC236}">
                  <a16:creationId xmlns:a16="http://schemas.microsoft.com/office/drawing/2014/main" id="{354C3ED5-F384-4D2C-A1EB-CC627D296ECB}"/>
                </a:ext>
              </a:extLst>
            </p:cNvPr>
            <p:cNvSpPr>
              <a:spLocks noChangeShapeType="1"/>
            </p:cNvSpPr>
            <p:nvPr/>
          </p:nvSpPr>
          <p:spPr bwMode="auto">
            <a:xfrm flipH="1" flipV="1">
              <a:off x="52075" y="10964"/>
              <a:ext cx="75" cy="10655"/>
            </a:xfrm>
            <a:prstGeom prst="curvedConnector3">
              <a:avLst>
                <a:gd name="adj1" fmla="val -3049625"/>
              </a:avLst>
            </a:prstGeom>
            <a:noFill/>
            <a:ln w="9525">
              <a:solidFill>
                <a:srgbClr val="FF0000"/>
              </a:solidFill>
              <a:prstDash val="dash"/>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28" name="Скругленная соединительная линия 397">
              <a:extLst>
                <a:ext uri="{FF2B5EF4-FFF2-40B4-BE49-F238E27FC236}">
                  <a16:creationId xmlns:a16="http://schemas.microsoft.com/office/drawing/2014/main" id="{4DF10AA8-B6FB-4BCA-9896-F75105EFCAAD}"/>
                </a:ext>
              </a:extLst>
            </p:cNvPr>
            <p:cNvSpPr>
              <a:spLocks noChangeShapeType="1"/>
            </p:cNvSpPr>
            <p:nvPr/>
          </p:nvSpPr>
          <p:spPr bwMode="auto">
            <a:xfrm rot="16200000" flipV="1">
              <a:off x="46552" y="7318"/>
              <a:ext cx="3451" cy="32"/>
            </a:xfrm>
            <a:prstGeom prst="curvedConnector3">
              <a:avLst>
                <a:gd name="adj1" fmla="val 50000"/>
              </a:avLst>
            </a:prstGeom>
            <a:noFill/>
            <a:ln w="9525">
              <a:solidFill>
                <a:srgbClr val="8FAADC"/>
              </a:solidFill>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29" name="Скругленная соединительная линия 398">
              <a:extLst>
                <a:ext uri="{FF2B5EF4-FFF2-40B4-BE49-F238E27FC236}">
                  <a16:creationId xmlns:a16="http://schemas.microsoft.com/office/drawing/2014/main" id="{548285A0-1CE1-480A-8DD5-E1DE2071F61B}"/>
                </a:ext>
              </a:extLst>
            </p:cNvPr>
            <p:cNvSpPr>
              <a:spLocks noChangeShapeType="1"/>
            </p:cNvSpPr>
            <p:nvPr/>
          </p:nvSpPr>
          <p:spPr bwMode="auto">
            <a:xfrm rot="16200000" flipV="1">
              <a:off x="39745" y="507"/>
              <a:ext cx="4888" cy="12213"/>
            </a:xfrm>
            <a:prstGeom prst="curvedConnector2">
              <a:avLst/>
            </a:prstGeom>
            <a:noFill/>
            <a:ln w="9525">
              <a:solidFill>
                <a:srgbClr val="8FAADC"/>
              </a:solidFill>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30" name="Овал 399">
              <a:extLst>
                <a:ext uri="{FF2B5EF4-FFF2-40B4-BE49-F238E27FC236}">
                  <a16:creationId xmlns:a16="http://schemas.microsoft.com/office/drawing/2014/main" id="{8D268A0E-756D-403F-8B9E-9CB44D90215D}"/>
                </a:ext>
              </a:extLst>
            </p:cNvPr>
            <p:cNvSpPr>
              <a:spLocks noChangeArrowheads="1"/>
            </p:cNvSpPr>
            <p:nvPr/>
          </p:nvSpPr>
          <p:spPr bwMode="auto">
            <a:xfrm flipH="1">
              <a:off x="44516" y="9059"/>
              <a:ext cx="7559" cy="3810"/>
            </a:xfrm>
            <a:prstGeom prst="ellipse">
              <a:avLst/>
            </a:prstGeom>
            <a:solidFill>
              <a:srgbClr val="BDD7EE"/>
            </a:solidFill>
            <a:ln w="12700">
              <a:solidFill>
                <a:srgbClr val="8FAADC"/>
              </a:solidFill>
              <a:prstDash val="sysDot"/>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U*</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31" name="Скругленная соединительная линия 400">
              <a:extLst>
                <a:ext uri="{FF2B5EF4-FFF2-40B4-BE49-F238E27FC236}">
                  <a16:creationId xmlns:a16="http://schemas.microsoft.com/office/drawing/2014/main" id="{43D868F2-E26F-4267-B4C8-33153F0D6005}"/>
                </a:ext>
              </a:extLst>
            </p:cNvPr>
            <p:cNvSpPr>
              <a:spLocks noChangeShapeType="1"/>
            </p:cNvSpPr>
            <p:nvPr/>
          </p:nvSpPr>
          <p:spPr bwMode="auto">
            <a:xfrm rot="10800000">
              <a:off x="35680" y="17817"/>
              <a:ext cx="8910" cy="3802"/>
            </a:xfrm>
            <a:prstGeom prst="curvedConnector2">
              <a:avLst/>
            </a:prstGeom>
            <a:noFill/>
            <a:ln w="9525">
              <a:solidFill>
                <a:srgbClr val="FF0000"/>
              </a:solidFill>
              <a:prstDash val="dash"/>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32" name="Овал 401">
              <a:extLst>
                <a:ext uri="{FF2B5EF4-FFF2-40B4-BE49-F238E27FC236}">
                  <a16:creationId xmlns:a16="http://schemas.microsoft.com/office/drawing/2014/main" id="{46F979A3-2918-45EE-90FD-8515AB71AF5D}"/>
                </a:ext>
              </a:extLst>
            </p:cNvPr>
            <p:cNvSpPr>
              <a:spLocks noChangeArrowheads="1"/>
            </p:cNvSpPr>
            <p:nvPr/>
          </p:nvSpPr>
          <p:spPr bwMode="auto">
            <a:xfrm flipH="1">
              <a:off x="29228" y="14565"/>
              <a:ext cx="7559" cy="3810"/>
            </a:xfrm>
            <a:prstGeom prst="ellipse">
              <a:avLst/>
            </a:prstGeom>
            <a:solidFill>
              <a:srgbClr val="E2F0D9"/>
            </a:solidFill>
            <a:ln w="12700">
              <a:solidFill>
                <a:srgbClr val="70AD47"/>
              </a:solidFill>
              <a:prstDash val="sysDot"/>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L*H**</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33" name="Скругленная соединительная линия 402">
              <a:extLst>
                <a:ext uri="{FF2B5EF4-FFF2-40B4-BE49-F238E27FC236}">
                  <a16:creationId xmlns:a16="http://schemas.microsoft.com/office/drawing/2014/main" id="{E4F983CC-3927-405D-825F-806392A5B277}"/>
                </a:ext>
              </a:extLst>
            </p:cNvPr>
            <p:cNvSpPr>
              <a:spLocks noChangeShapeType="1"/>
            </p:cNvSpPr>
            <p:nvPr/>
          </p:nvSpPr>
          <p:spPr bwMode="auto">
            <a:xfrm rot="10800000">
              <a:off x="20382" y="12305"/>
              <a:ext cx="8846" cy="4165"/>
            </a:xfrm>
            <a:prstGeom prst="curvedConnector2">
              <a:avLst/>
            </a:prstGeom>
            <a:noFill/>
            <a:ln w="9525">
              <a:solidFill>
                <a:srgbClr val="FF0000"/>
              </a:solidFill>
              <a:prstDash val="dash"/>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34" name="Скругленная соединительная линия 403">
              <a:extLst>
                <a:ext uri="{FF2B5EF4-FFF2-40B4-BE49-F238E27FC236}">
                  <a16:creationId xmlns:a16="http://schemas.microsoft.com/office/drawing/2014/main" id="{FA496B91-7BDC-4565-AB37-99AD57A90609}"/>
                </a:ext>
              </a:extLst>
            </p:cNvPr>
            <p:cNvSpPr>
              <a:spLocks noChangeShapeType="1"/>
            </p:cNvSpPr>
            <p:nvPr/>
          </p:nvSpPr>
          <p:spPr bwMode="auto">
            <a:xfrm rot="5400000" flipH="1" flipV="1">
              <a:off x="32157" y="13714"/>
              <a:ext cx="1702" cy="0"/>
            </a:xfrm>
            <a:prstGeom prst="curvedConnector3">
              <a:avLst>
                <a:gd name="adj1" fmla="val 50000"/>
              </a:avLst>
            </a:prstGeom>
            <a:noFill/>
            <a:ln w="9525">
              <a:solidFill>
                <a:srgbClr val="FF0000"/>
              </a:solidFill>
              <a:prstDash val="dash"/>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35" name="Овал 404">
              <a:extLst>
                <a:ext uri="{FF2B5EF4-FFF2-40B4-BE49-F238E27FC236}">
                  <a16:creationId xmlns:a16="http://schemas.microsoft.com/office/drawing/2014/main" id="{92BB37C4-7643-4888-98A7-75DFEC9DFDAB}"/>
                </a:ext>
              </a:extLst>
            </p:cNvPr>
            <p:cNvSpPr>
              <a:spLocks noChangeArrowheads="1"/>
            </p:cNvSpPr>
            <p:nvPr/>
          </p:nvSpPr>
          <p:spPr bwMode="auto">
            <a:xfrm flipH="1">
              <a:off x="44590" y="14564"/>
              <a:ext cx="7560" cy="3810"/>
            </a:xfrm>
            <a:prstGeom prst="ellipse">
              <a:avLst/>
            </a:prstGeom>
            <a:solidFill>
              <a:srgbClr val="BDD7EE"/>
            </a:solidFill>
            <a:ln w="12700">
              <a:solidFill>
                <a:srgbClr val="BF9000"/>
              </a:solidFill>
              <a:prstDash val="sysDot"/>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UL*</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36" name="Скругленная соединительная линия 405">
              <a:extLst>
                <a:ext uri="{FF2B5EF4-FFF2-40B4-BE49-F238E27FC236}">
                  <a16:creationId xmlns:a16="http://schemas.microsoft.com/office/drawing/2014/main" id="{80FAE7C4-E30E-43AB-A9CB-2252C01126BB}"/>
                </a:ext>
              </a:extLst>
            </p:cNvPr>
            <p:cNvSpPr>
              <a:spLocks noChangeShapeType="1"/>
            </p:cNvSpPr>
            <p:nvPr/>
          </p:nvSpPr>
          <p:spPr bwMode="auto">
            <a:xfrm rot="16200000" flipV="1">
              <a:off x="47485" y="13679"/>
              <a:ext cx="1695" cy="75"/>
            </a:xfrm>
            <a:prstGeom prst="curvedConnector3">
              <a:avLst>
                <a:gd name="adj1" fmla="val 50000"/>
              </a:avLst>
            </a:prstGeom>
            <a:noFill/>
            <a:ln w="9525">
              <a:solidFill>
                <a:srgbClr val="BF9000"/>
              </a:solidFill>
              <a:prstDash val="dash"/>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37" name="Овал 406">
              <a:extLst>
                <a:ext uri="{FF2B5EF4-FFF2-40B4-BE49-F238E27FC236}">
                  <a16:creationId xmlns:a16="http://schemas.microsoft.com/office/drawing/2014/main" id="{79511AFF-34A2-4C7A-B58F-FAD59DBBF3C7}"/>
                </a:ext>
              </a:extLst>
            </p:cNvPr>
            <p:cNvSpPr>
              <a:spLocks noChangeArrowheads="1"/>
            </p:cNvSpPr>
            <p:nvPr/>
          </p:nvSpPr>
          <p:spPr bwMode="auto">
            <a:xfrm flipH="1">
              <a:off x="44590" y="19714"/>
              <a:ext cx="7560" cy="3810"/>
            </a:xfrm>
            <a:prstGeom prst="ellipse">
              <a:avLst/>
            </a:prstGeom>
            <a:solidFill>
              <a:srgbClr val="FFFFFF"/>
            </a:solidFill>
            <a:ln w="12700">
              <a:solidFill>
                <a:srgbClr val="FF0000"/>
              </a:solidFill>
              <a:prstDash val="sysDot"/>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UL**</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38" name="Овал 407">
              <a:extLst>
                <a:ext uri="{FF2B5EF4-FFF2-40B4-BE49-F238E27FC236}">
                  <a16:creationId xmlns:a16="http://schemas.microsoft.com/office/drawing/2014/main" id="{6694C2B8-A0CF-4991-B65A-A005E5D42A64}"/>
                </a:ext>
              </a:extLst>
            </p:cNvPr>
            <p:cNvSpPr>
              <a:spLocks noChangeArrowheads="1"/>
            </p:cNvSpPr>
            <p:nvPr/>
          </p:nvSpPr>
          <p:spPr bwMode="auto">
            <a:xfrm flipH="1">
              <a:off x="29231" y="22146"/>
              <a:ext cx="7559" cy="3810"/>
            </a:xfrm>
            <a:prstGeom prst="ellipse">
              <a:avLst/>
            </a:prstGeom>
            <a:solidFill>
              <a:srgbClr val="FFF2CC"/>
            </a:solidFill>
            <a:ln w="12700">
              <a:solidFill>
                <a:srgbClr val="5B9BD5"/>
              </a:solidFill>
              <a:prstDash val="sysDash"/>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LE</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39" name="Скругленная соединительная линия 172">
              <a:extLst>
                <a:ext uri="{FF2B5EF4-FFF2-40B4-BE49-F238E27FC236}">
                  <a16:creationId xmlns:a16="http://schemas.microsoft.com/office/drawing/2014/main" id="{CA47C63D-C528-4F2B-B755-750BCEF9D5D8}"/>
                </a:ext>
              </a:extLst>
            </p:cNvPr>
            <p:cNvSpPr>
              <a:spLocks noChangeShapeType="1"/>
            </p:cNvSpPr>
            <p:nvPr/>
          </p:nvSpPr>
          <p:spPr bwMode="auto">
            <a:xfrm rot="10800000" flipH="1">
              <a:off x="29231" y="2731"/>
              <a:ext cx="3791" cy="21320"/>
            </a:xfrm>
            <a:prstGeom prst="bentConnector4">
              <a:avLst>
                <a:gd name="adj1" fmla="val -60306"/>
                <a:gd name="adj2" fmla="val 110722"/>
              </a:avLst>
            </a:prstGeom>
            <a:noFill/>
            <a:ln w="9525">
              <a:solidFill>
                <a:srgbClr val="FF0000"/>
              </a:solidFill>
              <a:prstDash val="sysDash"/>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40" name="Овал 409">
              <a:extLst>
                <a:ext uri="{FF2B5EF4-FFF2-40B4-BE49-F238E27FC236}">
                  <a16:creationId xmlns:a16="http://schemas.microsoft.com/office/drawing/2014/main" id="{EBFF5E37-8514-4C3B-A3AE-5F602F92F070}"/>
                </a:ext>
              </a:extLst>
            </p:cNvPr>
            <p:cNvSpPr>
              <a:spLocks noChangeArrowheads="1"/>
            </p:cNvSpPr>
            <p:nvPr/>
          </p:nvSpPr>
          <p:spPr bwMode="auto">
            <a:xfrm flipH="1">
              <a:off x="44652" y="35100"/>
              <a:ext cx="7560" cy="3810"/>
            </a:xfrm>
            <a:prstGeom prst="ellipse">
              <a:avLst/>
            </a:prstGeom>
            <a:solidFill>
              <a:srgbClr val="FFF2CC"/>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UE</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41" name="Скругленная соединительная линия 410">
              <a:extLst>
                <a:ext uri="{FF2B5EF4-FFF2-40B4-BE49-F238E27FC236}">
                  <a16:creationId xmlns:a16="http://schemas.microsoft.com/office/drawing/2014/main" id="{EF674CCB-D1C1-4F8F-BA58-D365B3B21CFB}"/>
                </a:ext>
              </a:extLst>
            </p:cNvPr>
            <p:cNvSpPr>
              <a:spLocks noChangeShapeType="1"/>
            </p:cNvSpPr>
            <p:nvPr/>
          </p:nvSpPr>
          <p:spPr bwMode="auto">
            <a:xfrm rot="10800000">
              <a:off x="3441" y="5608"/>
              <a:ext cx="41211" cy="31397"/>
            </a:xfrm>
            <a:prstGeom prst="curvedConnector2">
              <a:avLst/>
            </a:prstGeom>
            <a:noFill/>
            <a:ln w="9525">
              <a:solidFill>
                <a:srgbClr val="FF0000"/>
              </a:solidFill>
              <a:prstDash val="sysDash"/>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42" name="Овал 411">
              <a:extLst>
                <a:ext uri="{FF2B5EF4-FFF2-40B4-BE49-F238E27FC236}">
                  <a16:creationId xmlns:a16="http://schemas.microsoft.com/office/drawing/2014/main" id="{D0651EDE-BFF3-4483-B077-A3B69F5D2E4D}"/>
                </a:ext>
              </a:extLst>
            </p:cNvPr>
            <p:cNvSpPr>
              <a:spLocks noChangeArrowheads="1"/>
            </p:cNvSpPr>
            <p:nvPr/>
          </p:nvSpPr>
          <p:spPr bwMode="auto">
            <a:xfrm flipH="1">
              <a:off x="44591" y="25067"/>
              <a:ext cx="7560" cy="3810"/>
            </a:xfrm>
            <a:prstGeom prst="ellipse">
              <a:avLst/>
            </a:prstGeom>
            <a:solidFill>
              <a:srgbClr val="FFF2CC"/>
            </a:solidFill>
            <a:ln w="12700">
              <a:solidFill>
                <a:srgbClr val="5B9BD5"/>
              </a:solidFill>
              <a:prstDash val="sysDash"/>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ULE</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
          <p:nvSpPr>
            <p:cNvPr id="12843" name="Скругленная соединительная линия 176">
              <a:extLst>
                <a:ext uri="{FF2B5EF4-FFF2-40B4-BE49-F238E27FC236}">
                  <a16:creationId xmlns:a16="http://schemas.microsoft.com/office/drawing/2014/main" id="{111F839E-3FC6-4C4E-907F-11865D9B8E69}"/>
                </a:ext>
              </a:extLst>
            </p:cNvPr>
            <p:cNvSpPr>
              <a:spLocks noChangeShapeType="1"/>
            </p:cNvSpPr>
            <p:nvPr/>
          </p:nvSpPr>
          <p:spPr bwMode="auto">
            <a:xfrm>
              <a:off x="36790" y="24051"/>
              <a:ext cx="7801" cy="2921"/>
            </a:xfrm>
            <a:prstGeom prst="bentConnector3">
              <a:avLst>
                <a:gd name="adj1" fmla="val 50000"/>
              </a:avLst>
            </a:prstGeom>
            <a:noFill/>
            <a:ln w="9525">
              <a:solidFill>
                <a:srgbClr val="5B9BD5"/>
              </a:solidFill>
              <a:prstDash val="dash"/>
              <a:miter lim="800000"/>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44" name="Скругленная соединительная линия 413">
              <a:extLst>
                <a:ext uri="{FF2B5EF4-FFF2-40B4-BE49-F238E27FC236}">
                  <a16:creationId xmlns:a16="http://schemas.microsoft.com/office/drawing/2014/main" id="{337AEF98-BC63-4AFE-B4C1-CFB500498FB8}"/>
                </a:ext>
              </a:extLst>
            </p:cNvPr>
            <p:cNvSpPr>
              <a:spLocks noChangeShapeType="1"/>
            </p:cNvSpPr>
            <p:nvPr/>
          </p:nvSpPr>
          <p:spPr bwMode="auto">
            <a:xfrm>
              <a:off x="52075" y="10964"/>
              <a:ext cx="76" cy="16008"/>
            </a:xfrm>
            <a:prstGeom prst="curvedConnector3">
              <a:avLst>
                <a:gd name="adj1" fmla="val 3796255"/>
              </a:avLst>
            </a:prstGeom>
            <a:noFill/>
            <a:ln w="9525">
              <a:solidFill>
                <a:srgbClr val="5B9BD5"/>
              </a:solidFill>
              <a:prstDash val="dash"/>
              <a:miter lim="800000"/>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45" name="Прямоугольник 414">
              <a:extLst>
                <a:ext uri="{FF2B5EF4-FFF2-40B4-BE49-F238E27FC236}">
                  <a16:creationId xmlns:a16="http://schemas.microsoft.com/office/drawing/2014/main" id="{27BFE96D-22E2-4256-AE34-0357C200A53D}"/>
                </a:ext>
              </a:extLst>
            </p:cNvPr>
            <p:cNvSpPr>
              <a:spLocks noChangeArrowheads="1"/>
            </p:cNvSpPr>
            <p:nvPr/>
          </p:nvSpPr>
          <p:spPr bwMode="auto">
            <a:xfrm flipH="1">
              <a:off x="0" y="3449"/>
              <a:ext cx="2740"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1</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46" name="Прямоугольник 415">
              <a:extLst>
                <a:ext uri="{FF2B5EF4-FFF2-40B4-BE49-F238E27FC236}">
                  <a16:creationId xmlns:a16="http://schemas.microsoft.com/office/drawing/2014/main" id="{FF2E0A39-C8EC-4EE7-B7D4-776EFAFB491D}"/>
                </a:ext>
              </a:extLst>
            </p:cNvPr>
            <p:cNvSpPr>
              <a:spLocks noChangeArrowheads="1"/>
            </p:cNvSpPr>
            <p:nvPr/>
          </p:nvSpPr>
          <p:spPr bwMode="auto">
            <a:xfrm flipH="1">
              <a:off x="13930" y="3449"/>
              <a:ext cx="2931"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2</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47" name="Прямоугольник 416">
              <a:extLst>
                <a:ext uri="{FF2B5EF4-FFF2-40B4-BE49-F238E27FC236}">
                  <a16:creationId xmlns:a16="http://schemas.microsoft.com/office/drawing/2014/main" id="{442C964E-FF8D-4D2D-8C09-EFDEB2E5D1E4}"/>
                </a:ext>
              </a:extLst>
            </p:cNvPr>
            <p:cNvSpPr>
              <a:spLocks noChangeArrowheads="1"/>
            </p:cNvSpPr>
            <p:nvPr/>
          </p:nvSpPr>
          <p:spPr bwMode="auto">
            <a:xfrm flipH="1">
              <a:off x="13128" y="9481"/>
              <a:ext cx="2829"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5</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48" name="Прямоугольник 417">
              <a:extLst>
                <a:ext uri="{FF2B5EF4-FFF2-40B4-BE49-F238E27FC236}">
                  <a16:creationId xmlns:a16="http://schemas.microsoft.com/office/drawing/2014/main" id="{F8711199-A1FC-40FE-BC61-D9466DD0B20F}"/>
                </a:ext>
              </a:extLst>
            </p:cNvPr>
            <p:cNvSpPr>
              <a:spLocks noChangeArrowheads="1"/>
            </p:cNvSpPr>
            <p:nvPr/>
          </p:nvSpPr>
          <p:spPr bwMode="auto">
            <a:xfrm flipH="1">
              <a:off x="29423" y="3449"/>
              <a:ext cx="2581"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3</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49" name="Прямоугольник 418">
              <a:extLst>
                <a:ext uri="{FF2B5EF4-FFF2-40B4-BE49-F238E27FC236}">
                  <a16:creationId xmlns:a16="http://schemas.microsoft.com/office/drawing/2014/main" id="{A9224C23-1E5F-4D90-8D20-49522D273AFA}"/>
                </a:ext>
              </a:extLst>
            </p:cNvPr>
            <p:cNvSpPr>
              <a:spLocks noChangeArrowheads="1"/>
            </p:cNvSpPr>
            <p:nvPr/>
          </p:nvSpPr>
          <p:spPr bwMode="auto">
            <a:xfrm flipH="1">
              <a:off x="44643" y="3449"/>
              <a:ext cx="2581"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4</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50" name="Прямоугольник 419">
              <a:extLst>
                <a:ext uri="{FF2B5EF4-FFF2-40B4-BE49-F238E27FC236}">
                  <a16:creationId xmlns:a16="http://schemas.microsoft.com/office/drawing/2014/main" id="{744460E1-3B48-4D5C-8B98-531798F6F8C8}"/>
                </a:ext>
              </a:extLst>
            </p:cNvPr>
            <p:cNvSpPr>
              <a:spLocks noChangeArrowheads="1"/>
            </p:cNvSpPr>
            <p:nvPr/>
          </p:nvSpPr>
          <p:spPr bwMode="auto">
            <a:xfrm flipH="1">
              <a:off x="28531" y="9481"/>
              <a:ext cx="2829"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6</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51" name="Прямоугольник 420">
              <a:extLst>
                <a:ext uri="{FF2B5EF4-FFF2-40B4-BE49-F238E27FC236}">
                  <a16:creationId xmlns:a16="http://schemas.microsoft.com/office/drawing/2014/main" id="{B8449A80-F740-40F7-A1F8-1EAE241D334F}"/>
                </a:ext>
              </a:extLst>
            </p:cNvPr>
            <p:cNvSpPr>
              <a:spLocks noChangeArrowheads="1"/>
            </p:cNvSpPr>
            <p:nvPr/>
          </p:nvSpPr>
          <p:spPr bwMode="auto">
            <a:xfrm flipH="1">
              <a:off x="28468" y="15000"/>
              <a:ext cx="2829"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7</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52" name="Прямоугольник 421">
              <a:extLst>
                <a:ext uri="{FF2B5EF4-FFF2-40B4-BE49-F238E27FC236}">
                  <a16:creationId xmlns:a16="http://schemas.microsoft.com/office/drawing/2014/main" id="{5500FCA1-379A-4308-ACE3-C9871F4F98FC}"/>
                </a:ext>
              </a:extLst>
            </p:cNvPr>
            <p:cNvSpPr>
              <a:spLocks noChangeArrowheads="1"/>
            </p:cNvSpPr>
            <p:nvPr/>
          </p:nvSpPr>
          <p:spPr bwMode="auto">
            <a:xfrm flipH="1">
              <a:off x="28526" y="22684"/>
              <a:ext cx="2829"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8</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53" name="Прямоугольник 422">
              <a:extLst>
                <a:ext uri="{FF2B5EF4-FFF2-40B4-BE49-F238E27FC236}">
                  <a16:creationId xmlns:a16="http://schemas.microsoft.com/office/drawing/2014/main" id="{9D8BEBFC-D25C-44FF-A690-001854E1D35D}"/>
                </a:ext>
              </a:extLst>
            </p:cNvPr>
            <p:cNvSpPr>
              <a:spLocks noChangeArrowheads="1"/>
            </p:cNvSpPr>
            <p:nvPr/>
          </p:nvSpPr>
          <p:spPr bwMode="auto">
            <a:xfrm flipH="1">
              <a:off x="43843" y="9488"/>
              <a:ext cx="2829"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9</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54" name="Прямоугольник 423">
              <a:extLst>
                <a:ext uri="{FF2B5EF4-FFF2-40B4-BE49-F238E27FC236}">
                  <a16:creationId xmlns:a16="http://schemas.microsoft.com/office/drawing/2014/main" id="{117E4A73-A8DA-4390-8D0D-661DDE8144A2}"/>
                </a:ext>
              </a:extLst>
            </p:cNvPr>
            <p:cNvSpPr>
              <a:spLocks noChangeArrowheads="1"/>
            </p:cNvSpPr>
            <p:nvPr/>
          </p:nvSpPr>
          <p:spPr bwMode="auto">
            <a:xfrm flipH="1">
              <a:off x="43716" y="15000"/>
              <a:ext cx="3464"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10</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55" name="Прямоугольник 424">
              <a:extLst>
                <a:ext uri="{FF2B5EF4-FFF2-40B4-BE49-F238E27FC236}">
                  <a16:creationId xmlns:a16="http://schemas.microsoft.com/office/drawing/2014/main" id="{E0319C30-D563-43D3-BF2C-ED0FDFD7C767}"/>
                </a:ext>
              </a:extLst>
            </p:cNvPr>
            <p:cNvSpPr>
              <a:spLocks noChangeArrowheads="1"/>
            </p:cNvSpPr>
            <p:nvPr/>
          </p:nvSpPr>
          <p:spPr bwMode="auto">
            <a:xfrm flipH="1">
              <a:off x="43780" y="20080"/>
              <a:ext cx="3464"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11</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56" name="Прямоугольник 425">
              <a:extLst>
                <a:ext uri="{FF2B5EF4-FFF2-40B4-BE49-F238E27FC236}">
                  <a16:creationId xmlns:a16="http://schemas.microsoft.com/office/drawing/2014/main" id="{EA2DBB2C-ED3A-4731-B275-03BF4D45BDD1}"/>
                </a:ext>
              </a:extLst>
            </p:cNvPr>
            <p:cNvSpPr>
              <a:spLocks noChangeArrowheads="1"/>
            </p:cNvSpPr>
            <p:nvPr/>
          </p:nvSpPr>
          <p:spPr bwMode="auto">
            <a:xfrm flipH="1">
              <a:off x="43843" y="25414"/>
              <a:ext cx="3464"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12</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57" name="Прямоугольник 426">
              <a:extLst>
                <a:ext uri="{FF2B5EF4-FFF2-40B4-BE49-F238E27FC236}">
                  <a16:creationId xmlns:a16="http://schemas.microsoft.com/office/drawing/2014/main" id="{312849F6-F6AB-462E-B177-120283E7723B}"/>
                </a:ext>
              </a:extLst>
            </p:cNvPr>
            <p:cNvSpPr>
              <a:spLocks noChangeArrowheads="1"/>
            </p:cNvSpPr>
            <p:nvPr/>
          </p:nvSpPr>
          <p:spPr bwMode="auto">
            <a:xfrm flipH="1">
              <a:off x="43843" y="30580"/>
              <a:ext cx="3464"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13</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58" name="Прямоугольник 12880">
              <a:extLst>
                <a:ext uri="{FF2B5EF4-FFF2-40B4-BE49-F238E27FC236}">
                  <a16:creationId xmlns:a16="http://schemas.microsoft.com/office/drawing/2014/main" id="{54E7C5D1-F0E3-44E3-B09A-385AFFB561DF}"/>
                </a:ext>
              </a:extLst>
            </p:cNvPr>
            <p:cNvSpPr>
              <a:spLocks noChangeArrowheads="1"/>
            </p:cNvSpPr>
            <p:nvPr/>
          </p:nvSpPr>
          <p:spPr bwMode="auto">
            <a:xfrm flipH="1">
              <a:off x="43843" y="35571"/>
              <a:ext cx="3464"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000" b="1" i="0" u="none" strike="noStrike" cap="none" normalizeH="0" baseline="0">
                  <a:ln>
                    <a:noFill/>
                  </a:ln>
                  <a:solidFill>
                    <a:srgbClr val="000000"/>
                  </a:solidFill>
                  <a:effectLst/>
                  <a:latin typeface="Tahoma" panose="020B0604030504040204" pitchFamily="34" charset="0"/>
                  <a:ea typeface="CordiaUPC" panose="020B0304020202020204" pitchFamily="34" charset="-34"/>
                  <a:cs typeface="Tahoma" panose="020B0604030504040204" pitchFamily="34" charset="0"/>
                </a:rPr>
                <a:t>14</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sp>
          <p:nvSpPr>
            <p:cNvPr id="12859" name="Надпись 29">
              <a:extLst>
                <a:ext uri="{FF2B5EF4-FFF2-40B4-BE49-F238E27FC236}">
                  <a16:creationId xmlns:a16="http://schemas.microsoft.com/office/drawing/2014/main" id="{8238CF34-CC41-42E1-8209-3CD98E1C87C2}"/>
                </a:ext>
              </a:extLst>
            </p:cNvPr>
            <p:cNvSpPr txBox="1">
              <a:spLocks noChangeArrowheads="1"/>
            </p:cNvSpPr>
            <p:nvPr/>
          </p:nvSpPr>
          <p:spPr bwMode="auto">
            <a:xfrm>
              <a:off x="42754" y="38608"/>
              <a:ext cx="9398" cy="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en-US" sz="1400" b="0" i="0" u="none" strike="noStrike" cap="none" normalizeH="0" baseline="0">
                  <a:ln>
                    <a:noFill/>
                  </a:ln>
                  <a:solidFill>
                    <a:srgbClr val="000000"/>
                  </a:solidFill>
                  <a:effectLst/>
                  <a:ea typeface="CordiaUPC" panose="020B0304020202020204" pitchFamily="34" charset="-34"/>
                </a:rPr>
                <a:t>Natija</a:t>
              </a:r>
              <a:endParaRPr kumimoji="0" lang="uz-Cyrl-UZ" altLang="en-US" sz="1800" b="0" i="0" u="none" strike="noStrike" cap="none" normalizeH="0" baseline="0">
                <a:ln>
                  <a:noFill/>
                </a:ln>
                <a:solidFill>
                  <a:schemeClr val="tx1"/>
                </a:solidFill>
                <a:effectLst/>
                <a:latin typeface="Arial" panose="020B0604020202020204" pitchFamily="34" charset="0"/>
              </a:endParaRPr>
            </a:p>
          </p:txBody>
        </p:sp>
      </p:grpSp>
      <p:sp>
        <p:nvSpPr>
          <p:cNvPr id="128" name="Объект 2">
            <a:extLst>
              <a:ext uri="{FF2B5EF4-FFF2-40B4-BE49-F238E27FC236}">
                <a16:creationId xmlns:a16="http://schemas.microsoft.com/office/drawing/2014/main" id="{999F0CAB-FCD8-4EDD-B54C-57747F7B989B}"/>
              </a:ext>
            </a:extLst>
          </p:cNvPr>
          <p:cNvSpPr>
            <a:spLocks noGrp="1"/>
          </p:cNvSpPr>
          <p:nvPr>
            <p:ph idx="1"/>
          </p:nvPr>
        </p:nvSpPr>
        <p:spPr>
          <a:xfrm>
            <a:off x="485019" y="1140170"/>
            <a:ext cx="4144111" cy="5251752"/>
          </a:xfrm>
        </p:spPr>
        <p:txBody>
          <a:bodyPr>
            <a:normAutofit fontScale="55000" lnSpcReduction="20000"/>
          </a:bodyPr>
          <a:lstStyle/>
          <a:p>
            <a:pPr marL="0" indent="530225" algn="just">
              <a:lnSpc>
                <a:spcPct val="150000"/>
              </a:lnSpc>
              <a:buNone/>
            </a:pPr>
            <a:r>
              <a:rPr lang="en-US" dirty="0" err="1">
                <a:latin typeface="Times New Roman" panose="02020603050405020304" pitchFamily="18" charset="0"/>
                <a:cs typeface="Times New Roman" panose="02020603050405020304" pitchFamily="18" charset="0"/>
              </a:rPr>
              <a:t>Ushbu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jarayon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sx</a:t>
            </a:r>
            <a:r>
              <a:rPr lang="ru-RU"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masidagi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ktlarini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qisqacha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izohi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quyidagilar</a:t>
            </a:r>
            <a:r>
              <a:rPr lang="en-US" dirty="0">
                <a:latin typeface="Times New Roman" panose="02020603050405020304" pitchFamily="18" charset="0"/>
                <a:cs typeface="Times New Roman" panose="02020603050405020304" pitchFamily="18" charset="0"/>
              </a:rPr>
              <a:t>: 1 – el</a:t>
            </a:r>
            <a:r>
              <a:rPr lang="ru-RU"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ktron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xizmatlar</a:t>
            </a:r>
            <a:r>
              <a:rPr lang="en-US" dirty="0">
                <a:latin typeface="Times New Roman" panose="02020603050405020304" pitchFamily="18" charset="0"/>
                <a:cs typeface="Times New Roman" panose="02020603050405020304" pitchFamily="18" charset="0"/>
              </a:rPr>
              <a:t>, 2–</a:t>
            </a:r>
            <a:r>
              <a:rPr lang="en-US" dirty="0" err="1">
                <a:latin typeface="Times New Roman" panose="02020603050405020304" pitchFamily="18" charset="0"/>
                <a:cs typeface="Times New Roman" panose="02020603050405020304" pitchFamily="18" charset="0"/>
              </a:rPr>
              <a:t>vazifalar</a:t>
            </a:r>
            <a:r>
              <a:rPr lang="en-US" dirty="0">
                <a:latin typeface="Times New Roman" panose="02020603050405020304" pitchFamily="18" charset="0"/>
                <a:cs typeface="Times New Roman" panose="02020603050405020304" pitchFamily="18" charset="0"/>
              </a:rPr>
              <a:t>, 3–</a:t>
            </a:r>
            <a:r>
              <a:rPr lang="en-US" dirty="0" err="1">
                <a:latin typeface="Times New Roman" panose="02020603050405020304" pitchFamily="18" charset="0"/>
                <a:cs typeface="Times New Roman" panose="02020603050405020304" pitchFamily="18" charset="0"/>
              </a:rPr>
              <a:t>lavozimlar</a:t>
            </a:r>
            <a:r>
              <a:rPr lang="en-US" dirty="0">
                <a:latin typeface="Times New Roman" panose="02020603050405020304" pitchFamily="18" charset="0"/>
                <a:cs typeface="Times New Roman" panose="02020603050405020304" pitchFamily="18" charset="0"/>
              </a:rPr>
              <a:t>, 4–</a:t>
            </a:r>
            <a:r>
              <a:rPr lang="en-US" dirty="0" err="1">
                <a:latin typeface="Times New Roman" panose="02020603050405020304" pitchFamily="18" charset="0"/>
                <a:cs typeface="Times New Roman" panose="02020603050405020304" pitchFamily="18" charset="0"/>
              </a:rPr>
              <a:t>foydalanuvchilar</a:t>
            </a:r>
            <a:r>
              <a:rPr lang="en-US" dirty="0">
                <a:latin typeface="Times New Roman" panose="02020603050405020304" pitchFamily="18" charset="0"/>
                <a:cs typeface="Times New Roman" panose="02020603050405020304" pitchFamily="18" charset="0"/>
              </a:rPr>
              <a:t>, 5–</a:t>
            </a:r>
            <a:r>
              <a:rPr lang="en-US" dirty="0" err="1">
                <a:latin typeface="Times New Roman" panose="02020603050405020304" pitchFamily="18" charset="0"/>
                <a:cs typeface="Times New Roman" panose="02020603050405020304" pitchFamily="18" charset="0"/>
              </a:rPr>
              <a:t>vazifadagi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xizmatlar</a:t>
            </a:r>
            <a:r>
              <a:rPr lang="en-US" dirty="0">
                <a:latin typeface="Times New Roman" panose="02020603050405020304" pitchFamily="18" charset="0"/>
                <a:cs typeface="Times New Roman" panose="02020603050405020304" pitchFamily="18" charset="0"/>
              </a:rPr>
              <a:t>, 6 – </a:t>
            </a:r>
            <a:r>
              <a:rPr lang="en-US" dirty="0" err="1">
                <a:latin typeface="Times New Roman" panose="02020603050405020304" pitchFamily="18" charset="0"/>
                <a:cs typeface="Times New Roman" panose="02020603050405020304" pitchFamily="18" charset="0"/>
              </a:rPr>
              <a:t>lavozimdagi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vazifalar</a:t>
            </a:r>
            <a:r>
              <a:rPr lang="en-US" dirty="0">
                <a:latin typeface="Times New Roman" panose="02020603050405020304" pitchFamily="18" charset="0"/>
                <a:cs typeface="Times New Roman" panose="02020603050405020304" pitchFamily="18" charset="0"/>
              </a:rPr>
              <a:t>, 7 – </a:t>
            </a:r>
            <a:r>
              <a:rPr lang="en-US" dirty="0" err="1">
                <a:latin typeface="Times New Roman" panose="02020603050405020304" pitchFamily="18" charset="0"/>
                <a:cs typeface="Times New Roman" panose="02020603050405020304" pitchFamily="18" charset="0"/>
              </a:rPr>
              <a:t>lavozimga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vazifa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orqali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ko‘rsatilayotgan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xizmatlar</a:t>
            </a:r>
            <a:r>
              <a:rPr lang="en-US" dirty="0">
                <a:latin typeface="Times New Roman" panose="02020603050405020304" pitchFamily="18" charset="0"/>
                <a:cs typeface="Times New Roman" panose="02020603050405020304" pitchFamily="18" charset="0"/>
              </a:rPr>
              <a:t>, 8 – </a:t>
            </a:r>
            <a:r>
              <a:rPr lang="en-US" dirty="0" err="1">
                <a:latin typeface="Times New Roman" panose="02020603050405020304" pitchFamily="18" charset="0"/>
                <a:cs typeface="Times New Roman" panose="02020603050405020304" pitchFamily="18" charset="0"/>
              </a:rPr>
              <a:t>lavozimga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vazifasiz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to‘g‘ridan-to‘g‘ri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ko‘rsatilayotgan</a:t>
            </a:r>
            <a:r>
              <a:rPr lang="en-US" dirty="0">
                <a:latin typeface="Times New Roman" panose="02020603050405020304" pitchFamily="18" charset="0"/>
                <a:cs typeface="Times New Roman" panose="02020603050405020304" pitchFamily="18" charset="0"/>
              </a:rPr>
              <a:t> EX, 9 – </a:t>
            </a:r>
            <a:r>
              <a:rPr lang="en-US" dirty="0" err="1">
                <a:latin typeface="Times New Roman" panose="02020603050405020304" pitchFamily="18" charset="0"/>
                <a:cs typeface="Times New Roman" panose="02020603050405020304" pitchFamily="18" charset="0"/>
              </a:rPr>
              <a:t>foydalanuvchi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lavozimlari</a:t>
            </a:r>
            <a:r>
              <a:rPr lang="en-US" dirty="0">
                <a:latin typeface="Times New Roman" panose="02020603050405020304" pitchFamily="18" charset="0"/>
                <a:cs typeface="Times New Roman" panose="02020603050405020304" pitchFamily="18" charset="0"/>
              </a:rPr>
              <a:t>, 10 – </a:t>
            </a:r>
            <a:r>
              <a:rPr lang="en-US" dirty="0" err="1">
                <a:latin typeface="Times New Roman" panose="02020603050405020304" pitchFamily="18" charset="0"/>
                <a:cs typeface="Times New Roman" panose="02020603050405020304" pitchFamily="18" charset="0"/>
              </a:rPr>
              <a:t>foydalanuvchi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lavozimlaridagi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vazifalar</a:t>
            </a:r>
            <a:r>
              <a:rPr lang="en-US" dirty="0">
                <a:latin typeface="Times New Roman" panose="02020603050405020304" pitchFamily="18" charset="0"/>
                <a:cs typeface="Times New Roman" panose="02020603050405020304" pitchFamily="18" charset="0"/>
              </a:rPr>
              <a:t>, 11 – </a:t>
            </a:r>
            <a:r>
              <a:rPr lang="en-US" dirty="0" err="1">
                <a:latin typeface="Times New Roman" panose="02020603050405020304" pitchFamily="18" charset="0"/>
                <a:cs typeface="Times New Roman" panose="02020603050405020304" pitchFamily="18" charset="0"/>
              </a:rPr>
              <a:t>foydalanuvchining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lavozimidagi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vazifalarga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ko‘rsatiladigan</a:t>
            </a:r>
            <a:r>
              <a:rPr lang="en-US" dirty="0">
                <a:latin typeface="Times New Roman" panose="02020603050405020304" pitchFamily="18" charset="0"/>
                <a:cs typeface="Times New Roman" panose="02020603050405020304" pitchFamily="18" charset="0"/>
              </a:rPr>
              <a:t> EX, 12 – </a:t>
            </a:r>
            <a:r>
              <a:rPr lang="en-US" dirty="0" err="1">
                <a:latin typeface="Times New Roman" panose="02020603050405020304" pitchFamily="18" charset="0"/>
                <a:cs typeface="Times New Roman" panose="02020603050405020304" pitchFamily="18" charset="0"/>
              </a:rPr>
              <a:t>lavozimga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to‘g‘ridan-to‘g‘ri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ko‘rsatiladigan</a:t>
            </a:r>
            <a:r>
              <a:rPr lang="en-US" dirty="0">
                <a:latin typeface="Times New Roman" panose="02020603050405020304" pitchFamily="18" charset="0"/>
                <a:cs typeface="Times New Roman" panose="02020603050405020304" pitchFamily="18" charset="0"/>
              </a:rPr>
              <a:t> EX, 13 – </a:t>
            </a:r>
            <a:r>
              <a:rPr lang="en-US" dirty="0" err="1">
                <a:latin typeface="Times New Roman" panose="02020603050405020304" pitchFamily="18" charset="0"/>
                <a:cs typeface="Times New Roman" panose="02020603050405020304" pitchFamily="18" charset="0"/>
              </a:rPr>
              <a:t>foydalanuvchiga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lavozimdan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tashqari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biriktirilgan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vazifalar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14 – </a:t>
            </a:r>
            <a:r>
              <a:rPr lang="en-US" dirty="0" err="1">
                <a:latin typeface="Times New Roman" panose="02020603050405020304" pitchFamily="18" charset="0"/>
                <a:cs typeface="Times New Roman" panose="02020603050405020304" pitchFamily="18" charset="0"/>
              </a:rPr>
              <a:t>foydalanuvchiga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to‘g‘ridan-to‘g‘ri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ko‘rsatiladigan</a:t>
            </a:r>
            <a:r>
              <a:rPr lang="en-US" dirty="0">
                <a:latin typeface="Times New Roman" panose="02020603050405020304" pitchFamily="18" charset="0"/>
                <a:cs typeface="Times New Roman" panose="02020603050405020304" pitchFamily="18" charset="0"/>
              </a:rPr>
              <a:t> EX.</a:t>
            </a:r>
          </a:p>
        </p:txBody>
      </p:sp>
    </p:spTree>
    <p:extLst>
      <p:ext uri="{BB962C8B-B14F-4D97-AF65-F5344CB8AC3E}">
        <p14:creationId xmlns:p14="http://schemas.microsoft.com/office/powerpoint/2010/main" val="288302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4CD2B6-14D5-4022-B45A-F4670DAC87E6}"/>
              </a:ext>
            </a:extLst>
          </p:cNvPr>
          <p:cNvSpPr>
            <a:spLocks noGrp="1"/>
          </p:cNvSpPr>
          <p:nvPr>
            <p:ph type="title"/>
          </p:nvPr>
        </p:nvSpPr>
        <p:spPr>
          <a:xfrm>
            <a:off x="176981" y="207295"/>
            <a:ext cx="8819535" cy="618615"/>
          </a:xfrm>
          <a:ln>
            <a:solidFill>
              <a:srgbClr val="FF0000"/>
            </a:solidFill>
          </a:ln>
        </p:spPr>
        <p:txBody>
          <a:bodyPr>
            <a:noAutofit/>
          </a:bodyPr>
          <a:lstStyle/>
          <a:p>
            <a:pPr algn="ctr"/>
            <a:r>
              <a:rPr lang="en-US" sz="2000" b="1" dirty="0" err="1">
                <a:latin typeface="Times New Roman" panose="02020603050405020304" pitchFamily="18" charset="0"/>
                <a:cs typeface="Times New Roman" panose="02020603050405020304" pitchFamily="18" charset="0"/>
              </a:rPr>
              <a:t>Turistik</a:t>
            </a:r>
            <a:r>
              <a:rPr lang="uz-Cyrl-UZ" sz="2000" b="1" dirty="0">
                <a:latin typeface="Times New Roman" panose="02020603050405020304" pitchFamily="18" charset="0"/>
                <a:cs typeface="Times New Roman" panose="02020603050405020304" pitchFamily="18" charset="0"/>
              </a:rPr>
              <a:t> jarayonlarini tur-hududlar bo‘yicha baholashning umumlashtirilgan bazaviy </a:t>
            </a:r>
            <a:r>
              <a:rPr lang="en-US" sz="2000" b="1" dirty="0" err="1">
                <a:latin typeface="Times New Roman" panose="02020603050405020304" pitchFamily="18" charset="0"/>
                <a:cs typeface="Times New Roman" panose="02020603050405020304" pitchFamily="18" charset="0"/>
              </a:rPr>
              <a:t>konseptual</a:t>
            </a:r>
            <a:r>
              <a:rPr lang="en-US" sz="2000" b="1" dirty="0">
                <a:latin typeface="Times New Roman" panose="02020603050405020304" pitchFamily="18" charset="0"/>
                <a:cs typeface="Times New Roman" panose="02020603050405020304" pitchFamily="18" charset="0"/>
              </a:rPr>
              <a:t> </a:t>
            </a:r>
            <a:r>
              <a:rPr lang="uz-Cyrl-UZ" sz="2000" b="1" dirty="0">
                <a:latin typeface="Times New Roman" panose="02020603050405020304" pitchFamily="18" charset="0"/>
                <a:cs typeface="Times New Roman" panose="02020603050405020304" pitchFamily="18" charset="0"/>
              </a:rPr>
              <a:t>algoritmlari</a:t>
            </a:r>
            <a:endParaRPr lang="ru-RU" sz="2000" b="1" dirty="0">
              <a:latin typeface="Times New Roman" panose="02020603050405020304" pitchFamily="18" charset="0"/>
              <a:cs typeface="Times New Roman" panose="02020603050405020304" pitchFamily="18" charset="0"/>
            </a:endParaRPr>
          </a:p>
        </p:txBody>
      </p:sp>
      <p:graphicFrame>
        <p:nvGraphicFramePr>
          <p:cNvPr id="4" name="Таблица 3">
            <a:extLst>
              <a:ext uri="{FF2B5EF4-FFF2-40B4-BE49-F238E27FC236}">
                <a16:creationId xmlns:a16="http://schemas.microsoft.com/office/drawing/2014/main" id="{FDE289FB-81FD-4484-AD3D-D2EB631AFD21}"/>
              </a:ext>
            </a:extLst>
          </p:cNvPr>
          <p:cNvGraphicFramePr>
            <a:graphicFrameLocks noGrp="1"/>
          </p:cNvGraphicFramePr>
          <p:nvPr>
            <p:extLst>
              <p:ext uri="{D42A27DB-BD31-4B8C-83A1-F6EECF244321}">
                <p14:modId xmlns:p14="http://schemas.microsoft.com/office/powerpoint/2010/main" val="2466907634"/>
              </p:ext>
            </p:extLst>
          </p:nvPr>
        </p:nvGraphicFramePr>
        <p:xfrm>
          <a:off x="176981" y="988143"/>
          <a:ext cx="8819535" cy="5581792"/>
        </p:xfrm>
        <a:graphic>
          <a:graphicData uri="http://schemas.openxmlformats.org/drawingml/2006/table">
            <a:tbl>
              <a:tblPr firstRow="1" firstCol="1" lastRow="1" lastCol="1" bandRow="1" bandCol="1">
                <a:tableStyleId>{5940675A-B579-460E-94D1-54222C63F5DA}</a:tableStyleId>
              </a:tblPr>
              <a:tblGrid>
                <a:gridCol w="1017638">
                  <a:extLst>
                    <a:ext uri="{9D8B030D-6E8A-4147-A177-3AD203B41FA5}">
                      <a16:colId xmlns:a16="http://schemas.microsoft.com/office/drawing/2014/main" val="196278377"/>
                    </a:ext>
                  </a:extLst>
                </a:gridCol>
                <a:gridCol w="840658">
                  <a:extLst>
                    <a:ext uri="{9D8B030D-6E8A-4147-A177-3AD203B41FA5}">
                      <a16:colId xmlns:a16="http://schemas.microsoft.com/office/drawing/2014/main" val="834037550"/>
                    </a:ext>
                  </a:extLst>
                </a:gridCol>
                <a:gridCol w="848829">
                  <a:extLst>
                    <a:ext uri="{9D8B030D-6E8A-4147-A177-3AD203B41FA5}">
                      <a16:colId xmlns:a16="http://schemas.microsoft.com/office/drawing/2014/main" val="1527711673"/>
                    </a:ext>
                  </a:extLst>
                </a:gridCol>
                <a:gridCol w="949113">
                  <a:extLst>
                    <a:ext uri="{9D8B030D-6E8A-4147-A177-3AD203B41FA5}">
                      <a16:colId xmlns:a16="http://schemas.microsoft.com/office/drawing/2014/main" val="1319074672"/>
                    </a:ext>
                  </a:extLst>
                </a:gridCol>
                <a:gridCol w="949113">
                  <a:extLst>
                    <a:ext uri="{9D8B030D-6E8A-4147-A177-3AD203B41FA5}">
                      <a16:colId xmlns:a16="http://schemas.microsoft.com/office/drawing/2014/main" val="1922552402"/>
                    </a:ext>
                  </a:extLst>
                </a:gridCol>
                <a:gridCol w="1111500">
                  <a:extLst>
                    <a:ext uri="{9D8B030D-6E8A-4147-A177-3AD203B41FA5}">
                      <a16:colId xmlns:a16="http://schemas.microsoft.com/office/drawing/2014/main" val="2910928770"/>
                    </a:ext>
                  </a:extLst>
                </a:gridCol>
                <a:gridCol w="1111500">
                  <a:extLst>
                    <a:ext uri="{9D8B030D-6E8A-4147-A177-3AD203B41FA5}">
                      <a16:colId xmlns:a16="http://schemas.microsoft.com/office/drawing/2014/main" val="3318324291"/>
                    </a:ext>
                  </a:extLst>
                </a:gridCol>
                <a:gridCol w="995592">
                  <a:extLst>
                    <a:ext uri="{9D8B030D-6E8A-4147-A177-3AD203B41FA5}">
                      <a16:colId xmlns:a16="http://schemas.microsoft.com/office/drawing/2014/main" val="3879365802"/>
                    </a:ext>
                  </a:extLst>
                </a:gridCol>
                <a:gridCol w="995592">
                  <a:extLst>
                    <a:ext uri="{9D8B030D-6E8A-4147-A177-3AD203B41FA5}">
                      <a16:colId xmlns:a16="http://schemas.microsoft.com/office/drawing/2014/main" val="3065098959"/>
                    </a:ext>
                  </a:extLst>
                </a:gridCol>
              </a:tblGrid>
              <a:tr h="619251">
                <a:tc rowSpan="2">
                  <a:txBody>
                    <a:bodyPr/>
                    <a:lstStyle/>
                    <a:p>
                      <a:pPr algn="ctr">
                        <a:lnSpc>
                          <a:spcPct val="107000"/>
                        </a:lnSpc>
                        <a:spcAft>
                          <a:spcPts val="0"/>
                        </a:spcAft>
                      </a:pPr>
                      <a:r>
                        <a:rPr lang="uz-Cyrl-UZ" sz="1400" b="1" dirty="0">
                          <a:effectLst/>
                          <a:latin typeface="Times New Roman" panose="02020603050405020304" pitchFamily="18" charset="0"/>
                          <a:cs typeface="Times New Roman" panose="02020603050405020304" pitchFamily="18" charset="0"/>
                        </a:rPr>
                        <a:t>Ishlarning asosiy </a:t>
                      </a:r>
                      <a:r>
                        <a:rPr lang="ru-RU" sz="1400" b="1" dirty="0" err="1">
                          <a:effectLst/>
                          <a:latin typeface="Times New Roman" panose="02020603050405020304" pitchFamily="18" charset="0"/>
                          <a:cs typeface="Times New Roman" panose="02020603050405020304" pitchFamily="18" charset="0"/>
                        </a:rPr>
                        <a:t>bosqich</a:t>
                      </a:r>
                      <a:r>
                        <a:rPr lang="uz-Cyrl-UZ" sz="1400" b="1" dirty="0">
                          <a:effectLst/>
                          <a:latin typeface="Times New Roman" panose="02020603050405020304" pitchFamily="18" charset="0"/>
                          <a:cs typeface="Times New Roman" panose="02020603050405020304" pitchFamily="18" charset="0"/>
                        </a:rPr>
                        <a:t>lari</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gridSpan="8">
                  <a:txBody>
                    <a:bodyPr/>
                    <a:lstStyle/>
                    <a:p>
                      <a:pPr algn="ctr">
                        <a:lnSpc>
                          <a:spcPct val="107000"/>
                        </a:lnSpc>
                        <a:spcAft>
                          <a:spcPts val="0"/>
                        </a:spcAft>
                      </a:pPr>
                      <a:r>
                        <a:rPr lang="en-US" sz="1600" b="1" dirty="0" err="1">
                          <a:latin typeface="Times New Roman" panose="02020603050405020304" pitchFamily="18" charset="0"/>
                          <a:cs typeface="Times New Roman" panose="02020603050405020304" pitchFamily="18" charset="0"/>
                        </a:rPr>
                        <a:t>Turistik</a:t>
                      </a:r>
                      <a:r>
                        <a:rPr lang="uz-Cyrl-UZ" sz="1600" b="1" dirty="0">
                          <a:effectLst/>
                          <a:latin typeface="Times New Roman" panose="02020603050405020304" pitchFamily="18" charset="0"/>
                          <a:cs typeface="Times New Roman" panose="02020603050405020304" pitchFamily="18" charset="0"/>
                        </a:rPr>
                        <a:t> jarayonida turizm oybyektlarini </a:t>
                      </a:r>
                      <a:r>
                        <a:rPr lang="en-US" sz="1600" b="1" dirty="0" err="1">
                          <a:effectLst/>
                          <a:latin typeface="Times New Roman" panose="02020603050405020304" pitchFamily="18" charset="0"/>
                          <a:cs typeface="Times New Roman" panose="02020603050405020304" pitchFamily="18" charset="0"/>
                        </a:rPr>
                        <a:t>salohiyatini</a:t>
                      </a:r>
                      <a:r>
                        <a:rPr lang="en-US" sz="1600" b="1" dirty="0">
                          <a:effectLst/>
                          <a:latin typeface="Times New Roman" panose="02020603050405020304" pitchFamily="18" charset="0"/>
                          <a:cs typeface="Times New Roman" panose="02020603050405020304" pitchFamily="18" charset="0"/>
                        </a:rPr>
                        <a:t> </a:t>
                      </a:r>
                      <a:r>
                        <a:rPr lang="uz-Cyrl-UZ" sz="1600" b="1" dirty="0">
                          <a:effectLst/>
                          <a:latin typeface="Times New Roman" panose="02020603050405020304" pitchFamily="18" charset="0"/>
                          <a:cs typeface="Times New Roman" panose="02020603050405020304" pitchFamily="18" charset="0"/>
                        </a:rPr>
                        <a:t>baholashning asosiy bazaviy </a:t>
                      </a:r>
                      <a:r>
                        <a:rPr lang="en-US" sz="1600" b="1" dirty="0" err="1">
                          <a:effectLst/>
                          <a:latin typeface="Times New Roman" panose="02020603050405020304" pitchFamily="18" charset="0"/>
                          <a:cs typeface="Times New Roman" panose="02020603050405020304" pitchFamily="18" charset="0"/>
                        </a:rPr>
                        <a:t>konseptual</a:t>
                      </a:r>
                      <a:r>
                        <a:rPr lang="en-US" sz="1600" b="1" dirty="0">
                          <a:effectLst/>
                          <a:latin typeface="Times New Roman" panose="02020603050405020304" pitchFamily="18" charset="0"/>
                          <a:cs typeface="Times New Roman" panose="02020603050405020304" pitchFamily="18" charset="0"/>
                        </a:rPr>
                        <a:t> </a:t>
                      </a:r>
                      <a:r>
                        <a:rPr lang="uz-Cyrl-UZ" sz="1600" b="1" dirty="0">
                          <a:effectLst/>
                          <a:latin typeface="Times New Roman" panose="02020603050405020304" pitchFamily="18" charset="0"/>
                          <a:cs typeface="Times New Roman" panose="02020603050405020304" pitchFamily="18" charset="0"/>
                        </a:rPr>
                        <a:t>algoritmlari</a:t>
                      </a:r>
                      <a:r>
                        <a:rPr lang="ru-RU" sz="1600" b="1" dirty="0">
                          <a:effectLst/>
                          <a:latin typeface="Times New Roman" panose="02020603050405020304" pitchFamily="18" charset="0"/>
                          <a:cs typeface="Times New Roman" panose="02020603050405020304" pitchFamily="18" charset="0"/>
                        </a:rPr>
                        <a:t> </a:t>
                      </a:r>
                      <a:endPar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871374624"/>
                  </a:ext>
                </a:extLst>
              </a:tr>
              <a:tr h="494228">
                <a:tc vMerge="1">
                  <a:txBody>
                    <a:bodyPr/>
                    <a:lstStyle/>
                    <a:p>
                      <a:endParaRPr lang="ru-RU"/>
                    </a:p>
                  </a:txBody>
                  <a:tcPr/>
                </a:tc>
                <a:tc>
                  <a:txBody>
                    <a:bodyPr/>
                    <a:lstStyle/>
                    <a:p>
                      <a:pPr algn="ctr">
                        <a:lnSpc>
                          <a:spcPct val="107000"/>
                        </a:lnSpc>
                        <a:spcAft>
                          <a:spcPts val="0"/>
                        </a:spcAft>
                      </a:pPr>
                      <a:r>
                        <a:rPr lang="ru-RU" sz="1400" b="1">
                          <a:effectLst/>
                          <a:latin typeface="Times New Roman" panose="02020603050405020304" pitchFamily="18" charset="0"/>
                          <a:cs typeface="Times New Roman" panose="02020603050405020304" pitchFamily="18" charset="0"/>
                        </a:rPr>
                        <a:t>№1</a:t>
                      </a:r>
                      <a:endParaRPr lang="ru-RU"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dirty="0">
                          <a:effectLst/>
                          <a:latin typeface="Times New Roman" panose="02020603050405020304" pitchFamily="18" charset="0"/>
                          <a:cs typeface="Times New Roman" panose="02020603050405020304" pitchFamily="18" charset="0"/>
                        </a:rPr>
                        <a:t>№2</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dirty="0">
                          <a:effectLst/>
                          <a:latin typeface="Times New Roman" panose="02020603050405020304" pitchFamily="18" charset="0"/>
                          <a:cs typeface="Times New Roman" panose="02020603050405020304" pitchFamily="18" charset="0"/>
                        </a:rPr>
                        <a:t>№3</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a:effectLst/>
                          <a:latin typeface="Times New Roman" panose="02020603050405020304" pitchFamily="18" charset="0"/>
                          <a:cs typeface="Times New Roman" panose="02020603050405020304" pitchFamily="18" charset="0"/>
                        </a:rPr>
                        <a:t>№4</a:t>
                      </a:r>
                      <a:endParaRPr lang="ru-RU"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dirty="0">
                          <a:effectLst/>
                          <a:latin typeface="Times New Roman" panose="02020603050405020304" pitchFamily="18" charset="0"/>
                          <a:cs typeface="Times New Roman" panose="02020603050405020304" pitchFamily="18" charset="0"/>
                        </a:rPr>
                        <a:t>№5</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a:effectLst/>
                          <a:latin typeface="Times New Roman" panose="02020603050405020304" pitchFamily="18" charset="0"/>
                          <a:cs typeface="Times New Roman" panose="02020603050405020304" pitchFamily="18" charset="0"/>
                        </a:rPr>
                        <a:t>№6</a:t>
                      </a:r>
                      <a:endParaRPr lang="ru-RU"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a:effectLst/>
                          <a:latin typeface="Times New Roman" panose="02020603050405020304" pitchFamily="18" charset="0"/>
                          <a:cs typeface="Times New Roman" panose="02020603050405020304" pitchFamily="18" charset="0"/>
                        </a:rPr>
                        <a:t>№7</a:t>
                      </a:r>
                      <a:endParaRPr lang="ru-RU"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dirty="0">
                          <a:effectLst/>
                          <a:latin typeface="Times New Roman" panose="02020603050405020304" pitchFamily="18" charset="0"/>
                          <a:cs typeface="Times New Roman" panose="02020603050405020304" pitchFamily="18" charset="0"/>
                        </a:rPr>
                        <a:t>№8</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extLst>
                  <a:ext uri="{0D108BD9-81ED-4DB2-BD59-A6C34878D82A}">
                    <a16:rowId xmlns:a16="http://schemas.microsoft.com/office/drawing/2014/main" val="3319399454"/>
                  </a:ext>
                </a:extLst>
              </a:tr>
              <a:tr h="258635">
                <a:tc>
                  <a:txBody>
                    <a:bodyPr/>
                    <a:lstStyle/>
                    <a:p>
                      <a:pPr algn="ctr">
                        <a:lnSpc>
                          <a:spcPct val="100000"/>
                        </a:lnSpc>
                        <a:spcAft>
                          <a:spcPts val="0"/>
                        </a:spcAft>
                      </a:pPr>
                      <a:r>
                        <a:rPr lang="en-US" sz="1400" b="1" dirty="0">
                          <a:effectLst/>
                          <a:latin typeface="Times New Roman" panose="02020603050405020304" pitchFamily="18" charset="0"/>
                          <a:cs typeface="Times New Roman" panose="02020603050405020304" pitchFamily="18" charset="0"/>
                        </a:rPr>
                        <a:t>I</a:t>
                      </a:r>
                      <a:r>
                        <a:rPr lang="ru-RU" sz="1400" b="1" dirty="0">
                          <a:effectLst/>
                          <a:latin typeface="Times New Roman" panose="02020603050405020304" pitchFamily="18" charset="0"/>
                          <a:cs typeface="Times New Roman" panose="02020603050405020304" pitchFamily="18" charset="0"/>
                        </a:rPr>
                        <a:t> </a:t>
                      </a:r>
                      <a:r>
                        <a:rPr lang="ru-RU" sz="1400" b="1" dirty="0" err="1">
                          <a:effectLst/>
                          <a:latin typeface="Times New Roman" panose="02020603050405020304" pitchFamily="18" charset="0"/>
                          <a:cs typeface="Times New Roman" panose="02020603050405020304" pitchFamily="18" charset="0"/>
                        </a:rPr>
                        <a:t>bosqich</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gridSpan="8">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Tayyorgarlik ishlari</a:t>
                      </a:r>
                      <a:r>
                        <a:rPr lang="ru-RU" sz="1400" dirty="0">
                          <a:effectLst/>
                          <a:latin typeface="Times New Roman" panose="02020603050405020304" pitchFamily="18" charset="0"/>
                          <a:cs typeface="Times New Roman" panose="02020603050405020304" pitchFamily="18" charset="0"/>
                        </a:rPr>
                        <a:t>. </a:t>
                      </a:r>
                      <a:r>
                        <a:rPr lang="uz-Cyrl-UZ" sz="1400" dirty="0">
                          <a:effectLst/>
                          <a:latin typeface="Times New Roman" panose="02020603050405020304" pitchFamily="18" charset="0"/>
                          <a:cs typeface="Times New Roman" panose="02020603050405020304" pitchFamily="18" charset="0"/>
                        </a:rPr>
                        <a:t>Dastlabki axborotni yig‘ish va unga ishlov bеrish </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16344862"/>
                  </a:ext>
                </a:extLst>
              </a:tr>
              <a:tr h="2597780">
                <a:tc>
                  <a:txBody>
                    <a:bodyPr/>
                    <a:lstStyle/>
                    <a:p>
                      <a:pPr algn="ctr">
                        <a:lnSpc>
                          <a:spcPct val="100000"/>
                        </a:lnSpc>
                        <a:spcAft>
                          <a:spcPts val="0"/>
                        </a:spcAft>
                      </a:pPr>
                      <a:r>
                        <a:rPr lang="en-US" sz="1400" b="1" dirty="0">
                          <a:effectLst/>
                          <a:latin typeface="Times New Roman" panose="02020603050405020304" pitchFamily="18" charset="0"/>
                          <a:cs typeface="Times New Roman" panose="02020603050405020304" pitchFamily="18" charset="0"/>
                        </a:rPr>
                        <a:t>II</a:t>
                      </a:r>
                      <a:r>
                        <a:rPr lang="ru-RU" sz="1400" b="1" dirty="0">
                          <a:effectLst/>
                          <a:latin typeface="Times New Roman" panose="02020603050405020304" pitchFamily="18" charset="0"/>
                          <a:cs typeface="Times New Roman" panose="02020603050405020304" pitchFamily="18" charset="0"/>
                        </a:rPr>
                        <a:t> </a:t>
                      </a:r>
                      <a:r>
                        <a:rPr lang="ru-RU" sz="1400" b="1" dirty="0" err="1">
                          <a:effectLst/>
                          <a:latin typeface="Times New Roman" panose="02020603050405020304" pitchFamily="18" charset="0"/>
                          <a:cs typeface="Times New Roman" panose="02020603050405020304" pitchFamily="18" charset="0"/>
                        </a:rPr>
                        <a:t>bosqich</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Moliyaviy axborotni n</a:t>
                      </a:r>
                      <a:r>
                        <a:rPr lang="en-US" sz="1400" dirty="0" err="1">
                          <a:effectLst/>
                          <a:latin typeface="Times New Roman" panose="02020603050405020304" pitchFamily="18" charset="0"/>
                          <a:cs typeface="Times New Roman" panose="02020603050405020304" pitchFamily="18" charset="0"/>
                        </a:rPr>
                        <a:t>ormal</a:t>
                      </a:r>
                      <a:r>
                        <a:rPr lang="uz-Cyrl-UZ" sz="1400" dirty="0">
                          <a:effectLst/>
                          <a:latin typeface="Times New Roman" panose="02020603050405020304" pitchFamily="18" charset="0"/>
                          <a:cs typeface="Times New Roman" panose="02020603050405020304" pitchFamily="18" charset="0"/>
                        </a:rPr>
                        <a:t> holatga kеltirish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Bozor axboroti asosida qiyosiy ko‘rsatkich-larni aniqlash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en-US" sz="1400" dirty="0">
                          <a:effectLst/>
                          <a:latin typeface="Times New Roman" panose="02020603050405020304" pitchFamily="18" charset="0"/>
                          <a:cs typeface="Times New Roman" panose="02020603050405020304" pitchFamily="18" charset="0"/>
                        </a:rPr>
                        <a:t>Tur-</a:t>
                      </a:r>
                      <a:r>
                        <a:rPr lang="en-US" sz="1400" dirty="0" err="1">
                          <a:effectLst/>
                          <a:latin typeface="Times New Roman" panose="02020603050405020304" pitchFamily="18" charset="0"/>
                          <a:cs typeface="Times New Roman" panose="02020603050405020304" pitchFamily="18" charset="0"/>
                        </a:rPr>
                        <a:t>hududlarni</a:t>
                      </a:r>
                      <a:r>
                        <a:rPr lang="uz-Cyrl-UZ" sz="1400" dirty="0">
                          <a:effectLst/>
                          <a:latin typeface="Times New Roman" panose="02020603050405020304" pitchFamily="18" charset="0"/>
                          <a:cs typeface="Times New Roman" panose="02020603050405020304" pitchFamily="18" charset="0"/>
                        </a:rPr>
                        <a:t> yaxshilash xarajat-larini aniqlash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uz-Cyrl-UZ" sz="1400">
                          <a:effectLst/>
                          <a:latin typeface="Times New Roman" panose="02020603050405020304" pitchFamily="18" charset="0"/>
                          <a:cs typeface="Times New Roman" panose="02020603050405020304" pitchFamily="18" charset="0"/>
                        </a:rPr>
                        <a:t>Moliyaviy hujjatlarni n</a:t>
                      </a:r>
                      <a:r>
                        <a:rPr lang="en-US" sz="1400">
                          <a:effectLst/>
                          <a:latin typeface="Times New Roman" panose="02020603050405020304" pitchFamily="18" charset="0"/>
                          <a:cs typeface="Times New Roman" panose="02020603050405020304" pitchFamily="18" charset="0"/>
                        </a:rPr>
                        <a:t>ormal</a:t>
                      </a:r>
                      <a:r>
                        <a:rPr lang="uz-Cyrl-UZ" sz="1400">
                          <a:effectLst/>
                          <a:latin typeface="Times New Roman" panose="02020603050405020304" pitchFamily="18" charset="0"/>
                          <a:cs typeface="Times New Roman" panose="02020603050405020304" pitchFamily="18" charset="0"/>
                        </a:rPr>
                        <a:t> holatga kеltirish</a:t>
                      </a:r>
                      <a:r>
                        <a:rPr lang="en-US" sz="1400">
                          <a:effectLst/>
                          <a:latin typeface="Times New Roman" panose="02020603050405020304" pitchFamily="18" charset="0"/>
                          <a:cs typeface="Times New Roman" panose="02020603050405020304" pitchFamily="18" charset="0"/>
                        </a:rPr>
                        <a:t> </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uz-Cyrl-UZ" sz="1400">
                          <a:effectLst/>
                          <a:latin typeface="Times New Roman" panose="02020603050405020304" pitchFamily="18" charset="0"/>
                          <a:cs typeface="Times New Roman" panose="02020603050405020304" pitchFamily="18" charset="0"/>
                        </a:rPr>
                        <a:t>Ijara va garov krеditlari qiymatining qiyosiy bozor ko‘rsatkich-larini aniqlash</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en-US" sz="1400">
                          <a:effectLst/>
                          <a:latin typeface="Times New Roman" panose="02020603050405020304" pitchFamily="18" charset="0"/>
                          <a:cs typeface="Times New Roman" panose="02020603050405020304" pitchFamily="18" charset="0"/>
                        </a:rPr>
                        <a:t>Sayyohlik hududlari</a:t>
                      </a:r>
                      <a:r>
                        <a:rPr lang="uz-Cyrl-UZ" sz="1400">
                          <a:effectLst/>
                          <a:latin typeface="Times New Roman" panose="02020603050405020304" pitchFamily="18" charset="0"/>
                          <a:cs typeface="Times New Roman" panose="02020603050405020304" pitchFamily="18" charset="0"/>
                        </a:rPr>
                        <a:t> qiymatining normallashti-rilgan moliyaviy hujjatlari asosida zararning qiymatini aniqlash</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Qiyosiy bozor ko‘rsatkichlari asosida zararning qiymatini aniqlash</a:t>
                      </a:r>
                      <a:r>
                        <a:rPr lang="en-US" sz="1400" dirty="0">
                          <a:effectLst/>
                          <a:latin typeface="Times New Roman" panose="02020603050405020304" pitchFamily="18" charset="0"/>
                          <a:cs typeface="Times New Roman" panose="02020603050405020304" pitchFamily="18" charset="0"/>
                        </a:rPr>
                        <a:t> </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en-US" sz="1400" dirty="0" err="1">
                          <a:effectLst/>
                          <a:latin typeface="Times New Roman" panose="02020603050405020304" pitchFamily="18" charset="0"/>
                          <a:cs typeface="Times New Roman" panose="02020603050405020304" pitchFamily="18" charset="0"/>
                        </a:rPr>
                        <a:t>Faoliyati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to‘xtayotgan</a:t>
                      </a:r>
                      <a:r>
                        <a:rPr lang="uz-Cyrl-UZ" sz="1400" dirty="0">
                          <a:effectLst/>
                          <a:latin typeface="Times New Roman" panose="02020603050405020304" pitchFamily="18" charset="0"/>
                          <a:cs typeface="Times New Roman" panose="02020603050405020304" pitchFamily="18" charset="0"/>
                        </a:rPr>
                        <a:t> yer uchastkasini yaxshilash xarajatlarini aniqlash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extLst>
                  <a:ext uri="{0D108BD9-81ED-4DB2-BD59-A6C34878D82A}">
                    <a16:rowId xmlns:a16="http://schemas.microsoft.com/office/drawing/2014/main" val="1500291200"/>
                  </a:ext>
                </a:extLst>
              </a:tr>
              <a:tr h="379858">
                <a:tc>
                  <a:txBody>
                    <a:bodyPr/>
                    <a:lstStyle/>
                    <a:p>
                      <a:pPr algn="ctr">
                        <a:lnSpc>
                          <a:spcPct val="100000"/>
                        </a:lnSpc>
                        <a:spcAft>
                          <a:spcPts val="0"/>
                        </a:spcAft>
                      </a:pPr>
                      <a:r>
                        <a:rPr lang="en-US" sz="1400" b="1" dirty="0">
                          <a:effectLst/>
                          <a:latin typeface="Times New Roman" panose="02020603050405020304" pitchFamily="18" charset="0"/>
                          <a:cs typeface="Times New Roman" panose="02020603050405020304" pitchFamily="18" charset="0"/>
                        </a:rPr>
                        <a:t>III</a:t>
                      </a:r>
                      <a:r>
                        <a:rPr lang="ru-RU" sz="1400" b="1" dirty="0">
                          <a:effectLst/>
                          <a:latin typeface="Times New Roman" panose="02020603050405020304" pitchFamily="18" charset="0"/>
                          <a:cs typeface="Times New Roman" panose="02020603050405020304" pitchFamily="18" charset="0"/>
                        </a:rPr>
                        <a:t> </a:t>
                      </a:r>
                      <a:r>
                        <a:rPr lang="ru-RU" sz="1400" b="1" dirty="0" err="1">
                          <a:effectLst/>
                          <a:latin typeface="Times New Roman" panose="02020603050405020304" pitchFamily="18" charset="0"/>
                          <a:cs typeface="Times New Roman" panose="02020603050405020304" pitchFamily="18" charset="0"/>
                        </a:rPr>
                        <a:t>bosqich</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gridSpan="8">
                  <a:txBody>
                    <a:bodyPr/>
                    <a:lstStyle/>
                    <a:p>
                      <a:pPr algn="ctr">
                        <a:lnSpc>
                          <a:spcPct val="100000"/>
                        </a:lnSpc>
                        <a:spcAft>
                          <a:spcPts val="0"/>
                        </a:spcAft>
                      </a:pPr>
                      <a:r>
                        <a:rPr lang="en-US" sz="1400" dirty="0" err="1">
                          <a:effectLst/>
                          <a:latin typeface="Times New Roman" panose="02020603050405020304" pitchFamily="18" charset="0"/>
                          <a:cs typeface="Times New Roman" panose="02020603050405020304" pitchFamily="18" charset="0"/>
                        </a:rPr>
                        <a:t>Sayyohlik</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jarayonlari</a:t>
                      </a:r>
                      <a:r>
                        <a:rPr lang="uz-Cyrl-UZ" sz="1400" dirty="0">
                          <a:effectLst/>
                          <a:latin typeface="Times New Roman" panose="02020603050405020304" pitchFamily="18" charset="0"/>
                          <a:cs typeface="Times New Roman" panose="02020603050405020304" pitchFamily="18" charset="0"/>
                        </a:rPr>
                        <a:t> baholash yondashuvi va usuliga </a:t>
                      </a:r>
                      <a:r>
                        <a:rPr lang="en-US" sz="1400" dirty="0">
                          <a:effectLst/>
                          <a:latin typeface="Times New Roman" panose="02020603050405020304" pitchFamily="18" charset="0"/>
                          <a:cs typeface="Times New Roman" panose="02020603050405020304" pitchFamily="18" charset="0"/>
                        </a:rPr>
                        <a:t>tur</a:t>
                      </a:r>
                      <a:r>
                        <a:rPr lang="ru-RU"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hududlarni</a:t>
                      </a:r>
                      <a:r>
                        <a:rPr lang="uz-Cyrl-UZ" sz="1400" dirty="0">
                          <a:effectLst/>
                          <a:latin typeface="Times New Roman" panose="02020603050405020304" pitchFamily="18" charset="0"/>
                          <a:cs typeface="Times New Roman" panose="02020603050405020304" pitchFamily="18" charset="0"/>
                        </a:rPr>
                        <a:t> bazaviy qiymatini aniqlash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375566832"/>
                  </a:ext>
                </a:extLst>
              </a:tr>
              <a:tr h="472324">
                <a:tc>
                  <a:txBody>
                    <a:bodyPr/>
                    <a:lstStyle/>
                    <a:p>
                      <a:pPr algn="ctr">
                        <a:lnSpc>
                          <a:spcPct val="100000"/>
                        </a:lnSpc>
                        <a:spcAft>
                          <a:spcPts val="0"/>
                        </a:spcAft>
                      </a:pPr>
                      <a:r>
                        <a:rPr lang="en-US" sz="1400" b="1">
                          <a:effectLst/>
                          <a:latin typeface="Times New Roman" panose="02020603050405020304" pitchFamily="18" charset="0"/>
                          <a:cs typeface="Times New Roman" panose="02020603050405020304" pitchFamily="18" charset="0"/>
                        </a:rPr>
                        <a:t>IV</a:t>
                      </a:r>
                      <a:r>
                        <a:rPr lang="ru-RU" sz="1400" b="1">
                          <a:effectLst/>
                          <a:latin typeface="Times New Roman" panose="02020603050405020304" pitchFamily="18" charset="0"/>
                          <a:cs typeface="Times New Roman" panose="02020603050405020304" pitchFamily="18" charset="0"/>
                        </a:rPr>
                        <a:t> bosqich</a:t>
                      </a:r>
                      <a:endParaRPr lang="ru-RU"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gridSpan="8">
                  <a:txBody>
                    <a:bodyPr/>
                    <a:lstStyle/>
                    <a:p>
                      <a:pPr algn="ctr">
                        <a:lnSpc>
                          <a:spcPct val="100000"/>
                        </a:lnSpc>
                        <a:spcAft>
                          <a:spcPts val="0"/>
                        </a:spcAft>
                      </a:pPr>
                      <a:r>
                        <a:rPr lang="en-US" sz="1400">
                          <a:effectLst/>
                          <a:latin typeface="Times New Roman" panose="02020603050405020304" pitchFamily="18" charset="0"/>
                          <a:cs typeface="Times New Roman" panose="02020603050405020304" pitchFamily="18" charset="0"/>
                        </a:rPr>
                        <a:t>Muayyan turizm hududlar</a:t>
                      </a:r>
                      <a:r>
                        <a:rPr lang="uz-Cyrl-UZ" sz="1400">
                          <a:effectLst/>
                          <a:latin typeface="Times New Roman" panose="02020603050405020304" pitchFamily="18" charset="0"/>
                          <a:cs typeface="Times New Roman" panose="02020603050405020304" pitchFamily="18" charset="0"/>
                        </a:rPr>
                        <a:t> uchun bazaviy qiymat bahosiga yakka tartibdagi tuzatuvchi</a:t>
                      </a:r>
                      <a:r>
                        <a:rPr lang="ru-RU" sz="1400">
                          <a:effectLst/>
                          <a:latin typeface="Times New Roman" panose="02020603050405020304" pitchFamily="18" charset="0"/>
                          <a:cs typeface="Times New Roman" panose="02020603050405020304" pitchFamily="18" charset="0"/>
                        </a:rPr>
                        <a:t> koeffitsiеnt</a:t>
                      </a:r>
                      <a:r>
                        <a:rPr lang="uz-Cyrl-UZ" sz="1400">
                          <a:effectLst/>
                          <a:latin typeface="Times New Roman" panose="02020603050405020304" pitchFamily="18" charset="0"/>
                          <a:cs typeface="Times New Roman" panose="02020603050405020304" pitchFamily="18" charset="0"/>
                        </a:rPr>
                        <a:t>larni aniqlash</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28011573"/>
                  </a:ext>
                </a:extLst>
              </a:tr>
              <a:tr h="379858">
                <a:tc>
                  <a:txBody>
                    <a:bodyPr/>
                    <a:lstStyle/>
                    <a:p>
                      <a:pPr algn="ctr">
                        <a:lnSpc>
                          <a:spcPct val="100000"/>
                        </a:lnSpc>
                        <a:spcAft>
                          <a:spcPts val="0"/>
                        </a:spcAft>
                      </a:pPr>
                      <a:r>
                        <a:rPr lang="en-US" sz="1400" b="1">
                          <a:effectLst/>
                          <a:latin typeface="Times New Roman" panose="02020603050405020304" pitchFamily="18" charset="0"/>
                          <a:cs typeface="Times New Roman" panose="02020603050405020304" pitchFamily="18" charset="0"/>
                        </a:rPr>
                        <a:t>V</a:t>
                      </a:r>
                      <a:r>
                        <a:rPr lang="ru-RU" sz="1400" b="1">
                          <a:effectLst/>
                          <a:latin typeface="Times New Roman" panose="02020603050405020304" pitchFamily="18" charset="0"/>
                          <a:cs typeface="Times New Roman" panose="02020603050405020304" pitchFamily="18" charset="0"/>
                        </a:rPr>
                        <a:t>bosqich</a:t>
                      </a:r>
                      <a:endParaRPr lang="ru-RU"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gridSpan="8">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Tuzatuvchi </a:t>
                      </a:r>
                      <a:r>
                        <a:rPr lang="en-US" sz="1400" dirty="0" err="1">
                          <a:effectLst/>
                          <a:latin typeface="Times New Roman" panose="02020603050405020304" pitchFamily="18" charset="0"/>
                          <a:cs typeface="Times New Roman" panose="02020603050405020304" pitchFamily="18" charset="0"/>
                        </a:rPr>
                        <a:t>koeffitsi</a:t>
                      </a:r>
                      <a:r>
                        <a:rPr lang="ru-RU" sz="1400" dirty="0">
                          <a:effectLst/>
                          <a:latin typeface="Times New Roman" panose="02020603050405020304" pitchFamily="18" charset="0"/>
                          <a:cs typeface="Times New Roman" panose="02020603050405020304" pitchFamily="18" charset="0"/>
                        </a:rPr>
                        <a:t>е</a:t>
                      </a:r>
                      <a:r>
                        <a:rPr lang="en-US" sz="1400" dirty="0" err="1">
                          <a:effectLst/>
                          <a:latin typeface="Times New Roman" panose="02020603050405020304" pitchFamily="18" charset="0"/>
                          <a:cs typeface="Times New Roman" panose="02020603050405020304" pitchFamily="18" charset="0"/>
                        </a:rPr>
                        <a:t>nt</a:t>
                      </a:r>
                      <a:r>
                        <a:rPr lang="uz-Cyrl-UZ" sz="1400" dirty="0">
                          <a:effectLst/>
                          <a:latin typeface="Times New Roman" panose="02020603050405020304" pitchFamily="18" charset="0"/>
                          <a:cs typeface="Times New Roman" panose="02020603050405020304" pitchFamily="18" charset="0"/>
                        </a:rPr>
                        <a:t>larni hisobga olgan holda </a:t>
                      </a:r>
                      <a:r>
                        <a:rPr lang="en-US" sz="1400" dirty="0" err="1">
                          <a:effectLst/>
                          <a:latin typeface="Times New Roman" panose="02020603050405020304" pitchFamily="18" charset="0"/>
                          <a:cs typeface="Times New Roman" panose="02020603050405020304" pitchFamily="18" charset="0"/>
                        </a:rPr>
                        <a:t>sayyohlik</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obyektlarini</a:t>
                      </a:r>
                      <a:r>
                        <a:rPr lang="uz-Cyrl-UZ" sz="1400" dirty="0">
                          <a:effectLst/>
                          <a:latin typeface="Times New Roman" panose="02020603050405020304" pitchFamily="18" charset="0"/>
                          <a:cs typeface="Times New Roman" panose="02020603050405020304" pitchFamily="18" charset="0"/>
                        </a:rPr>
                        <a:t> bahosini aniqlash</a:t>
                      </a:r>
                      <a:r>
                        <a:rPr lang="ru-RU" sz="1400" dirty="0">
                          <a:effectLst/>
                          <a:latin typeface="Times New Roman" panose="02020603050405020304" pitchFamily="18" charset="0"/>
                          <a:cs typeface="Times New Roman" panose="02020603050405020304" pitchFamily="18" charset="0"/>
                        </a:rPr>
                        <a:t> </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647882084"/>
                  </a:ext>
                </a:extLst>
              </a:tr>
              <a:tr h="379858">
                <a:tc>
                  <a:txBody>
                    <a:bodyPr/>
                    <a:lstStyle/>
                    <a:p>
                      <a:pPr algn="ctr">
                        <a:lnSpc>
                          <a:spcPct val="100000"/>
                        </a:lnSpc>
                        <a:spcAft>
                          <a:spcPts val="0"/>
                        </a:spcAft>
                      </a:pPr>
                      <a:r>
                        <a:rPr lang="en-US" sz="1400" b="1" dirty="0">
                          <a:effectLst/>
                          <a:latin typeface="Times New Roman" panose="02020603050405020304" pitchFamily="18" charset="0"/>
                          <a:cs typeface="Times New Roman" panose="02020603050405020304" pitchFamily="18" charset="0"/>
                        </a:rPr>
                        <a:t>VI</a:t>
                      </a:r>
                      <a:r>
                        <a:rPr lang="ru-RU" sz="1400" b="1" dirty="0">
                          <a:effectLst/>
                          <a:latin typeface="Times New Roman" panose="02020603050405020304" pitchFamily="18" charset="0"/>
                          <a:cs typeface="Times New Roman" panose="02020603050405020304" pitchFamily="18" charset="0"/>
                        </a:rPr>
                        <a:t> </a:t>
                      </a:r>
                      <a:r>
                        <a:rPr lang="ru-RU" sz="1400" b="1" dirty="0" err="1">
                          <a:effectLst/>
                          <a:latin typeface="Times New Roman" panose="02020603050405020304" pitchFamily="18" charset="0"/>
                          <a:cs typeface="Times New Roman" panose="02020603050405020304" pitchFamily="18" charset="0"/>
                        </a:rPr>
                        <a:t>bosqich</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gridSpan="8">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Amalga oshirilgan baholash ishlarini rasmiylashtirish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393365056"/>
                  </a:ext>
                </a:extLst>
              </a:tr>
            </a:tbl>
          </a:graphicData>
        </a:graphic>
      </p:graphicFrame>
    </p:spTree>
    <p:extLst>
      <p:ext uri="{BB962C8B-B14F-4D97-AF65-F5344CB8AC3E}">
        <p14:creationId xmlns:p14="http://schemas.microsoft.com/office/powerpoint/2010/main" val="4275605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5D2892D1-BA96-41DD-B042-DB841B1F3E9F}"/>
              </a:ext>
            </a:extLst>
          </p:cNvPr>
          <p:cNvGrpSpPr/>
          <p:nvPr/>
        </p:nvGrpSpPr>
        <p:grpSpPr>
          <a:xfrm>
            <a:off x="162231" y="176982"/>
            <a:ext cx="8731045" cy="6542555"/>
            <a:chOff x="-4762" y="457200"/>
            <a:chExt cx="5949950" cy="5926133"/>
          </a:xfrm>
          <a:solidFill>
            <a:schemeClr val="accent3">
              <a:lumMod val="20000"/>
              <a:lumOff val="80000"/>
            </a:schemeClr>
          </a:solidFill>
        </p:grpSpPr>
        <p:sp>
          <p:nvSpPr>
            <p:cNvPr id="5" name="Надпись 245">
              <a:extLst>
                <a:ext uri="{FF2B5EF4-FFF2-40B4-BE49-F238E27FC236}">
                  <a16:creationId xmlns:a16="http://schemas.microsoft.com/office/drawing/2014/main" id="{FFE65448-D5CE-403E-A8B9-0BD0EE3E5062}"/>
                </a:ext>
              </a:extLst>
            </p:cNvPr>
            <p:cNvSpPr txBox="1">
              <a:spLocks noChangeArrowheads="1"/>
            </p:cNvSpPr>
            <p:nvPr/>
          </p:nvSpPr>
          <p:spPr bwMode="auto">
            <a:xfrm>
              <a:off x="1714500" y="457200"/>
              <a:ext cx="2400300" cy="8001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800" b="1" dirty="0" err="1">
                  <a:latin typeface="Times New Roman" panose="02020603050405020304" pitchFamily="18" charset="0"/>
                  <a:cs typeface="Times New Roman" panose="02020603050405020304" pitchFamily="18" charset="0"/>
                </a:rPr>
                <a:t>Turistik</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jarayoniga jalb etilgan xo</a:t>
              </a:r>
              <a:r>
                <a:rPr kumimoji="0" lang="uz-Cyrl-UZ" altLang="ru-RU"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jalik yurituvchi sub</a:t>
              </a:r>
              <a:r>
                <a:rPr kumimoji="0" lang="uz-Cyrl-UZ" altLang="ru-RU"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еktlar axboroti</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6" name="Надпись 243">
              <a:extLst>
                <a:ext uri="{FF2B5EF4-FFF2-40B4-BE49-F238E27FC236}">
                  <a16:creationId xmlns:a16="http://schemas.microsoft.com/office/drawing/2014/main" id="{8EEFD7F7-15DC-421C-A5E1-205D0059EDE5}"/>
                </a:ext>
              </a:extLst>
            </p:cNvPr>
            <p:cNvSpPr txBox="1">
              <a:spLocks noChangeArrowheads="1"/>
            </p:cNvSpPr>
            <p:nvPr/>
          </p:nvSpPr>
          <p:spPr bwMode="auto">
            <a:xfrm>
              <a:off x="-4762" y="473870"/>
              <a:ext cx="1485900" cy="800100"/>
            </a:xfrm>
            <a:prstGeom prst="rect">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Quyidagilar bilan band bo</a:t>
              </a:r>
              <a:r>
                <a:rPr kumimoji="0" lang="uz-Cyrl-UZ" altLang="ru-RU"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lgan xo</a:t>
              </a:r>
              <a:r>
                <a:rPr kumimoji="0" lang="uz-Cyrl-UZ" altLang="ru-RU"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jalik yurituvchi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a:t>
              </a:r>
              <a:r>
                <a:rPr kumimoji="0" lang="en-US" altLang="ru-RU" sz="14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еkt</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lar axboroti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ru-RU"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3200" b="0" i="0" u="none" strike="noStrike" cap="none" normalizeH="0" baseline="0" dirty="0">
                <a:ln>
                  <a:noFill/>
                </a:ln>
                <a:solidFill>
                  <a:schemeClr val="tx1"/>
                </a:solidFill>
                <a:effectLst/>
                <a:latin typeface="Arial" panose="020B0604020202020204" pitchFamily="34" charset="0"/>
              </a:endParaRPr>
            </a:p>
          </p:txBody>
        </p:sp>
        <p:sp>
          <p:nvSpPr>
            <p:cNvPr id="7" name="Надпись 244">
              <a:extLst>
                <a:ext uri="{FF2B5EF4-FFF2-40B4-BE49-F238E27FC236}">
                  <a16:creationId xmlns:a16="http://schemas.microsoft.com/office/drawing/2014/main" id="{7182601C-A683-4C2D-B717-0C56BE9ED474}"/>
                </a:ext>
              </a:extLst>
            </p:cNvPr>
            <p:cNvSpPr txBox="1">
              <a:spLocks noChangeArrowheads="1"/>
            </p:cNvSpPr>
            <p:nvPr/>
          </p:nvSpPr>
          <p:spPr bwMode="auto">
            <a:xfrm>
              <a:off x="4457700" y="473870"/>
              <a:ext cx="1485900" cy="800100"/>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Quyidagilar bilan band bo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lgan xo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jalik yurituvchi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sub</a:t>
              </a:r>
              <a:r>
                <a:rPr kumimoji="0" lang="en-US"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еkt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lar axboroti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ru-RU" sz="3200" b="0" i="0" u="none" strike="noStrike" cap="none" normalizeH="0" baseline="0">
                <a:ln>
                  <a:noFill/>
                </a:ln>
                <a:solidFill>
                  <a:schemeClr val="tx1"/>
                </a:solidFill>
                <a:effectLst/>
                <a:latin typeface="Arial" panose="020B0604020202020204" pitchFamily="34" charset="0"/>
              </a:endParaRPr>
            </a:p>
          </p:txBody>
        </p:sp>
        <p:sp>
          <p:nvSpPr>
            <p:cNvPr id="8" name="Надпись 237">
              <a:extLst>
                <a:ext uri="{FF2B5EF4-FFF2-40B4-BE49-F238E27FC236}">
                  <a16:creationId xmlns:a16="http://schemas.microsoft.com/office/drawing/2014/main" id="{622A6BE4-F714-47AC-8CFB-6E9F23379AEA}"/>
                </a:ext>
              </a:extLst>
            </p:cNvPr>
            <p:cNvSpPr txBox="1">
              <a:spLocks noChangeArrowheads="1"/>
            </p:cNvSpPr>
            <p:nvPr/>
          </p:nvSpPr>
          <p:spPr bwMode="auto">
            <a:xfrm>
              <a:off x="0" y="1501775"/>
              <a:ext cx="1257300" cy="8001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Agro</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iqlimiy rayonlashtirish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9" name="Надпись 238">
              <a:extLst>
                <a:ext uri="{FF2B5EF4-FFF2-40B4-BE49-F238E27FC236}">
                  <a16:creationId xmlns:a16="http://schemas.microsoft.com/office/drawing/2014/main" id="{25E755BD-03A2-467C-9A06-F50250159445}"/>
                </a:ext>
              </a:extLst>
            </p:cNvPr>
            <p:cNvSpPr txBox="1">
              <a:spLocks noChangeArrowheads="1"/>
            </p:cNvSpPr>
            <p:nvPr/>
          </p:nvSpPr>
          <p:spPr bwMode="auto">
            <a:xfrm>
              <a:off x="1600200" y="1501775"/>
              <a:ext cx="1257300" cy="8001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Sayyohlik obyektlariga</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ljallangan </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hududla</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rni baholash</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3200" b="0" i="0" u="none" strike="noStrike" cap="none" normalizeH="0" baseline="0">
                <a:ln>
                  <a:noFill/>
                </a:ln>
                <a:solidFill>
                  <a:schemeClr val="tx1"/>
                </a:solidFill>
                <a:effectLst/>
                <a:latin typeface="Arial" panose="020B0604020202020204" pitchFamily="34" charset="0"/>
              </a:endParaRPr>
            </a:p>
          </p:txBody>
        </p:sp>
        <p:sp>
          <p:nvSpPr>
            <p:cNvPr id="10" name="Надпись 239">
              <a:extLst>
                <a:ext uri="{FF2B5EF4-FFF2-40B4-BE49-F238E27FC236}">
                  <a16:creationId xmlns:a16="http://schemas.microsoft.com/office/drawing/2014/main" id="{B54229FE-CA71-418F-B595-A6EEC1549C22}"/>
                </a:ext>
              </a:extLst>
            </p:cNvPr>
            <p:cNvSpPr txBox="1">
              <a:spLocks noChangeArrowheads="1"/>
            </p:cNvSpPr>
            <p:nvPr/>
          </p:nvSpPr>
          <p:spPr bwMode="auto">
            <a:xfrm>
              <a:off x="2971800" y="1501775"/>
              <a:ext cx="1257300" cy="8001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Sayyohlik tizimiga </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ljallanmagan yerlarni baholash</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3200" b="0" i="0" u="none" strike="noStrike" cap="none" normalizeH="0" baseline="0">
                <a:ln>
                  <a:noFill/>
                </a:ln>
                <a:solidFill>
                  <a:schemeClr val="tx1"/>
                </a:solidFill>
                <a:effectLst/>
                <a:latin typeface="Arial" panose="020B0604020202020204" pitchFamily="34" charset="0"/>
              </a:endParaRPr>
            </a:p>
          </p:txBody>
        </p:sp>
        <p:sp>
          <p:nvSpPr>
            <p:cNvPr id="11" name="Надпись 240">
              <a:extLst>
                <a:ext uri="{FF2B5EF4-FFF2-40B4-BE49-F238E27FC236}">
                  <a16:creationId xmlns:a16="http://schemas.microsoft.com/office/drawing/2014/main" id="{FFBB758B-E8BB-4C1B-8243-68D26CFCB72E}"/>
                </a:ext>
              </a:extLst>
            </p:cNvPr>
            <p:cNvSpPr txBox="1">
              <a:spLocks noChangeArrowheads="1"/>
            </p:cNvSpPr>
            <p:nvPr/>
          </p:nvSpPr>
          <p:spPr bwMode="auto">
            <a:xfrm>
              <a:off x="4573588" y="1501775"/>
              <a:ext cx="1371600" cy="92233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Sayyohlik </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punktlarining hududlarini baholash bеlgilari bo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yicha zonalashtirish</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3200" b="0" i="0" u="none" strike="noStrike" cap="none" normalizeH="0" baseline="0">
                <a:ln>
                  <a:noFill/>
                </a:ln>
                <a:solidFill>
                  <a:schemeClr val="tx1"/>
                </a:solidFill>
                <a:effectLst/>
                <a:latin typeface="Arial" panose="020B0604020202020204" pitchFamily="34" charset="0"/>
              </a:endParaRPr>
            </a:p>
          </p:txBody>
        </p:sp>
        <p:sp>
          <p:nvSpPr>
            <p:cNvPr id="12" name="Прямая соединительная линия 241">
              <a:extLst>
                <a:ext uri="{FF2B5EF4-FFF2-40B4-BE49-F238E27FC236}">
                  <a16:creationId xmlns:a16="http://schemas.microsoft.com/office/drawing/2014/main" id="{D91F69D8-FCA2-4CE5-ACA0-7FEFA84D7172}"/>
                </a:ext>
              </a:extLst>
            </p:cNvPr>
            <p:cNvSpPr>
              <a:spLocks noChangeShapeType="1"/>
            </p:cNvSpPr>
            <p:nvPr/>
          </p:nvSpPr>
          <p:spPr bwMode="auto">
            <a:xfrm>
              <a:off x="2171700" y="1266825"/>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13" name="Прямая соединительная линия 242">
              <a:extLst>
                <a:ext uri="{FF2B5EF4-FFF2-40B4-BE49-F238E27FC236}">
                  <a16:creationId xmlns:a16="http://schemas.microsoft.com/office/drawing/2014/main" id="{28902B9A-0E31-4C25-B9AA-A21D27D79C85}"/>
                </a:ext>
              </a:extLst>
            </p:cNvPr>
            <p:cNvSpPr>
              <a:spLocks noChangeShapeType="1"/>
            </p:cNvSpPr>
            <p:nvPr/>
          </p:nvSpPr>
          <p:spPr bwMode="auto">
            <a:xfrm>
              <a:off x="3657600" y="1266825"/>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14" name="Надпись 222">
              <a:extLst>
                <a:ext uri="{FF2B5EF4-FFF2-40B4-BE49-F238E27FC236}">
                  <a16:creationId xmlns:a16="http://schemas.microsoft.com/office/drawing/2014/main" id="{9F351653-0D63-41FD-BE76-37254374BB41}"/>
                </a:ext>
              </a:extLst>
            </p:cNvPr>
            <p:cNvSpPr txBox="1">
              <a:spLocks noChangeArrowheads="1"/>
            </p:cNvSpPr>
            <p:nvPr/>
          </p:nvSpPr>
          <p:spPr bwMode="auto">
            <a:xfrm>
              <a:off x="0" y="2544763"/>
              <a:ext cx="1257300" cy="6858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Gidromodul</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rayonlashtirish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15" name="Надпись 213">
              <a:extLst>
                <a:ext uri="{FF2B5EF4-FFF2-40B4-BE49-F238E27FC236}">
                  <a16:creationId xmlns:a16="http://schemas.microsoft.com/office/drawing/2014/main" id="{110B356C-1DD8-4B00-9E8E-565A9477381E}"/>
                </a:ext>
              </a:extLst>
            </p:cNvPr>
            <p:cNvSpPr txBox="1">
              <a:spLocks noChangeArrowheads="1"/>
            </p:cNvSpPr>
            <p:nvPr/>
          </p:nvSpPr>
          <p:spPr bwMode="auto">
            <a:xfrm>
              <a:off x="0" y="3475039"/>
              <a:ext cx="1257300" cy="685801"/>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Geolokatsiyaviy</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joylashuv</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infrastruktura</a:t>
              </a:r>
              <a:endParaRPr kumimoji="0" lang="en-US" altLang="ru-RU" sz="3200" b="0" i="0" u="none" strike="noStrike" cap="none" normalizeH="0" baseline="0" dirty="0">
                <a:ln>
                  <a:noFill/>
                </a:ln>
                <a:solidFill>
                  <a:schemeClr val="tx1"/>
                </a:solidFill>
                <a:effectLst/>
                <a:latin typeface="Arial" panose="020B0604020202020204" pitchFamily="34" charset="0"/>
              </a:endParaRPr>
            </a:p>
          </p:txBody>
        </p:sp>
        <p:sp>
          <p:nvSpPr>
            <p:cNvPr id="16" name="Надпись 202">
              <a:extLst>
                <a:ext uri="{FF2B5EF4-FFF2-40B4-BE49-F238E27FC236}">
                  <a16:creationId xmlns:a16="http://schemas.microsoft.com/office/drawing/2014/main" id="{CC5E360E-182B-4CF2-B8AB-032DCF739EF4}"/>
                </a:ext>
              </a:extLst>
            </p:cNvPr>
            <p:cNvSpPr txBox="1">
              <a:spLocks noChangeArrowheads="1"/>
            </p:cNvSpPr>
            <p:nvPr/>
          </p:nvSpPr>
          <p:spPr bwMode="auto">
            <a:xfrm>
              <a:off x="-4762" y="4341813"/>
              <a:ext cx="1257300" cy="992183"/>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xizmatlarini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takomillashti</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rishning namunaviy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tеxnologi</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 xaritalarini ishlab chiqish</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17" name="Надпись 197">
              <a:extLst>
                <a:ext uri="{FF2B5EF4-FFF2-40B4-BE49-F238E27FC236}">
                  <a16:creationId xmlns:a16="http://schemas.microsoft.com/office/drawing/2014/main" id="{28A7457E-7942-4C31-87A5-AF4840F3BFE9}"/>
                </a:ext>
              </a:extLst>
            </p:cNvPr>
            <p:cNvSpPr txBox="1">
              <a:spLocks noChangeArrowheads="1"/>
            </p:cNvSpPr>
            <p:nvPr/>
          </p:nvSpPr>
          <p:spPr bwMode="auto">
            <a:xfrm>
              <a:off x="0" y="5445121"/>
              <a:ext cx="1257300" cy="938212"/>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tizimi</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fondini shakllantir</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ish</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tur-</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tizimlar bo</a:t>
              </a:r>
              <a:r>
                <a:rPr kumimoji="0" lang="uz-Cyrl-UZ" altLang="ru-RU"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yicha taqsimlash</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3200" b="0" i="0" u="none" strike="noStrike" cap="none" normalizeH="0" baseline="0" dirty="0">
                <a:ln>
                  <a:noFill/>
                </a:ln>
                <a:solidFill>
                  <a:schemeClr val="tx1"/>
                </a:solidFill>
                <a:effectLst/>
                <a:latin typeface="Arial" panose="020B0604020202020204" pitchFamily="34" charset="0"/>
              </a:endParaRPr>
            </a:p>
          </p:txBody>
        </p:sp>
        <p:sp>
          <p:nvSpPr>
            <p:cNvPr id="18" name="Надпись 217">
              <a:extLst>
                <a:ext uri="{FF2B5EF4-FFF2-40B4-BE49-F238E27FC236}">
                  <a16:creationId xmlns:a16="http://schemas.microsoft.com/office/drawing/2014/main" id="{1BEAAD85-48FA-431A-80E6-26B83A957064}"/>
                </a:ext>
              </a:extLst>
            </p:cNvPr>
            <p:cNvSpPr txBox="1">
              <a:spLocks noChangeArrowheads="1"/>
            </p:cNvSpPr>
            <p:nvPr/>
          </p:nvSpPr>
          <p:spPr bwMode="auto">
            <a:xfrm>
              <a:off x="4572000" y="2663825"/>
              <a:ext cx="1371600" cy="5715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Sеysmi</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 rayonlashtirish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19" name="Надпись 206">
              <a:extLst>
                <a:ext uri="{FF2B5EF4-FFF2-40B4-BE49-F238E27FC236}">
                  <a16:creationId xmlns:a16="http://schemas.microsoft.com/office/drawing/2014/main" id="{2841A145-F8C3-4B52-8686-DA4CC5A1D058}"/>
                </a:ext>
              </a:extLst>
            </p:cNvPr>
            <p:cNvSpPr txBox="1">
              <a:spLocks noChangeArrowheads="1"/>
            </p:cNvSpPr>
            <p:nvPr/>
          </p:nvSpPr>
          <p:spPr bwMode="auto">
            <a:xfrm>
              <a:off x="4572000" y="3594100"/>
              <a:ext cx="1371600" cy="5715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Gеologi</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 va gidrogеologik rayonlashtirish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20" name="Надпись 203">
              <a:extLst>
                <a:ext uri="{FF2B5EF4-FFF2-40B4-BE49-F238E27FC236}">
                  <a16:creationId xmlns:a16="http://schemas.microsoft.com/office/drawing/2014/main" id="{56DB2FD2-6E8A-49BA-AEB1-2BAEB96D1EDD}"/>
                </a:ext>
              </a:extLst>
            </p:cNvPr>
            <p:cNvSpPr txBox="1">
              <a:spLocks noChangeArrowheads="1"/>
            </p:cNvSpPr>
            <p:nvPr/>
          </p:nvSpPr>
          <p:spPr bwMode="auto">
            <a:xfrm>
              <a:off x="4572000" y="4638675"/>
              <a:ext cx="1371600" cy="5715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Qurilish </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norm</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alari va qoidalarini tartibga solish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21" name="Надпись 198">
              <a:extLst>
                <a:ext uri="{FF2B5EF4-FFF2-40B4-BE49-F238E27FC236}">
                  <a16:creationId xmlns:a16="http://schemas.microsoft.com/office/drawing/2014/main" id="{0BB1D371-D100-440F-951C-A13C0B11532A}"/>
                </a:ext>
              </a:extLst>
            </p:cNvPr>
            <p:cNvSpPr txBox="1">
              <a:spLocks noChangeArrowheads="1"/>
            </p:cNvSpPr>
            <p:nvPr/>
          </p:nvSpPr>
          <p:spPr bwMode="auto">
            <a:xfrm>
              <a:off x="4572000" y="5683250"/>
              <a:ext cx="1371600" cy="5715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Aholi punktlarining </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infra</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tuzilmasini 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rganish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22" name="Прямая соединительная линия 233">
              <a:extLst>
                <a:ext uri="{FF2B5EF4-FFF2-40B4-BE49-F238E27FC236}">
                  <a16:creationId xmlns:a16="http://schemas.microsoft.com/office/drawing/2014/main" id="{DE1974F6-3AF3-45DB-A3ED-E2F3961FF4F6}"/>
                </a:ext>
              </a:extLst>
            </p:cNvPr>
            <p:cNvSpPr>
              <a:spLocks noChangeShapeType="1"/>
            </p:cNvSpPr>
            <p:nvPr/>
          </p:nvSpPr>
          <p:spPr bwMode="auto">
            <a:xfrm>
              <a:off x="1485900" y="1849438"/>
              <a:ext cx="0" cy="411480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23" name="Прямая соединительная линия 234">
              <a:extLst>
                <a:ext uri="{FF2B5EF4-FFF2-40B4-BE49-F238E27FC236}">
                  <a16:creationId xmlns:a16="http://schemas.microsoft.com/office/drawing/2014/main" id="{AB845BBD-5433-4561-94A9-A7A04452586E}"/>
                </a:ext>
              </a:extLst>
            </p:cNvPr>
            <p:cNvSpPr>
              <a:spLocks noChangeShapeType="1"/>
            </p:cNvSpPr>
            <p:nvPr/>
          </p:nvSpPr>
          <p:spPr bwMode="auto">
            <a:xfrm>
              <a:off x="1257300" y="1849438"/>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24" name="Прямая соединительная линия 218">
              <a:extLst>
                <a:ext uri="{FF2B5EF4-FFF2-40B4-BE49-F238E27FC236}">
                  <a16:creationId xmlns:a16="http://schemas.microsoft.com/office/drawing/2014/main" id="{1CCC6B7D-E0FF-4B79-A337-821E42050465}"/>
                </a:ext>
              </a:extLst>
            </p:cNvPr>
            <p:cNvSpPr>
              <a:spLocks noChangeShapeType="1"/>
            </p:cNvSpPr>
            <p:nvPr/>
          </p:nvSpPr>
          <p:spPr bwMode="auto">
            <a:xfrm>
              <a:off x="1257300" y="2892425"/>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25" name="Прямая соединительная линия 207">
              <a:extLst>
                <a:ext uri="{FF2B5EF4-FFF2-40B4-BE49-F238E27FC236}">
                  <a16:creationId xmlns:a16="http://schemas.microsoft.com/office/drawing/2014/main" id="{3B504421-B59A-4E9D-B2E5-7E4A7843AC7D}"/>
                </a:ext>
              </a:extLst>
            </p:cNvPr>
            <p:cNvSpPr>
              <a:spLocks noChangeShapeType="1"/>
            </p:cNvSpPr>
            <p:nvPr/>
          </p:nvSpPr>
          <p:spPr bwMode="auto">
            <a:xfrm>
              <a:off x="1257300" y="3822700"/>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26" name="Прямая соединительная линия 200">
              <a:extLst>
                <a:ext uri="{FF2B5EF4-FFF2-40B4-BE49-F238E27FC236}">
                  <a16:creationId xmlns:a16="http://schemas.microsoft.com/office/drawing/2014/main" id="{C59918A7-E432-48A6-8D52-7F3D1D9FA598}"/>
                </a:ext>
              </a:extLst>
            </p:cNvPr>
            <p:cNvSpPr>
              <a:spLocks noChangeShapeType="1"/>
            </p:cNvSpPr>
            <p:nvPr/>
          </p:nvSpPr>
          <p:spPr bwMode="auto">
            <a:xfrm>
              <a:off x="1257300" y="4872038"/>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27" name="Прямая соединительная линия 195">
              <a:extLst>
                <a:ext uri="{FF2B5EF4-FFF2-40B4-BE49-F238E27FC236}">
                  <a16:creationId xmlns:a16="http://schemas.microsoft.com/office/drawing/2014/main" id="{89EE0224-0FA3-445B-88AD-8803804E3EE6}"/>
                </a:ext>
              </a:extLst>
            </p:cNvPr>
            <p:cNvSpPr>
              <a:spLocks noChangeShapeType="1"/>
            </p:cNvSpPr>
            <p:nvPr/>
          </p:nvSpPr>
          <p:spPr bwMode="auto">
            <a:xfrm>
              <a:off x="1252538" y="5949902"/>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28" name="Прямая соединительная линия 235">
              <a:extLst>
                <a:ext uri="{FF2B5EF4-FFF2-40B4-BE49-F238E27FC236}">
                  <a16:creationId xmlns:a16="http://schemas.microsoft.com/office/drawing/2014/main" id="{9CCD2AF8-A6CB-4F53-849C-08292EFD0BD9}"/>
                </a:ext>
              </a:extLst>
            </p:cNvPr>
            <p:cNvSpPr>
              <a:spLocks noChangeShapeType="1"/>
            </p:cNvSpPr>
            <p:nvPr/>
          </p:nvSpPr>
          <p:spPr bwMode="auto">
            <a:xfrm>
              <a:off x="4343399" y="1849438"/>
              <a:ext cx="9523" cy="4114793"/>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29" name="Прямая соединительная линия 236">
              <a:extLst>
                <a:ext uri="{FF2B5EF4-FFF2-40B4-BE49-F238E27FC236}">
                  <a16:creationId xmlns:a16="http://schemas.microsoft.com/office/drawing/2014/main" id="{BC58D349-AFF9-463B-8D99-043DDAB7EE70}"/>
                </a:ext>
              </a:extLst>
            </p:cNvPr>
            <p:cNvSpPr>
              <a:spLocks noChangeShapeType="1"/>
            </p:cNvSpPr>
            <p:nvPr/>
          </p:nvSpPr>
          <p:spPr bwMode="auto">
            <a:xfrm flipH="1">
              <a:off x="4343400" y="1849438"/>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0" name="Прямая соединительная линия 196">
              <a:extLst>
                <a:ext uri="{FF2B5EF4-FFF2-40B4-BE49-F238E27FC236}">
                  <a16:creationId xmlns:a16="http://schemas.microsoft.com/office/drawing/2014/main" id="{DBB04828-2731-439D-865F-809FA361AD3C}"/>
                </a:ext>
              </a:extLst>
            </p:cNvPr>
            <p:cNvSpPr>
              <a:spLocks noChangeShapeType="1"/>
            </p:cNvSpPr>
            <p:nvPr/>
          </p:nvSpPr>
          <p:spPr bwMode="auto">
            <a:xfrm flipH="1">
              <a:off x="4343400" y="5964231"/>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1" name="Прямая соединительная линия 219">
              <a:extLst>
                <a:ext uri="{FF2B5EF4-FFF2-40B4-BE49-F238E27FC236}">
                  <a16:creationId xmlns:a16="http://schemas.microsoft.com/office/drawing/2014/main" id="{E105D3D4-6F8F-4D2C-BAE7-FCD9A1407480}"/>
                </a:ext>
              </a:extLst>
            </p:cNvPr>
            <p:cNvSpPr>
              <a:spLocks noChangeShapeType="1"/>
            </p:cNvSpPr>
            <p:nvPr/>
          </p:nvSpPr>
          <p:spPr bwMode="auto">
            <a:xfrm flipH="1">
              <a:off x="4343400" y="2892425"/>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2" name="Прямая соединительная линия 208">
              <a:extLst>
                <a:ext uri="{FF2B5EF4-FFF2-40B4-BE49-F238E27FC236}">
                  <a16:creationId xmlns:a16="http://schemas.microsoft.com/office/drawing/2014/main" id="{0D14DBA3-BFB5-4293-B948-8A39749C7699}"/>
                </a:ext>
              </a:extLst>
            </p:cNvPr>
            <p:cNvSpPr>
              <a:spLocks noChangeShapeType="1"/>
            </p:cNvSpPr>
            <p:nvPr/>
          </p:nvSpPr>
          <p:spPr bwMode="auto">
            <a:xfrm flipH="1">
              <a:off x="4343400" y="3822700"/>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3" name="Прямая соединительная линия 201">
              <a:extLst>
                <a:ext uri="{FF2B5EF4-FFF2-40B4-BE49-F238E27FC236}">
                  <a16:creationId xmlns:a16="http://schemas.microsoft.com/office/drawing/2014/main" id="{0FB1F3B7-C330-439D-BB22-12B1A0A0D8E3}"/>
                </a:ext>
              </a:extLst>
            </p:cNvPr>
            <p:cNvSpPr>
              <a:spLocks noChangeShapeType="1"/>
            </p:cNvSpPr>
            <p:nvPr/>
          </p:nvSpPr>
          <p:spPr bwMode="auto">
            <a:xfrm flipH="1">
              <a:off x="4343400" y="4872038"/>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4" name="Прямая соединительная линия 223">
              <a:extLst>
                <a:ext uri="{FF2B5EF4-FFF2-40B4-BE49-F238E27FC236}">
                  <a16:creationId xmlns:a16="http://schemas.microsoft.com/office/drawing/2014/main" id="{CFFB4B4D-A8D2-45CE-ACEE-77B66D8415A0}"/>
                </a:ext>
              </a:extLst>
            </p:cNvPr>
            <p:cNvSpPr>
              <a:spLocks noChangeShapeType="1"/>
            </p:cNvSpPr>
            <p:nvPr/>
          </p:nvSpPr>
          <p:spPr bwMode="auto">
            <a:xfrm>
              <a:off x="1485900" y="2544763"/>
              <a:ext cx="68580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35" name="Прямая соединительная линия 229">
              <a:extLst>
                <a:ext uri="{FF2B5EF4-FFF2-40B4-BE49-F238E27FC236}">
                  <a16:creationId xmlns:a16="http://schemas.microsoft.com/office/drawing/2014/main" id="{BBCB76AC-D01F-43DD-8292-44B9547CE91D}"/>
                </a:ext>
              </a:extLst>
            </p:cNvPr>
            <p:cNvSpPr>
              <a:spLocks noChangeShapeType="1"/>
            </p:cNvSpPr>
            <p:nvPr/>
          </p:nvSpPr>
          <p:spPr bwMode="auto">
            <a:xfrm flipV="1">
              <a:off x="2171700" y="23114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6" name="Прямая соединительная линия 224">
              <a:extLst>
                <a:ext uri="{FF2B5EF4-FFF2-40B4-BE49-F238E27FC236}">
                  <a16:creationId xmlns:a16="http://schemas.microsoft.com/office/drawing/2014/main" id="{64915695-43B4-46CC-9518-D7761B944725}"/>
                </a:ext>
              </a:extLst>
            </p:cNvPr>
            <p:cNvSpPr>
              <a:spLocks noChangeShapeType="1"/>
            </p:cNvSpPr>
            <p:nvPr/>
          </p:nvSpPr>
          <p:spPr bwMode="auto">
            <a:xfrm flipH="1">
              <a:off x="3771900" y="2544763"/>
              <a:ext cx="57150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37" name="Прямая соединительная линия 230">
              <a:extLst>
                <a:ext uri="{FF2B5EF4-FFF2-40B4-BE49-F238E27FC236}">
                  <a16:creationId xmlns:a16="http://schemas.microsoft.com/office/drawing/2014/main" id="{F7CCA14C-E7AC-493E-A3D5-6A9C97FD2C7C}"/>
                </a:ext>
              </a:extLst>
            </p:cNvPr>
            <p:cNvSpPr>
              <a:spLocks noChangeShapeType="1"/>
            </p:cNvSpPr>
            <p:nvPr/>
          </p:nvSpPr>
          <p:spPr bwMode="auto">
            <a:xfrm flipV="1">
              <a:off x="3771900" y="23114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8" name="Прямая соединительная линия 225">
              <a:extLst>
                <a:ext uri="{FF2B5EF4-FFF2-40B4-BE49-F238E27FC236}">
                  <a16:creationId xmlns:a16="http://schemas.microsoft.com/office/drawing/2014/main" id="{3A1778C1-4D32-4ACE-930E-F1F6176F5218}"/>
                </a:ext>
              </a:extLst>
            </p:cNvPr>
            <p:cNvSpPr>
              <a:spLocks noChangeShapeType="1"/>
            </p:cNvSpPr>
            <p:nvPr/>
          </p:nvSpPr>
          <p:spPr bwMode="auto">
            <a:xfrm>
              <a:off x="2286000" y="2544763"/>
              <a:ext cx="137160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39" name="Прямая соединительная линия 231">
              <a:extLst>
                <a:ext uri="{FF2B5EF4-FFF2-40B4-BE49-F238E27FC236}">
                  <a16:creationId xmlns:a16="http://schemas.microsoft.com/office/drawing/2014/main" id="{7FA87B80-3DB4-4369-8412-909E8983816F}"/>
                </a:ext>
              </a:extLst>
            </p:cNvPr>
            <p:cNvSpPr>
              <a:spLocks noChangeShapeType="1"/>
            </p:cNvSpPr>
            <p:nvPr/>
          </p:nvSpPr>
          <p:spPr bwMode="auto">
            <a:xfrm flipV="1">
              <a:off x="2286000" y="23114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0" name="Прямая соединительная линия 232">
              <a:extLst>
                <a:ext uri="{FF2B5EF4-FFF2-40B4-BE49-F238E27FC236}">
                  <a16:creationId xmlns:a16="http://schemas.microsoft.com/office/drawing/2014/main" id="{E35F4436-A58D-49BB-849F-C651D985E409}"/>
                </a:ext>
              </a:extLst>
            </p:cNvPr>
            <p:cNvSpPr>
              <a:spLocks noChangeShapeType="1"/>
            </p:cNvSpPr>
            <p:nvPr/>
          </p:nvSpPr>
          <p:spPr bwMode="auto">
            <a:xfrm flipV="1">
              <a:off x="3657600" y="23114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1" name="Надпись 220">
              <a:extLst>
                <a:ext uri="{FF2B5EF4-FFF2-40B4-BE49-F238E27FC236}">
                  <a16:creationId xmlns:a16="http://schemas.microsoft.com/office/drawing/2014/main" id="{9F813B63-8360-4827-8FFC-58D689860889}"/>
                </a:ext>
              </a:extLst>
            </p:cNvPr>
            <p:cNvSpPr txBox="1">
              <a:spLocks noChangeArrowheads="1"/>
            </p:cNvSpPr>
            <p:nvPr/>
          </p:nvSpPr>
          <p:spPr bwMode="auto">
            <a:xfrm>
              <a:off x="1719263" y="2778125"/>
              <a:ext cx="1009650" cy="9779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Qadimiy obidalar </a:t>
              </a:r>
              <a:r>
                <a:rPr kumimoji="0" lang="uz-Cyrl-UZ"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a:t>
              </a:r>
              <a:r>
                <a:rPr kumimoji="0" lang="uz-Cyrl-UZ" altLang="ru-RU"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yicha baholash bilan band bo</a:t>
              </a:r>
              <a:r>
                <a:rPr kumimoji="0" lang="uz-Cyrl-UZ" altLang="ru-RU"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lgan tuzilmalar axboroti</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42" name="Надпись 221">
              <a:extLst>
                <a:ext uri="{FF2B5EF4-FFF2-40B4-BE49-F238E27FC236}">
                  <a16:creationId xmlns:a16="http://schemas.microsoft.com/office/drawing/2014/main" id="{EA2AD76E-DC84-4223-B8F5-92DA2B3FE741}"/>
                </a:ext>
              </a:extLst>
            </p:cNvPr>
            <p:cNvSpPr txBox="1">
              <a:spLocks noChangeArrowheads="1"/>
            </p:cNvSpPr>
            <p:nvPr/>
          </p:nvSpPr>
          <p:spPr bwMode="auto">
            <a:xfrm>
              <a:off x="3086100" y="2778125"/>
              <a:ext cx="1028700" cy="88265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Baholash faoliyati bilan band bo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lgan tuzilmalar axboroti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3200" b="0" i="0" u="none" strike="noStrike" cap="none" normalizeH="0" baseline="0">
                <a:ln>
                  <a:noFill/>
                </a:ln>
                <a:solidFill>
                  <a:schemeClr val="tx1"/>
                </a:solidFill>
                <a:effectLst/>
                <a:latin typeface="Arial" panose="020B0604020202020204" pitchFamily="34" charset="0"/>
              </a:endParaRPr>
            </a:p>
          </p:txBody>
        </p:sp>
        <p:sp>
          <p:nvSpPr>
            <p:cNvPr id="43" name="Прямая соединительная линия 214">
              <a:extLst>
                <a:ext uri="{FF2B5EF4-FFF2-40B4-BE49-F238E27FC236}">
                  <a16:creationId xmlns:a16="http://schemas.microsoft.com/office/drawing/2014/main" id="{02E3801A-3DAA-490A-BC38-936144C811AD}"/>
                </a:ext>
              </a:extLst>
            </p:cNvPr>
            <p:cNvSpPr>
              <a:spLocks noChangeShapeType="1"/>
            </p:cNvSpPr>
            <p:nvPr/>
          </p:nvSpPr>
          <p:spPr bwMode="auto">
            <a:xfrm>
              <a:off x="2728913" y="3244850"/>
              <a:ext cx="361950" cy="0"/>
            </a:xfrm>
            <a:prstGeom prst="line">
              <a:avLst/>
            </a:prstGeom>
            <a:grp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4" name="Прямая соединительная линия 226">
              <a:extLst>
                <a:ext uri="{FF2B5EF4-FFF2-40B4-BE49-F238E27FC236}">
                  <a16:creationId xmlns:a16="http://schemas.microsoft.com/office/drawing/2014/main" id="{C48BBD37-3989-4308-837B-FFCE0FE24B66}"/>
                </a:ext>
              </a:extLst>
            </p:cNvPr>
            <p:cNvSpPr>
              <a:spLocks noChangeShapeType="1"/>
            </p:cNvSpPr>
            <p:nvPr/>
          </p:nvSpPr>
          <p:spPr bwMode="auto">
            <a:xfrm flipV="1">
              <a:off x="2400300" y="2544763"/>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5" name="Прямая соединительная линия 227">
              <a:extLst>
                <a:ext uri="{FF2B5EF4-FFF2-40B4-BE49-F238E27FC236}">
                  <a16:creationId xmlns:a16="http://schemas.microsoft.com/office/drawing/2014/main" id="{E9730DD0-5034-4CB8-8250-2BD580AE2817}"/>
                </a:ext>
              </a:extLst>
            </p:cNvPr>
            <p:cNvSpPr>
              <a:spLocks noChangeShapeType="1"/>
            </p:cNvSpPr>
            <p:nvPr/>
          </p:nvSpPr>
          <p:spPr bwMode="auto">
            <a:xfrm flipV="1">
              <a:off x="3200400" y="2544763"/>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6" name="Прямая соединительная линия 215">
              <a:extLst>
                <a:ext uri="{FF2B5EF4-FFF2-40B4-BE49-F238E27FC236}">
                  <a16:creationId xmlns:a16="http://schemas.microsoft.com/office/drawing/2014/main" id="{ECDF2814-FCB5-4E6D-A1B6-A2D0CD505E1A}"/>
                </a:ext>
              </a:extLst>
            </p:cNvPr>
            <p:cNvSpPr>
              <a:spLocks noChangeShapeType="1"/>
            </p:cNvSpPr>
            <p:nvPr/>
          </p:nvSpPr>
          <p:spPr bwMode="auto">
            <a:xfrm>
              <a:off x="4114800" y="3241675"/>
              <a:ext cx="228600" cy="0"/>
            </a:xfrm>
            <a:prstGeom prst="line">
              <a:avLst/>
            </a:prstGeom>
            <a:grp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7" name="Прямая соединительная линия 216">
              <a:extLst>
                <a:ext uri="{FF2B5EF4-FFF2-40B4-BE49-F238E27FC236}">
                  <a16:creationId xmlns:a16="http://schemas.microsoft.com/office/drawing/2014/main" id="{89A4E1E1-0D2F-43D3-8380-DACDB2BC46F7}"/>
                </a:ext>
              </a:extLst>
            </p:cNvPr>
            <p:cNvSpPr>
              <a:spLocks noChangeShapeType="1"/>
            </p:cNvSpPr>
            <p:nvPr/>
          </p:nvSpPr>
          <p:spPr bwMode="auto">
            <a:xfrm flipH="1">
              <a:off x="1485900" y="3241675"/>
              <a:ext cx="228600" cy="0"/>
            </a:xfrm>
            <a:prstGeom prst="line">
              <a:avLst/>
            </a:prstGeom>
            <a:grp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8" name="Надпись 204">
              <a:extLst>
                <a:ext uri="{FF2B5EF4-FFF2-40B4-BE49-F238E27FC236}">
                  <a16:creationId xmlns:a16="http://schemas.microsoft.com/office/drawing/2014/main" id="{4DB4929B-C969-4290-A049-189114B8BEBE}"/>
                </a:ext>
              </a:extLst>
            </p:cNvPr>
            <p:cNvSpPr txBox="1">
              <a:spLocks noChangeArrowheads="1"/>
            </p:cNvSpPr>
            <p:nvPr/>
          </p:nvSpPr>
          <p:spPr bwMode="auto">
            <a:xfrm>
              <a:off x="1714500" y="4056063"/>
              <a:ext cx="914400" cy="10287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Markеting</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 konsalting tuzilmalari axboroti</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49" name="Надпись 205">
              <a:extLst>
                <a:ext uri="{FF2B5EF4-FFF2-40B4-BE49-F238E27FC236}">
                  <a16:creationId xmlns:a16="http://schemas.microsoft.com/office/drawing/2014/main" id="{9F499D28-4946-4D82-B91F-4D0188BAEC24}"/>
                </a:ext>
              </a:extLst>
            </p:cNvPr>
            <p:cNvSpPr txBox="1">
              <a:spLocks noChangeArrowheads="1"/>
            </p:cNvSpPr>
            <p:nvPr/>
          </p:nvSpPr>
          <p:spPr bwMode="auto">
            <a:xfrm>
              <a:off x="3086100" y="4056063"/>
              <a:ext cx="1028700" cy="1028700"/>
            </a:xfrm>
            <a:prstGeom prst="rect">
              <a:avLst/>
            </a:prstGeom>
            <a:grp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 b</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ozor tuzilmalari axboroti</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50" name="Прямая соединительная линия 211">
              <a:extLst>
                <a:ext uri="{FF2B5EF4-FFF2-40B4-BE49-F238E27FC236}">
                  <a16:creationId xmlns:a16="http://schemas.microsoft.com/office/drawing/2014/main" id="{9B3195DC-548C-49B1-BF99-4BE5594D42BF}"/>
                </a:ext>
              </a:extLst>
            </p:cNvPr>
            <p:cNvSpPr>
              <a:spLocks noChangeShapeType="1"/>
            </p:cNvSpPr>
            <p:nvPr/>
          </p:nvSpPr>
          <p:spPr bwMode="auto">
            <a:xfrm>
              <a:off x="2171700" y="3822700"/>
              <a:ext cx="148590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51" name="Прямая соединительная линия 209">
              <a:extLst>
                <a:ext uri="{FF2B5EF4-FFF2-40B4-BE49-F238E27FC236}">
                  <a16:creationId xmlns:a16="http://schemas.microsoft.com/office/drawing/2014/main" id="{9AAFC0AE-16E6-452C-BE65-99181DA6A6EF}"/>
                </a:ext>
              </a:extLst>
            </p:cNvPr>
            <p:cNvSpPr>
              <a:spLocks noChangeShapeType="1"/>
            </p:cNvSpPr>
            <p:nvPr/>
          </p:nvSpPr>
          <p:spPr bwMode="auto">
            <a:xfrm flipV="1">
              <a:off x="2171700" y="38227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52" name="Прямая соединительная линия 210">
              <a:extLst>
                <a:ext uri="{FF2B5EF4-FFF2-40B4-BE49-F238E27FC236}">
                  <a16:creationId xmlns:a16="http://schemas.microsoft.com/office/drawing/2014/main" id="{E168392B-A311-4D07-9239-1A3008915884}"/>
                </a:ext>
              </a:extLst>
            </p:cNvPr>
            <p:cNvSpPr>
              <a:spLocks noChangeShapeType="1"/>
            </p:cNvSpPr>
            <p:nvPr/>
          </p:nvSpPr>
          <p:spPr bwMode="auto">
            <a:xfrm flipV="1">
              <a:off x="3657600" y="38227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53" name="Прямая соединительная линия 228">
              <a:extLst>
                <a:ext uri="{FF2B5EF4-FFF2-40B4-BE49-F238E27FC236}">
                  <a16:creationId xmlns:a16="http://schemas.microsoft.com/office/drawing/2014/main" id="{16FC4FFE-F14D-4456-BAC5-4306EDBCB758}"/>
                </a:ext>
              </a:extLst>
            </p:cNvPr>
            <p:cNvSpPr>
              <a:spLocks noChangeShapeType="1"/>
            </p:cNvSpPr>
            <p:nvPr/>
          </p:nvSpPr>
          <p:spPr bwMode="auto">
            <a:xfrm flipV="1">
              <a:off x="2857500" y="2544763"/>
              <a:ext cx="0" cy="12573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54" name="Надпись 199">
              <a:extLst>
                <a:ext uri="{FF2B5EF4-FFF2-40B4-BE49-F238E27FC236}">
                  <a16:creationId xmlns:a16="http://schemas.microsoft.com/office/drawing/2014/main" id="{A4F7D228-167C-4F3D-9DDF-BFD3C49B6FE0}"/>
                </a:ext>
              </a:extLst>
            </p:cNvPr>
            <p:cNvSpPr txBox="1">
              <a:spLocks noChangeArrowheads="1"/>
            </p:cNvSpPr>
            <p:nvPr/>
          </p:nvSpPr>
          <p:spPr bwMode="auto">
            <a:xfrm>
              <a:off x="2057400" y="5334000"/>
              <a:ext cx="1485900" cy="9144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 xizmat rеsurs</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larining </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oborot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ini ro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yxatga olish bilan band bo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lgan tuzilmalar axboroti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3200" b="0" i="0" u="none" strike="noStrike" cap="none" normalizeH="0" baseline="0">
                <a:ln>
                  <a:noFill/>
                </a:ln>
                <a:solidFill>
                  <a:schemeClr val="tx1"/>
                </a:solidFill>
                <a:effectLst/>
                <a:latin typeface="Arial" panose="020B0604020202020204" pitchFamily="34" charset="0"/>
              </a:endParaRPr>
            </a:p>
          </p:txBody>
        </p:sp>
        <p:sp>
          <p:nvSpPr>
            <p:cNvPr id="55" name="Прямая соединительная линия 212">
              <a:extLst>
                <a:ext uri="{FF2B5EF4-FFF2-40B4-BE49-F238E27FC236}">
                  <a16:creationId xmlns:a16="http://schemas.microsoft.com/office/drawing/2014/main" id="{6CC9448C-1C4C-4585-A71E-9864B7E36F03}"/>
                </a:ext>
              </a:extLst>
            </p:cNvPr>
            <p:cNvSpPr>
              <a:spLocks noChangeShapeType="1"/>
            </p:cNvSpPr>
            <p:nvPr/>
          </p:nvSpPr>
          <p:spPr bwMode="auto">
            <a:xfrm flipV="1">
              <a:off x="2857500" y="3822700"/>
              <a:ext cx="0" cy="14859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grpSp>
    </p:spTree>
    <p:extLst>
      <p:ext uri="{BB962C8B-B14F-4D97-AF65-F5344CB8AC3E}">
        <p14:creationId xmlns:p14="http://schemas.microsoft.com/office/powerpoint/2010/main" val="3753682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C567493-D4A1-4C8D-B0A1-6A526878C504}"/>
              </a:ext>
            </a:extLst>
          </p:cNvPr>
          <p:cNvSpPr>
            <a:spLocks noGrp="1"/>
          </p:cNvSpPr>
          <p:nvPr>
            <p:ph idx="1"/>
          </p:nvPr>
        </p:nvSpPr>
        <p:spPr>
          <a:xfrm>
            <a:off x="6453430" y="765655"/>
            <a:ext cx="2666413" cy="3199242"/>
          </a:xfrm>
        </p:spPr>
        <p:txBody>
          <a:bodyPr>
            <a:normAutofit/>
          </a:bodyPr>
          <a:lstStyle/>
          <a:p>
            <a:pPr marL="0" indent="0" algn="ctr">
              <a:buNone/>
            </a:pPr>
            <a:r>
              <a:rPr lang="en-US" b="1" dirty="0" err="1">
                <a:latin typeface="Times New Roman" panose="02020603050405020304" pitchFamily="18" charset="0"/>
                <a:cs typeface="Times New Roman" panose="02020603050405020304" pitchFamily="18" charset="0"/>
              </a:rPr>
              <a:t>Ishlab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chiqilgan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konseptual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baholash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algoritmi</a:t>
            </a:r>
            <a:endParaRPr lang="ru-RU" b="1" dirty="0">
              <a:latin typeface="Times New Roman" panose="02020603050405020304" pitchFamily="18" charset="0"/>
              <a:cs typeface="Times New Roman" panose="02020603050405020304" pitchFamily="18" charset="0"/>
            </a:endParaRPr>
          </a:p>
        </p:txBody>
      </p:sp>
      <p:grpSp>
        <p:nvGrpSpPr>
          <p:cNvPr id="4" name="Группа 85">
            <a:extLst>
              <a:ext uri="{FF2B5EF4-FFF2-40B4-BE49-F238E27FC236}">
                <a16:creationId xmlns:a16="http://schemas.microsoft.com/office/drawing/2014/main" id="{52C11DB0-0F18-4EBE-9FFB-55C3172AEA7C}"/>
              </a:ext>
            </a:extLst>
          </p:cNvPr>
          <p:cNvGrpSpPr>
            <a:grpSpLocks/>
          </p:cNvGrpSpPr>
          <p:nvPr/>
        </p:nvGrpSpPr>
        <p:grpSpPr bwMode="auto">
          <a:xfrm>
            <a:off x="304187" y="188554"/>
            <a:ext cx="8535626" cy="6371303"/>
            <a:chOff x="0" y="0"/>
            <a:chExt cx="67363" cy="64745"/>
          </a:xfrm>
        </p:grpSpPr>
        <p:sp>
          <p:nvSpPr>
            <p:cNvPr id="5" name="Овал 2">
              <a:extLst>
                <a:ext uri="{FF2B5EF4-FFF2-40B4-BE49-F238E27FC236}">
                  <a16:creationId xmlns:a16="http://schemas.microsoft.com/office/drawing/2014/main" id="{5603B887-3F86-46F0-BFB4-DC660C284635}"/>
                </a:ext>
              </a:extLst>
            </p:cNvPr>
            <p:cNvSpPr>
              <a:spLocks noChangeArrowheads="1"/>
            </p:cNvSpPr>
            <p:nvPr/>
          </p:nvSpPr>
          <p:spPr bwMode="auto">
            <a:xfrm>
              <a:off x="0" y="0"/>
              <a:ext cx="16665" cy="5899"/>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BEGIN</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6" name="Прямоугольник 3">
              <a:extLst>
                <a:ext uri="{FF2B5EF4-FFF2-40B4-BE49-F238E27FC236}">
                  <a16:creationId xmlns:a16="http://schemas.microsoft.com/office/drawing/2014/main" id="{1FFF42B9-90BE-4E08-A520-DEC74BB9FDE7}"/>
                </a:ext>
              </a:extLst>
            </p:cNvPr>
            <p:cNvSpPr>
              <a:spLocks noChangeArrowheads="1"/>
            </p:cNvSpPr>
            <p:nvPr/>
          </p:nvSpPr>
          <p:spPr bwMode="auto">
            <a:xfrm>
              <a:off x="0" y="7054"/>
              <a:ext cx="16665" cy="474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Turizm hududlari baholash bo</a:t>
              </a:r>
              <a:r>
                <a:rPr kumimoji="0" lang="en-US" altLang="ru-RU" sz="11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yicha kiruvchi ma</a:t>
              </a:r>
              <a:r>
                <a:rPr kumimoji="0" lang="en-US" altLang="ru-RU" sz="11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lumotlar</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4">
              <a:extLst>
                <a:ext uri="{FF2B5EF4-FFF2-40B4-BE49-F238E27FC236}">
                  <a16:creationId xmlns:a16="http://schemas.microsoft.com/office/drawing/2014/main" id="{93D27290-649F-4438-8CA5-90A2AD2401E6}"/>
                </a:ext>
              </a:extLst>
            </p:cNvPr>
            <p:cNvSpPr>
              <a:spLocks noChangeArrowheads="1"/>
            </p:cNvSpPr>
            <p:nvPr/>
          </p:nvSpPr>
          <p:spPr bwMode="auto">
            <a:xfrm>
              <a:off x="0" y="14858"/>
              <a:ext cx="16665" cy="474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Hududlar salohiyatini belgilovchi paramertlar</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5">
              <a:extLst>
                <a:ext uri="{FF2B5EF4-FFF2-40B4-BE49-F238E27FC236}">
                  <a16:creationId xmlns:a16="http://schemas.microsoft.com/office/drawing/2014/main" id="{455C33F5-ADEE-44B4-80A7-5954F39157F2}"/>
                </a:ext>
              </a:extLst>
            </p:cNvPr>
            <p:cNvSpPr>
              <a:spLocks noChangeArrowheads="1"/>
            </p:cNvSpPr>
            <p:nvPr/>
          </p:nvSpPr>
          <p:spPr bwMode="auto">
            <a:xfrm>
              <a:off x="0" y="22663"/>
              <a:ext cx="16665" cy="474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Baholash me</a:t>
              </a:r>
              <a:r>
                <a:rPr kumimoji="0" lang="en-US" altLang="ru-RU" sz="12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zonlarini tanlash</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9" name="Ромб 6">
              <a:extLst>
                <a:ext uri="{FF2B5EF4-FFF2-40B4-BE49-F238E27FC236}">
                  <a16:creationId xmlns:a16="http://schemas.microsoft.com/office/drawing/2014/main" id="{2DE790C8-3DC7-4D88-8360-B8D8118BFA33}"/>
                </a:ext>
              </a:extLst>
            </p:cNvPr>
            <p:cNvSpPr>
              <a:spLocks noChangeArrowheads="1"/>
            </p:cNvSpPr>
            <p:nvPr/>
          </p:nvSpPr>
          <p:spPr bwMode="auto">
            <a:xfrm>
              <a:off x="589" y="29496"/>
              <a:ext cx="15486" cy="11357"/>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Baholash jarayoni muvafaqqi-yatli</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7">
              <a:extLst>
                <a:ext uri="{FF2B5EF4-FFF2-40B4-BE49-F238E27FC236}">
                  <a16:creationId xmlns:a16="http://schemas.microsoft.com/office/drawing/2014/main" id="{F77EB99F-6598-43A5-A49D-90C47A0FEDB3}"/>
                </a:ext>
              </a:extLst>
            </p:cNvPr>
            <p:cNvSpPr>
              <a:spLocks noChangeArrowheads="1"/>
            </p:cNvSpPr>
            <p:nvPr/>
          </p:nvSpPr>
          <p:spPr bwMode="auto">
            <a:xfrm>
              <a:off x="0" y="42573"/>
              <a:ext cx="16665" cy="592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Tanlangan</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hududni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modernizatsiyalash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omillarini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a:t>
              </a:r>
              <a:r>
                <a:rPr kumimoji="0" lang="en-US" altLang="ru-RU" sz="11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rganish</a:t>
              </a:r>
              <a:endParaRPr kumimoji="0" lang="en-US" altLang="ru-RU" sz="2800" b="0" i="0" u="none" strike="noStrike" cap="none" normalizeH="0" baseline="0" dirty="0">
                <a:ln>
                  <a:noFill/>
                </a:ln>
                <a:solidFill>
                  <a:schemeClr val="tx1"/>
                </a:solidFill>
                <a:effectLst/>
                <a:latin typeface="Arial" panose="020B0604020202020204" pitchFamily="34" charset="0"/>
              </a:endParaRPr>
            </a:p>
          </p:txBody>
        </p:sp>
        <p:sp>
          <p:nvSpPr>
            <p:cNvPr id="11" name="Блок-схема: карточка 8">
              <a:extLst>
                <a:ext uri="{FF2B5EF4-FFF2-40B4-BE49-F238E27FC236}">
                  <a16:creationId xmlns:a16="http://schemas.microsoft.com/office/drawing/2014/main" id="{C0F4A0E4-BBC2-4E0A-9C8C-63B64FFF1399}"/>
                </a:ext>
              </a:extLst>
            </p:cNvPr>
            <p:cNvSpPr>
              <a:spLocks noChangeArrowheads="1"/>
            </p:cNvSpPr>
            <p:nvPr/>
          </p:nvSpPr>
          <p:spPr bwMode="auto">
            <a:xfrm>
              <a:off x="0" y="49874"/>
              <a:ext cx="16665" cy="6341"/>
            </a:xfrm>
            <a:prstGeom prst="flowChartPunchedCar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Texnik-tashkiliy</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infratuzilmani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reestrini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aniqlash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tashkil</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2" name="Прямоугольник 9">
              <a:extLst>
                <a:ext uri="{FF2B5EF4-FFF2-40B4-BE49-F238E27FC236}">
                  <a16:creationId xmlns:a16="http://schemas.microsoft.com/office/drawing/2014/main" id="{B0BEA7B7-F854-4A57-90A4-C9D73BD68EF3}"/>
                </a:ext>
              </a:extLst>
            </p:cNvPr>
            <p:cNvSpPr>
              <a:spLocks noChangeArrowheads="1"/>
            </p:cNvSpPr>
            <p:nvPr/>
          </p:nvSpPr>
          <p:spPr bwMode="auto">
            <a:xfrm>
              <a:off x="0" y="58403"/>
              <a:ext cx="16665" cy="6342"/>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Jarayonni</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amalga</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oshrish</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boshqaruv</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uslubiyatini</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belgilab</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olish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3" name="Прямоугольник 10">
              <a:extLst>
                <a:ext uri="{FF2B5EF4-FFF2-40B4-BE49-F238E27FC236}">
                  <a16:creationId xmlns:a16="http://schemas.microsoft.com/office/drawing/2014/main" id="{6A875F6A-44EA-4BB1-AEBA-DD77F5871CA1}"/>
                </a:ext>
              </a:extLst>
            </p:cNvPr>
            <p:cNvSpPr>
              <a:spLocks noChangeArrowheads="1"/>
            </p:cNvSpPr>
            <p:nvPr/>
          </p:nvSpPr>
          <p:spPr bwMode="auto">
            <a:xfrm>
              <a:off x="29791" y="3109"/>
              <a:ext cx="18323"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Tur-</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hududlarni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masofaviy</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monitoring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qilish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tahlil</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qilish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4" name="Прямоугольник 11">
              <a:extLst>
                <a:ext uri="{FF2B5EF4-FFF2-40B4-BE49-F238E27FC236}">
                  <a16:creationId xmlns:a16="http://schemas.microsoft.com/office/drawing/2014/main" id="{6D7F3819-673D-4373-BD5B-51018F60A266}"/>
                </a:ext>
              </a:extLst>
            </p:cNvPr>
            <p:cNvSpPr>
              <a:spLocks noChangeArrowheads="1"/>
            </p:cNvSpPr>
            <p:nvPr/>
          </p:nvSpPr>
          <p:spPr bwMode="auto">
            <a:xfrm>
              <a:off x="29791" y="11503"/>
              <a:ext cx="18323"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Sayyohlik</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takomillashtirish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intellektuak</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axborot</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tizimini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loyihalash</a:t>
              </a:r>
              <a:endParaRPr kumimoji="0" lang="en-US" altLang="ru-RU" sz="2800" b="0" i="0" u="none" strike="noStrike" cap="none" normalizeH="0" baseline="0" dirty="0">
                <a:ln>
                  <a:noFill/>
                </a:ln>
                <a:solidFill>
                  <a:schemeClr val="tx1"/>
                </a:solidFill>
                <a:effectLst/>
                <a:latin typeface="Arial" panose="020B0604020202020204" pitchFamily="34" charset="0"/>
              </a:endParaRPr>
            </a:p>
          </p:txBody>
        </p:sp>
        <p:sp>
          <p:nvSpPr>
            <p:cNvPr id="15" name="Прямоугольник 12">
              <a:extLst>
                <a:ext uri="{FF2B5EF4-FFF2-40B4-BE49-F238E27FC236}">
                  <a16:creationId xmlns:a16="http://schemas.microsoft.com/office/drawing/2014/main" id="{7AE7AFD1-080B-4264-BEBB-CD9EB3A436A7}"/>
                </a:ext>
              </a:extLst>
            </p:cNvPr>
            <p:cNvSpPr>
              <a:spLocks noChangeArrowheads="1"/>
            </p:cNvSpPr>
            <p:nvPr/>
          </p:nvSpPr>
          <p:spPr bwMode="auto">
            <a:xfrm>
              <a:off x="29791" y="19725"/>
              <a:ext cx="18323"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Axborot</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paramertlarini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tahlil</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qilish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asosida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tuzilmani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loyihalash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chiqish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6" name="Прямоугольник 13">
              <a:extLst>
                <a:ext uri="{FF2B5EF4-FFF2-40B4-BE49-F238E27FC236}">
                  <a16:creationId xmlns:a16="http://schemas.microsoft.com/office/drawing/2014/main" id="{6FDEE47D-7ABE-40BD-A010-0EB155461C6A}"/>
                </a:ext>
              </a:extLst>
            </p:cNvPr>
            <p:cNvSpPr>
              <a:spLocks noChangeArrowheads="1"/>
            </p:cNvSpPr>
            <p:nvPr/>
          </p:nvSpPr>
          <p:spPr bwMode="auto">
            <a:xfrm>
              <a:off x="29791" y="27407"/>
              <a:ext cx="18323"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Tizimni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loyihalashda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chiqilgan</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funksianalligni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tadbiq</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7" name="Ромб 14">
              <a:extLst>
                <a:ext uri="{FF2B5EF4-FFF2-40B4-BE49-F238E27FC236}">
                  <a16:creationId xmlns:a16="http://schemas.microsoft.com/office/drawing/2014/main" id="{966ECF2E-7C64-4F4F-96BB-781870E70FFF}"/>
                </a:ext>
              </a:extLst>
            </p:cNvPr>
            <p:cNvSpPr>
              <a:spLocks noChangeArrowheads="1"/>
            </p:cNvSpPr>
            <p:nvPr/>
          </p:nvSpPr>
          <p:spPr bwMode="auto">
            <a:xfrm>
              <a:off x="30381" y="35629"/>
              <a:ext cx="15486" cy="11184"/>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kumimoji="0" lang="en-US" altLang="ru-RU" sz="1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Yaratiglan</a:t>
              </a:r>
              <a:r>
                <a:rPr kumimoji="0" lang="en-US" altLang="ru-RU" sz="1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konseptual</a:t>
              </a:r>
              <a:r>
                <a:rPr kumimoji="0" lang="en-US" altLang="ru-RU" sz="1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kumimoji="0" lang="en-US" altLang="ru-RU" sz="1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tizimga</a:t>
              </a:r>
              <a:r>
                <a:rPr kumimoji="0" lang="en-US" altLang="ru-RU" sz="1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adekvat</a:t>
              </a:r>
              <a:endParaRPr kumimoji="0" lang="en-US" altLang="ru-RU" sz="2800" b="0" i="0" u="none" strike="noStrike" cap="none" normalizeH="0" baseline="0" dirty="0">
                <a:ln>
                  <a:noFill/>
                </a:ln>
                <a:solidFill>
                  <a:schemeClr val="tx1"/>
                </a:solidFill>
                <a:effectLst/>
                <a:latin typeface="Arial" panose="020B0604020202020204" pitchFamily="34" charset="0"/>
              </a:endParaRPr>
            </a:p>
          </p:txBody>
        </p:sp>
        <p:sp>
          <p:nvSpPr>
            <p:cNvPr id="18" name="Прямоугольник 15">
              <a:extLst>
                <a:ext uri="{FF2B5EF4-FFF2-40B4-BE49-F238E27FC236}">
                  <a16:creationId xmlns:a16="http://schemas.microsoft.com/office/drawing/2014/main" id="{4E3B9697-E861-45DE-8A76-BA26F53ED2DE}"/>
                </a:ext>
              </a:extLst>
            </p:cNvPr>
            <p:cNvSpPr>
              <a:spLocks noChangeArrowheads="1"/>
            </p:cNvSpPr>
            <p:nvPr/>
          </p:nvSpPr>
          <p:spPr bwMode="auto">
            <a:xfrm>
              <a:off x="29791" y="49333"/>
              <a:ext cx="18323"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Tanlangan</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chiqilgan</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asosida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tizim</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strukturasini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qurish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9" name="Блок-схема: карточка 16">
              <a:extLst>
                <a:ext uri="{FF2B5EF4-FFF2-40B4-BE49-F238E27FC236}">
                  <a16:creationId xmlns:a16="http://schemas.microsoft.com/office/drawing/2014/main" id="{21753429-AD11-4D3D-9248-FE265E65ECD3}"/>
                </a:ext>
              </a:extLst>
            </p:cNvPr>
            <p:cNvSpPr>
              <a:spLocks noChangeArrowheads="1"/>
            </p:cNvSpPr>
            <p:nvPr/>
          </p:nvSpPr>
          <p:spPr bwMode="auto">
            <a:xfrm>
              <a:off x="29865" y="57592"/>
              <a:ext cx="16666" cy="6342"/>
            </a:xfrm>
            <a:prstGeom prst="flowChartPunchedCar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Konseptual</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asosida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axborot</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tizimini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chiqish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20" name="Прямоугольник 17">
              <a:extLst>
                <a:ext uri="{FF2B5EF4-FFF2-40B4-BE49-F238E27FC236}">
                  <a16:creationId xmlns:a16="http://schemas.microsoft.com/office/drawing/2014/main" id="{FD13F454-A7FE-4D8C-9AC3-0A650B8EBA24}"/>
                </a:ext>
              </a:extLst>
            </p:cNvPr>
            <p:cNvSpPr>
              <a:spLocks noChangeArrowheads="1"/>
            </p:cNvSpPr>
            <p:nvPr/>
          </p:nvSpPr>
          <p:spPr bwMode="auto">
            <a:xfrm>
              <a:off x="51803" y="49333"/>
              <a:ext cx="15560"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qo</a:t>
              </a:r>
              <a:r>
                <a:rPr kumimoji="0" lang="en-US" altLang="ru-RU" sz="11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shimcha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paramertlarga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a:t>
              </a:r>
              <a:r>
                <a:rPr kumimoji="0" lang="en-US" altLang="ru-RU" sz="11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qayta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21" name="Прямая со стрелкой 18">
              <a:extLst>
                <a:ext uri="{FF2B5EF4-FFF2-40B4-BE49-F238E27FC236}">
                  <a16:creationId xmlns:a16="http://schemas.microsoft.com/office/drawing/2014/main" id="{7F944601-0FD7-49AD-B32B-866F561B9350}"/>
                </a:ext>
              </a:extLst>
            </p:cNvPr>
            <p:cNvSpPr>
              <a:spLocks noChangeShapeType="1"/>
            </p:cNvSpPr>
            <p:nvPr/>
          </p:nvSpPr>
          <p:spPr bwMode="auto">
            <a:xfrm>
              <a:off x="8332" y="5899"/>
              <a:ext cx="0" cy="115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2" name="Прямая со стрелкой 19">
              <a:extLst>
                <a:ext uri="{FF2B5EF4-FFF2-40B4-BE49-F238E27FC236}">
                  <a16:creationId xmlns:a16="http://schemas.microsoft.com/office/drawing/2014/main" id="{4754343F-49A6-40E8-A54F-F614E36EAD4A}"/>
                </a:ext>
              </a:extLst>
            </p:cNvPr>
            <p:cNvSpPr>
              <a:spLocks noChangeShapeType="1"/>
            </p:cNvSpPr>
            <p:nvPr/>
          </p:nvSpPr>
          <p:spPr bwMode="auto">
            <a:xfrm>
              <a:off x="8332" y="11798"/>
              <a:ext cx="0" cy="306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3" name="Прямая со стрелкой 20">
              <a:extLst>
                <a:ext uri="{FF2B5EF4-FFF2-40B4-BE49-F238E27FC236}">
                  <a16:creationId xmlns:a16="http://schemas.microsoft.com/office/drawing/2014/main" id="{1D1B40E9-F89E-4651-8AD2-529CD16C6FC7}"/>
                </a:ext>
              </a:extLst>
            </p:cNvPr>
            <p:cNvSpPr>
              <a:spLocks noChangeShapeType="1"/>
            </p:cNvSpPr>
            <p:nvPr/>
          </p:nvSpPr>
          <p:spPr bwMode="auto">
            <a:xfrm>
              <a:off x="8332" y="19603"/>
              <a:ext cx="0" cy="306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4" name="Прямая со стрелкой 21">
              <a:extLst>
                <a:ext uri="{FF2B5EF4-FFF2-40B4-BE49-F238E27FC236}">
                  <a16:creationId xmlns:a16="http://schemas.microsoft.com/office/drawing/2014/main" id="{594C370C-0E86-4F0B-8DF9-A68130259761}"/>
                </a:ext>
              </a:extLst>
            </p:cNvPr>
            <p:cNvSpPr>
              <a:spLocks/>
            </p:cNvSpPr>
            <p:nvPr/>
          </p:nvSpPr>
          <p:spPr bwMode="auto">
            <a:xfrm flipH="1">
              <a:off x="8332" y="27407"/>
              <a:ext cx="0" cy="2089"/>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5" name="Прямая со стрелкой 22">
              <a:extLst>
                <a:ext uri="{FF2B5EF4-FFF2-40B4-BE49-F238E27FC236}">
                  <a16:creationId xmlns:a16="http://schemas.microsoft.com/office/drawing/2014/main" id="{35D363B1-EFBD-4FE2-A9DA-10A35507F6C6}"/>
                </a:ext>
              </a:extLst>
            </p:cNvPr>
            <p:cNvSpPr>
              <a:spLocks/>
            </p:cNvSpPr>
            <p:nvPr/>
          </p:nvSpPr>
          <p:spPr bwMode="auto">
            <a:xfrm>
              <a:off x="8332" y="40853"/>
              <a:ext cx="0" cy="2187"/>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6" name="Соединитель: уступ 23">
              <a:extLst>
                <a:ext uri="{FF2B5EF4-FFF2-40B4-BE49-F238E27FC236}">
                  <a16:creationId xmlns:a16="http://schemas.microsoft.com/office/drawing/2014/main" id="{659EF39A-3885-42AE-9995-D173473AABBF}"/>
                </a:ext>
              </a:extLst>
            </p:cNvPr>
            <p:cNvSpPr>
              <a:spLocks/>
            </p:cNvSpPr>
            <p:nvPr/>
          </p:nvSpPr>
          <p:spPr bwMode="auto">
            <a:xfrm flipV="1">
              <a:off x="16075" y="9426"/>
              <a:ext cx="590" cy="25748"/>
            </a:xfrm>
            <a:prstGeom prst="bentConnector3">
              <a:avLst>
                <a:gd name="adj1" fmla="val 487486"/>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7" name="Прямая со стрелкой 24">
              <a:extLst>
                <a:ext uri="{FF2B5EF4-FFF2-40B4-BE49-F238E27FC236}">
                  <a16:creationId xmlns:a16="http://schemas.microsoft.com/office/drawing/2014/main" id="{C88E103A-523D-4AC4-AD9B-592A726398B7}"/>
                </a:ext>
              </a:extLst>
            </p:cNvPr>
            <p:cNvSpPr>
              <a:spLocks noChangeShapeType="1"/>
            </p:cNvSpPr>
            <p:nvPr/>
          </p:nvSpPr>
          <p:spPr bwMode="auto">
            <a:xfrm>
              <a:off x="8332" y="47784"/>
              <a:ext cx="0" cy="2090"/>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8" name="Прямая со стрелкой 25">
              <a:extLst>
                <a:ext uri="{FF2B5EF4-FFF2-40B4-BE49-F238E27FC236}">
                  <a16:creationId xmlns:a16="http://schemas.microsoft.com/office/drawing/2014/main" id="{0DEB4643-D677-4B87-859C-F86B8563306F}"/>
                </a:ext>
              </a:extLst>
            </p:cNvPr>
            <p:cNvSpPr>
              <a:spLocks noChangeShapeType="1"/>
            </p:cNvSpPr>
            <p:nvPr/>
          </p:nvSpPr>
          <p:spPr bwMode="auto">
            <a:xfrm flipH="1">
              <a:off x="8332" y="56215"/>
              <a:ext cx="0" cy="2188"/>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9" name="Соединитель: уступ 26">
              <a:extLst>
                <a:ext uri="{FF2B5EF4-FFF2-40B4-BE49-F238E27FC236}">
                  <a16:creationId xmlns:a16="http://schemas.microsoft.com/office/drawing/2014/main" id="{33494B98-4C3A-44F2-8492-F13E7A4D0ECA}"/>
                </a:ext>
              </a:extLst>
            </p:cNvPr>
            <p:cNvSpPr>
              <a:spLocks noChangeShapeType="1"/>
            </p:cNvSpPr>
            <p:nvPr/>
          </p:nvSpPr>
          <p:spPr bwMode="auto">
            <a:xfrm flipV="1">
              <a:off x="16665" y="6046"/>
              <a:ext cx="13126" cy="55528"/>
            </a:xfrm>
            <a:prstGeom prst="bentConnector3">
              <a:avLst>
                <a:gd name="adj1" fmla="val 66852"/>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0" name="Прямая со стрелкой 27">
              <a:extLst>
                <a:ext uri="{FF2B5EF4-FFF2-40B4-BE49-F238E27FC236}">
                  <a16:creationId xmlns:a16="http://schemas.microsoft.com/office/drawing/2014/main" id="{189D49A3-0FEA-430C-A771-D6B50180ED8E}"/>
                </a:ext>
              </a:extLst>
            </p:cNvPr>
            <p:cNvSpPr>
              <a:spLocks noChangeShapeType="1"/>
            </p:cNvSpPr>
            <p:nvPr/>
          </p:nvSpPr>
          <p:spPr bwMode="auto">
            <a:xfrm flipH="1">
              <a:off x="38124" y="8984"/>
              <a:ext cx="0" cy="2519"/>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1" name="Прямая со стрелкой 28">
              <a:extLst>
                <a:ext uri="{FF2B5EF4-FFF2-40B4-BE49-F238E27FC236}">
                  <a16:creationId xmlns:a16="http://schemas.microsoft.com/office/drawing/2014/main" id="{026EFDCC-A719-4CCE-9477-F6D276ED4CB0}"/>
                </a:ext>
              </a:extLst>
            </p:cNvPr>
            <p:cNvSpPr>
              <a:spLocks noChangeShapeType="1"/>
            </p:cNvSpPr>
            <p:nvPr/>
          </p:nvSpPr>
          <p:spPr bwMode="auto">
            <a:xfrm flipH="1">
              <a:off x="38124" y="17378"/>
              <a:ext cx="0" cy="2347"/>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2" name="Прямая со стрелкой 29">
              <a:extLst>
                <a:ext uri="{FF2B5EF4-FFF2-40B4-BE49-F238E27FC236}">
                  <a16:creationId xmlns:a16="http://schemas.microsoft.com/office/drawing/2014/main" id="{C7CDC328-1792-4B2B-8CCD-9B16B1D444DB}"/>
                </a:ext>
              </a:extLst>
            </p:cNvPr>
            <p:cNvSpPr>
              <a:spLocks noChangeShapeType="1"/>
            </p:cNvSpPr>
            <p:nvPr/>
          </p:nvSpPr>
          <p:spPr bwMode="auto">
            <a:xfrm flipH="1">
              <a:off x="38124" y="25600"/>
              <a:ext cx="0" cy="1807"/>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3" name="Прямая со стрелкой 30">
              <a:extLst>
                <a:ext uri="{FF2B5EF4-FFF2-40B4-BE49-F238E27FC236}">
                  <a16:creationId xmlns:a16="http://schemas.microsoft.com/office/drawing/2014/main" id="{9B07DEA1-0493-4036-B6C9-0A5F520D4824}"/>
                </a:ext>
              </a:extLst>
            </p:cNvPr>
            <p:cNvSpPr>
              <a:spLocks noChangeShapeType="1"/>
            </p:cNvSpPr>
            <p:nvPr/>
          </p:nvSpPr>
          <p:spPr bwMode="auto">
            <a:xfrm flipH="1">
              <a:off x="38124" y="33282"/>
              <a:ext cx="0" cy="2421"/>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4" name="Прямая со стрелкой 31">
              <a:extLst>
                <a:ext uri="{FF2B5EF4-FFF2-40B4-BE49-F238E27FC236}">
                  <a16:creationId xmlns:a16="http://schemas.microsoft.com/office/drawing/2014/main" id="{FA9593BA-11C5-4705-924B-11277CEFC263}"/>
                </a:ext>
              </a:extLst>
            </p:cNvPr>
            <p:cNvSpPr>
              <a:spLocks/>
            </p:cNvSpPr>
            <p:nvPr/>
          </p:nvSpPr>
          <p:spPr bwMode="auto">
            <a:xfrm>
              <a:off x="38124" y="46813"/>
              <a:ext cx="0" cy="2520"/>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5" name="Прямая со стрелкой 32">
              <a:extLst>
                <a:ext uri="{FF2B5EF4-FFF2-40B4-BE49-F238E27FC236}">
                  <a16:creationId xmlns:a16="http://schemas.microsoft.com/office/drawing/2014/main" id="{17B5A044-9E29-47C6-8DCC-1898F149F780}"/>
                </a:ext>
              </a:extLst>
            </p:cNvPr>
            <p:cNvSpPr>
              <a:spLocks noChangeShapeType="1"/>
            </p:cNvSpPr>
            <p:nvPr/>
          </p:nvSpPr>
          <p:spPr bwMode="auto">
            <a:xfrm>
              <a:off x="38124" y="55208"/>
              <a:ext cx="74" cy="2384"/>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6" name="Соединитель: уступ 33">
              <a:extLst>
                <a:ext uri="{FF2B5EF4-FFF2-40B4-BE49-F238E27FC236}">
                  <a16:creationId xmlns:a16="http://schemas.microsoft.com/office/drawing/2014/main" id="{D0AE1DF9-719F-4525-A236-E62D0728C708}"/>
                </a:ext>
              </a:extLst>
            </p:cNvPr>
            <p:cNvSpPr>
              <a:spLocks/>
            </p:cNvSpPr>
            <p:nvPr/>
          </p:nvSpPr>
          <p:spPr bwMode="auto">
            <a:xfrm>
              <a:off x="45867" y="41221"/>
              <a:ext cx="13716" cy="8112"/>
            </a:xfrm>
            <a:prstGeom prst="bentConnector2">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7" name="Соединитель: уступ 34">
              <a:extLst>
                <a:ext uri="{FF2B5EF4-FFF2-40B4-BE49-F238E27FC236}">
                  <a16:creationId xmlns:a16="http://schemas.microsoft.com/office/drawing/2014/main" id="{BB5FB6DA-B781-4CC5-AA65-599F6DA68A2C}"/>
                </a:ext>
              </a:extLst>
            </p:cNvPr>
            <p:cNvSpPr>
              <a:spLocks noChangeShapeType="1"/>
            </p:cNvSpPr>
            <p:nvPr/>
          </p:nvSpPr>
          <p:spPr bwMode="auto">
            <a:xfrm rot="5400000">
              <a:off x="48387" y="45019"/>
              <a:ext cx="1007" cy="21385"/>
            </a:xfrm>
            <a:prstGeom prst="bentConnector2">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8" name="TextBox 71">
              <a:extLst>
                <a:ext uri="{FF2B5EF4-FFF2-40B4-BE49-F238E27FC236}">
                  <a16:creationId xmlns:a16="http://schemas.microsoft.com/office/drawing/2014/main" id="{E9505B61-4B70-4154-B236-726345A16A53}"/>
                </a:ext>
              </a:extLst>
            </p:cNvPr>
            <p:cNvSpPr txBox="1">
              <a:spLocks noChangeArrowheads="1"/>
            </p:cNvSpPr>
            <p:nvPr/>
          </p:nvSpPr>
          <p:spPr bwMode="auto">
            <a:xfrm>
              <a:off x="9436" y="39310"/>
              <a:ext cx="6639"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t>
              </a:r>
              <a:endParaRPr kumimoji="0" lang="en-US"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Box 72">
              <a:extLst>
                <a:ext uri="{FF2B5EF4-FFF2-40B4-BE49-F238E27FC236}">
                  <a16:creationId xmlns:a16="http://schemas.microsoft.com/office/drawing/2014/main" id="{10CF63E6-DB8F-4DAE-BDDE-3B91601F0B2E}"/>
                </a:ext>
              </a:extLst>
            </p:cNvPr>
            <p:cNvSpPr txBox="1">
              <a:spLocks noChangeArrowheads="1"/>
            </p:cNvSpPr>
            <p:nvPr/>
          </p:nvSpPr>
          <p:spPr bwMode="auto">
            <a:xfrm>
              <a:off x="39008" y="45748"/>
              <a:ext cx="6639"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t>
              </a:r>
              <a:endParaRPr kumimoji="0" lang="en-US" altLang="ru-RU"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TextBox 73">
              <a:extLst>
                <a:ext uri="{FF2B5EF4-FFF2-40B4-BE49-F238E27FC236}">
                  <a16:creationId xmlns:a16="http://schemas.microsoft.com/office/drawing/2014/main" id="{1F22F5B3-8354-4E0B-9B59-E49196A66EA9}"/>
                </a:ext>
              </a:extLst>
            </p:cNvPr>
            <p:cNvSpPr txBox="1">
              <a:spLocks noChangeArrowheads="1"/>
            </p:cNvSpPr>
            <p:nvPr/>
          </p:nvSpPr>
          <p:spPr bwMode="auto">
            <a:xfrm>
              <a:off x="13280" y="31405"/>
              <a:ext cx="6632" cy="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Yo’q</a:t>
              </a:r>
              <a:endParaRPr kumimoji="0" lang="en-US"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TextBox 74">
              <a:extLst>
                <a:ext uri="{FF2B5EF4-FFF2-40B4-BE49-F238E27FC236}">
                  <a16:creationId xmlns:a16="http://schemas.microsoft.com/office/drawing/2014/main" id="{69511356-DB03-4927-A9D0-1CA42C4E2C69}"/>
                </a:ext>
              </a:extLst>
            </p:cNvPr>
            <p:cNvSpPr txBox="1">
              <a:spLocks noChangeArrowheads="1"/>
            </p:cNvSpPr>
            <p:nvPr/>
          </p:nvSpPr>
          <p:spPr bwMode="auto">
            <a:xfrm>
              <a:off x="45669" y="37454"/>
              <a:ext cx="6638"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Yo’q</a:t>
              </a:r>
              <a:endParaRPr kumimoji="0" lang="en-US"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Овал 39">
              <a:extLst>
                <a:ext uri="{FF2B5EF4-FFF2-40B4-BE49-F238E27FC236}">
                  <a16:creationId xmlns:a16="http://schemas.microsoft.com/office/drawing/2014/main" id="{4630A9C7-925A-4152-8D45-82293F42DD9D}"/>
                </a:ext>
              </a:extLst>
            </p:cNvPr>
            <p:cNvSpPr>
              <a:spLocks noChangeArrowheads="1"/>
            </p:cNvSpPr>
            <p:nvPr/>
          </p:nvSpPr>
          <p:spPr bwMode="auto">
            <a:xfrm>
              <a:off x="50758" y="57813"/>
              <a:ext cx="13839" cy="59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43" name="Прямая со стрелкой 40">
              <a:extLst>
                <a:ext uri="{FF2B5EF4-FFF2-40B4-BE49-F238E27FC236}">
                  <a16:creationId xmlns:a16="http://schemas.microsoft.com/office/drawing/2014/main" id="{BDA57A6B-8E95-4F46-ACE0-49B8B8C3DCB7}"/>
                </a:ext>
              </a:extLst>
            </p:cNvPr>
            <p:cNvSpPr>
              <a:spLocks/>
            </p:cNvSpPr>
            <p:nvPr/>
          </p:nvSpPr>
          <p:spPr bwMode="auto">
            <a:xfrm>
              <a:off x="46531" y="60763"/>
              <a:ext cx="4227" cy="0"/>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grpSp>
    </p:spTree>
    <p:extLst>
      <p:ext uri="{BB962C8B-B14F-4D97-AF65-F5344CB8AC3E}">
        <p14:creationId xmlns:p14="http://schemas.microsoft.com/office/powerpoint/2010/main" val="1472585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222140C-7B50-47DA-8934-FCF59B3BD857}"/>
              </a:ext>
            </a:extLst>
          </p:cNvPr>
          <p:cNvSpPr>
            <a:spLocks noGrp="1"/>
          </p:cNvSpPr>
          <p:nvPr>
            <p:ph idx="1"/>
          </p:nvPr>
        </p:nvSpPr>
        <p:spPr>
          <a:xfrm>
            <a:off x="147491" y="459366"/>
            <a:ext cx="2439026" cy="2623048"/>
          </a:xfrm>
        </p:spPr>
        <p:txBody>
          <a:bodyPr>
            <a:normAutofit fontScale="62500" lnSpcReduction="20000"/>
          </a:bodyPr>
          <a:lstStyle/>
          <a:p>
            <a:pPr marL="0" indent="0" algn="ctr">
              <a:lnSpc>
                <a:spcPct val="170000"/>
              </a:lnSpc>
              <a:buNone/>
            </a:pPr>
            <a:r>
              <a:rPr lang="en-US" sz="2800" b="1" dirty="0" err="1">
                <a:latin typeface="Times New Roman" panose="02020603050405020304" pitchFamily="18" charset="0"/>
                <a:cs typeface="Times New Roman" panose="02020603050405020304" pitchFamily="18" charset="0"/>
              </a:rPr>
              <a:t>Turistik</a:t>
            </a:r>
            <a:r>
              <a:rPr lang="uz-Cyrl-UZ" b="1" dirty="0">
                <a:latin typeface="Times New Roman" panose="02020603050405020304" pitchFamily="18" charset="0"/>
                <a:cs typeface="Times New Roman" panose="02020603050405020304" pitchFamily="18" charset="0"/>
              </a:rPr>
              <a:t> tizimlarini takomillashtirish jaraoynida o‘rganilgan axborot paramertlari model hususuyatlari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ifodalovchi</a:t>
            </a:r>
            <a:r>
              <a:rPr lang="en-US" b="1" dirty="0">
                <a:latin typeface="Times New Roman" panose="02020603050405020304" pitchFamily="18" charset="0"/>
                <a:cs typeface="Times New Roman" panose="02020603050405020304" pitchFamily="18" charset="0"/>
              </a:rPr>
              <a:t> </a:t>
            </a:r>
            <a:r>
              <a:rPr lang="uz-Cyrl-UZ" b="1" dirty="0">
                <a:latin typeface="Times New Roman" panose="02020603050405020304" pitchFamily="18" charset="0"/>
                <a:cs typeface="Times New Roman" panose="02020603050405020304" pitchFamily="18" charset="0"/>
              </a:rPr>
              <a:t>algoritm</a:t>
            </a:r>
            <a:endParaRPr lang="ru-RU" b="1" dirty="0">
              <a:latin typeface="Times New Roman" panose="02020603050405020304" pitchFamily="18" charset="0"/>
              <a:cs typeface="Times New Roman" panose="02020603050405020304" pitchFamily="18" charset="0"/>
            </a:endParaRPr>
          </a:p>
        </p:txBody>
      </p:sp>
      <p:grpSp>
        <p:nvGrpSpPr>
          <p:cNvPr id="4" name="Группа 134">
            <a:extLst>
              <a:ext uri="{FF2B5EF4-FFF2-40B4-BE49-F238E27FC236}">
                <a16:creationId xmlns:a16="http://schemas.microsoft.com/office/drawing/2014/main" id="{308A0A3F-8457-47D0-8DFC-E17BCC96A678}"/>
              </a:ext>
            </a:extLst>
          </p:cNvPr>
          <p:cNvGrpSpPr>
            <a:grpSpLocks/>
          </p:cNvGrpSpPr>
          <p:nvPr/>
        </p:nvGrpSpPr>
        <p:grpSpPr bwMode="auto">
          <a:xfrm>
            <a:off x="3701845" y="286397"/>
            <a:ext cx="3598636" cy="6313589"/>
            <a:chOff x="0" y="0"/>
            <a:chExt cx="25157" cy="68175"/>
          </a:xfrm>
        </p:grpSpPr>
        <p:sp>
          <p:nvSpPr>
            <p:cNvPr id="5" name="Овал 2">
              <a:extLst>
                <a:ext uri="{FF2B5EF4-FFF2-40B4-BE49-F238E27FC236}">
                  <a16:creationId xmlns:a16="http://schemas.microsoft.com/office/drawing/2014/main" id="{32BDEF76-C6A3-400D-8697-AF27E5784034}"/>
                </a:ext>
              </a:extLst>
            </p:cNvPr>
            <p:cNvSpPr>
              <a:spLocks noChangeArrowheads="1"/>
            </p:cNvSpPr>
            <p:nvPr/>
          </p:nvSpPr>
          <p:spPr bwMode="auto">
            <a:xfrm>
              <a:off x="3888" y="0"/>
              <a:ext cx="16696" cy="5697"/>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BEGIN</a:t>
              </a:r>
              <a:endParaRPr kumimoji="0" lang="en-US" altLang="ru-RU" sz="1400" b="0" i="0" u="none" strike="noStrike" cap="none" normalizeH="0" baseline="0">
                <a:ln>
                  <a:noFill/>
                </a:ln>
                <a:solidFill>
                  <a:schemeClr val="tx1"/>
                </a:solidFill>
                <a:effectLst/>
                <a:latin typeface="Arial" panose="020B0604020202020204" pitchFamily="34" charset="0"/>
              </a:endParaRPr>
            </a:p>
          </p:txBody>
        </p:sp>
        <p:sp>
          <p:nvSpPr>
            <p:cNvPr id="6" name="Шестиугольник 3">
              <a:extLst>
                <a:ext uri="{FF2B5EF4-FFF2-40B4-BE49-F238E27FC236}">
                  <a16:creationId xmlns:a16="http://schemas.microsoft.com/office/drawing/2014/main" id="{5EC9EF14-C44F-4349-BC5E-FF34E50A22FB}"/>
                </a:ext>
              </a:extLst>
            </p:cNvPr>
            <p:cNvSpPr>
              <a:spLocks noChangeArrowheads="1"/>
            </p:cNvSpPr>
            <p:nvPr/>
          </p:nvSpPr>
          <p:spPr bwMode="auto">
            <a:xfrm>
              <a:off x="199" y="7373"/>
              <a:ext cx="24074" cy="6492"/>
            </a:xfrm>
            <a:prstGeom prst="hexagon">
              <a:avLst>
                <a:gd name="adj" fmla="val 24996"/>
                <a:gd name="vf" fmla="val 11547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Kiruvchi parametrlari: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Axborot parametri hosilasi</a:t>
              </a:r>
              <a:endParaRPr kumimoji="0" lang="en-US" altLang="ru-RU" sz="1400" b="0" i="0" u="none" strike="noStrike" cap="none" normalizeH="0" baseline="0">
                <a:ln>
                  <a:noFill/>
                </a:ln>
                <a:solidFill>
                  <a:schemeClr val="tx1"/>
                </a:solidFill>
                <a:effectLst/>
                <a:latin typeface="Arial" panose="020B0604020202020204" pitchFamily="34" charset="0"/>
              </a:endParaRPr>
            </a:p>
          </p:txBody>
        </p:sp>
        <p:sp>
          <p:nvSpPr>
            <p:cNvPr id="7" name="Прямоугольник 4">
              <a:extLst>
                <a:ext uri="{FF2B5EF4-FFF2-40B4-BE49-F238E27FC236}">
                  <a16:creationId xmlns:a16="http://schemas.microsoft.com/office/drawing/2014/main" id="{89FB9B31-2302-4B31-B714-F684A382218C}"/>
                </a:ext>
              </a:extLst>
            </p:cNvPr>
            <p:cNvSpPr>
              <a:spLocks noChangeArrowheads="1"/>
            </p:cNvSpPr>
            <p:nvPr/>
          </p:nvSpPr>
          <p:spPr bwMode="auto">
            <a:xfrm>
              <a:off x="199" y="16116"/>
              <a:ext cx="24074" cy="770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Baholanish</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holatini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a:t>
              </a:r>
              <a:r>
                <a:rPr kumimoji="0" lang="en-US" altLang="ru-RU" sz="14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yxatga</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olish</a:t>
              </a:r>
              <a:endParaRPr kumimoji="0" lang="en-US" altLang="ru-RU" sz="1400" b="0" i="0" u="none" strike="noStrike" cap="none" normalizeH="0" baseline="0" dirty="0">
                <a:ln>
                  <a:noFill/>
                </a:ln>
                <a:solidFill>
                  <a:schemeClr val="tx1"/>
                </a:solidFill>
                <a:effectLst/>
                <a:latin typeface="Arial" panose="020B0604020202020204" pitchFamily="34" charset="0"/>
              </a:endParaRPr>
            </a:p>
          </p:txBody>
        </p:sp>
        <p:sp>
          <p:nvSpPr>
            <p:cNvPr id="8" name="Шестиугольник 5">
              <a:extLst>
                <a:ext uri="{FF2B5EF4-FFF2-40B4-BE49-F238E27FC236}">
                  <a16:creationId xmlns:a16="http://schemas.microsoft.com/office/drawing/2014/main" id="{291C81F6-57D8-457C-AA56-B722840F2A0D}"/>
                </a:ext>
              </a:extLst>
            </p:cNvPr>
            <p:cNvSpPr>
              <a:spLocks noChangeArrowheads="1"/>
            </p:cNvSpPr>
            <p:nvPr/>
          </p:nvSpPr>
          <p:spPr bwMode="auto">
            <a:xfrm>
              <a:off x="199" y="25847"/>
              <a:ext cx="24074" cy="6076"/>
            </a:xfrm>
            <a:prstGeom prst="hexagon">
              <a:avLst>
                <a:gd name="adj" fmla="val 25002"/>
                <a:gd name="vf" fmla="val 11547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Kiruvchi</a:t>
              </a:r>
              <a:r>
                <a:rPr kumimoji="0" lang="en-US" altLang="ru-RU"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parametrlari</a:t>
              </a:r>
              <a:r>
                <a:rPr kumimoji="0" lang="en-US" altLang="ru-RU"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Parallel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qayta</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ishlash</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parametri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hosilasi</a:t>
              </a:r>
              <a:endParaRPr kumimoji="0" lang="en-US" altLang="ru-RU" sz="1400" b="0" i="0" u="none" strike="noStrike" cap="none" normalizeH="0" baseline="0" dirty="0">
                <a:ln>
                  <a:noFill/>
                </a:ln>
                <a:solidFill>
                  <a:schemeClr val="tx1"/>
                </a:solidFill>
                <a:effectLst/>
              </a:endParaRPr>
            </a:p>
          </p:txBody>
        </p:sp>
        <p:sp>
          <p:nvSpPr>
            <p:cNvPr id="9" name="Прямоугольник 6">
              <a:extLst>
                <a:ext uri="{FF2B5EF4-FFF2-40B4-BE49-F238E27FC236}">
                  <a16:creationId xmlns:a16="http://schemas.microsoft.com/office/drawing/2014/main" id="{CC7A8A06-7C1D-4467-9216-560FF8C81B4E}"/>
                </a:ext>
              </a:extLst>
            </p:cNvPr>
            <p:cNvSpPr>
              <a:spLocks noChangeArrowheads="1"/>
            </p:cNvSpPr>
            <p:nvPr/>
          </p:nvSpPr>
          <p:spPr bwMode="auto">
            <a:xfrm>
              <a:off x="199" y="34239"/>
              <a:ext cx="24074" cy="770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Sayyohlik hududlarini ro</a:t>
              </a:r>
              <a:r>
                <a:rPr kumimoji="0" lang="en-US"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yxatga olish</a:t>
              </a:r>
              <a:endParaRPr kumimoji="0" lang="en-US" altLang="ru-RU" sz="1400" b="0" i="0" u="none" strike="noStrike" cap="none" normalizeH="0" baseline="0">
                <a:ln>
                  <a:noFill/>
                </a:ln>
                <a:solidFill>
                  <a:schemeClr val="tx1"/>
                </a:solidFill>
                <a:effectLst/>
                <a:latin typeface="Arial" panose="020B0604020202020204" pitchFamily="34" charset="0"/>
              </a:endParaRPr>
            </a:p>
          </p:txBody>
        </p:sp>
        <p:sp>
          <p:nvSpPr>
            <p:cNvPr id="10" name="Шестиугольник 7">
              <a:extLst>
                <a:ext uri="{FF2B5EF4-FFF2-40B4-BE49-F238E27FC236}">
                  <a16:creationId xmlns:a16="http://schemas.microsoft.com/office/drawing/2014/main" id="{92DFD06B-67AE-420B-9E9A-D32F7099D917}"/>
                </a:ext>
              </a:extLst>
            </p:cNvPr>
            <p:cNvSpPr>
              <a:spLocks noChangeArrowheads="1"/>
            </p:cNvSpPr>
            <p:nvPr/>
          </p:nvSpPr>
          <p:spPr bwMode="auto">
            <a:xfrm>
              <a:off x="0" y="44306"/>
              <a:ext cx="25157" cy="6201"/>
            </a:xfrm>
            <a:prstGeom prst="hexagon">
              <a:avLst>
                <a:gd name="adj" fmla="val 25001"/>
                <a:gd name="vf" fmla="val 11547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Ekspert</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xulosasini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intellektual</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paramertli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hosilasi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reaksiyasi</a:t>
              </a:r>
              <a:endParaRPr kumimoji="0" lang="en-US" altLang="ru-RU" sz="14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8">
              <a:extLst>
                <a:ext uri="{FF2B5EF4-FFF2-40B4-BE49-F238E27FC236}">
                  <a16:creationId xmlns:a16="http://schemas.microsoft.com/office/drawing/2014/main" id="{9FAADBCE-3457-4654-8270-AB506560DC15}"/>
                </a:ext>
              </a:extLst>
            </p:cNvPr>
            <p:cNvSpPr>
              <a:spLocks noChangeArrowheads="1"/>
            </p:cNvSpPr>
            <p:nvPr/>
          </p:nvSpPr>
          <p:spPr bwMode="auto">
            <a:xfrm>
              <a:off x="0" y="52578"/>
              <a:ext cx="24074" cy="770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Axborot tahlil jarayonida yuz beradigan vaziyat-reaksiya</a:t>
              </a:r>
              <a:endParaRPr kumimoji="0" lang="en-US" altLang="ru-RU" sz="1400" b="0" i="0" u="none" strike="noStrike" cap="none" normalizeH="0" baseline="0">
                <a:ln>
                  <a:noFill/>
                </a:ln>
                <a:solidFill>
                  <a:schemeClr val="tx1"/>
                </a:solidFill>
                <a:effectLst/>
                <a:latin typeface="Arial" panose="020B0604020202020204" pitchFamily="34" charset="0"/>
              </a:endParaRPr>
            </a:p>
          </p:txBody>
        </p:sp>
        <p:sp>
          <p:nvSpPr>
            <p:cNvPr id="12" name="Овал 9">
              <a:extLst>
                <a:ext uri="{FF2B5EF4-FFF2-40B4-BE49-F238E27FC236}">
                  <a16:creationId xmlns:a16="http://schemas.microsoft.com/office/drawing/2014/main" id="{73147F96-047E-45CC-AA9C-E12C46ED228F}"/>
                </a:ext>
              </a:extLst>
            </p:cNvPr>
            <p:cNvSpPr>
              <a:spLocks noChangeArrowheads="1"/>
            </p:cNvSpPr>
            <p:nvPr/>
          </p:nvSpPr>
          <p:spPr bwMode="auto">
            <a:xfrm>
              <a:off x="3482" y="62913"/>
              <a:ext cx="16696" cy="5262"/>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END</a:t>
              </a:r>
              <a:endParaRPr kumimoji="0" lang="en-US" altLang="ru-RU" sz="1400" b="0" i="0" u="none" strike="noStrike" cap="none" normalizeH="0" baseline="0">
                <a:ln>
                  <a:noFill/>
                </a:ln>
                <a:solidFill>
                  <a:schemeClr val="tx1"/>
                </a:solidFill>
                <a:effectLst/>
                <a:latin typeface="Arial" panose="020B0604020202020204" pitchFamily="34" charset="0"/>
              </a:endParaRPr>
            </a:p>
          </p:txBody>
        </p:sp>
        <p:sp>
          <p:nvSpPr>
            <p:cNvPr id="13" name="Прямая соединительная линия 10">
              <a:extLst>
                <a:ext uri="{FF2B5EF4-FFF2-40B4-BE49-F238E27FC236}">
                  <a16:creationId xmlns:a16="http://schemas.microsoft.com/office/drawing/2014/main" id="{07A549D3-D1F5-4A0A-9FBE-686D91B1E3EF}"/>
                </a:ext>
              </a:extLst>
            </p:cNvPr>
            <p:cNvSpPr>
              <a:spLocks/>
            </p:cNvSpPr>
            <p:nvPr/>
          </p:nvSpPr>
          <p:spPr bwMode="auto">
            <a:xfrm>
              <a:off x="12236" y="5697"/>
              <a:ext cx="0" cy="1563"/>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4" name="Прямая соединительная линия 11">
              <a:extLst>
                <a:ext uri="{FF2B5EF4-FFF2-40B4-BE49-F238E27FC236}">
                  <a16:creationId xmlns:a16="http://schemas.microsoft.com/office/drawing/2014/main" id="{87D099B2-8B46-4705-828E-5C7945BDA633}"/>
                </a:ext>
              </a:extLst>
            </p:cNvPr>
            <p:cNvSpPr>
              <a:spLocks noChangeShapeType="1"/>
            </p:cNvSpPr>
            <p:nvPr/>
          </p:nvSpPr>
          <p:spPr bwMode="auto">
            <a:xfrm flipH="1">
              <a:off x="12236" y="13819"/>
              <a:ext cx="0" cy="2297"/>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5" name="Прямая соединительная линия 12">
              <a:extLst>
                <a:ext uri="{FF2B5EF4-FFF2-40B4-BE49-F238E27FC236}">
                  <a16:creationId xmlns:a16="http://schemas.microsoft.com/office/drawing/2014/main" id="{0302F007-A699-4D65-BA37-C680D5A42D19}"/>
                </a:ext>
              </a:extLst>
            </p:cNvPr>
            <p:cNvSpPr>
              <a:spLocks noChangeShapeType="1"/>
            </p:cNvSpPr>
            <p:nvPr/>
          </p:nvSpPr>
          <p:spPr bwMode="auto">
            <a:xfrm>
              <a:off x="12236" y="23820"/>
              <a:ext cx="0" cy="2027"/>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6" name="Прямая соединительная линия 13">
              <a:extLst>
                <a:ext uri="{FF2B5EF4-FFF2-40B4-BE49-F238E27FC236}">
                  <a16:creationId xmlns:a16="http://schemas.microsoft.com/office/drawing/2014/main" id="{971369BE-14B6-45E7-BB44-5C0696EDF91E}"/>
                </a:ext>
              </a:extLst>
            </p:cNvPr>
            <p:cNvSpPr>
              <a:spLocks noChangeShapeType="1"/>
            </p:cNvSpPr>
            <p:nvPr/>
          </p:nvSpPr>
          <p:spPr bwMode="auto">
            <a:xfrm>
              <a:off x="12236" y="31942"/>
              <a:ext cx="0" cy="2297"/>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7" name="Прямая соединительная линия 14">
              <a:extLst>
                <a:ext uri="{FF2B5EF4-FFF2-40B4-BE49-F238E27FC236}">
                  <a16:creationId xmlns:a16="http://schemas.microsoft.com/office/drawing/2014/main" id="{8436F4E8-3F54-4A82-9472-E7C199E5DEB5}"/>
                </a:ext>
              </a:extLst>
            </p:cNvPr>
            <p:cNvSpPr>
              <a:spLocks/>
            </p:cNvSpPr>
            <p:nvPr/>
          </p:nvSpPr>
          <p:spPr bwMode="auto">
            <a:xfrm flipH="1">
              <a:off x="12236" y="41943"/>
              <a:ext cx="0" cy="2363"/>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8" name="Прямая соединительная линия 15">
              <a:extLst>
                <a:ext uri="{FF2B5EF4-FFF2-40B4-BE49-F238E27FC236}">
                  <a16:creationId xmlns:a16="http://schemas.microsoft.com/office/drawing/2014/main" id="{C0F9F755-035E-47EF-BE83-EC378B269616}"/>
                </a:ext>
              </a:extLst>
            </p:cNvPr>
            <p:cNvSpPr>
              <a:spLocks/>
            </p:cNvSpPr>
            <p:nvPr/>
          </p:nvSpPr>
          <p:spPr bwMode="auto">
            <a:xfrm>
              <a:off x="12037" y="50620"/>
              <a:ext cx="0" cy="1958"/>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9" name="Соединитель: уступ 16">
              <a:extLst>
                <a:ext uri="{FF2B5EF4-FFF2-40B4-BE49-F238E27FC236}">
                  <a16:creationId xmlns:a16="http://schemas.microsoft.com/office/drawing/2014/main" id="{21E892BC-FD72-45C1-922F-8CD7531BC613}"/>
                </a:ext>
              </a:extLst>
            </p:cNvPr>
            <p:cNvSpPr>
              <a:spLocks noChangeShapeType="1"/>
            </p:cNvSpPr>
            <p:nvPr/>
          </p:nvSpPr>
          <p:spPr bwMode="auto">
            <a:xfrm flipV="1">
              <a:off x="24273" y="10619"/>
              <a:ext cx="127" cy="18266"/>
            </a:xfrm>
            <a:prstGeom prst="bentConnector3">
              <a:avLst>
                <a:gd name="adj1" fmla="val 6096773"/>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20" name="Соединитель: уступ 17">
              <a:extLst>
                <a:ext uri="{FF2B5EF4-FFF2-40B4-BE49-F238E27FC236}">
                  <a16:creationId xmlns:a16="http://schemas.microsoft.com/office/drawing/2014/main" id="{595A0CD4-B5A7-4C07-A1E8-3949418E2BFB}"/>
                </a:ext>
              </a:extLst>
            </p:cNvPr>
            <p:cNvSpPr>
              <a:spLocks noChangeShapeType="1"/>
            </p:cNvSpPr>
            <p:nvPr/>
          </p:nvSpPr>
          <p:spPr bwMode="auto">
            <a:xfrm rot="10800000" flipH="1" flipV="1">
              <a:off x="199" y="10619"/>
              <a:ext cx="3283" cy="54925"/>
            </a:xfrm>
            <a:prstGeom prst="bentConnector3">
              <a:avLst>
                <a:gd name="adj1" fmla="val -190884"/>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21" name="Соединитель: уступ 18">
              <a:extLst>
                <a:ext uri="{FF2B5EF4-FFF2-40B4-BE49-F238E27FC236}">
                  <a16:creationId xmlns:a16="http://schemas.microsoft.com/office/drawing/2014/main" id="{F4205D48-F9A4-444C-BA78-4191A193F9B7}"/>
                </a:ext>
              </a:extLst>
            </p:cNvPr>
            <p:cNvSpPr>
              <a:spLocks noChangeShapeType="1"/>
            </p:cNvSpPr>
            <p:nvPr/>
          </p:nvSpPr>
          <p:spPr bwMode="auto">
            <a:xfrm rot="10800000" flipH="1">
              <a:off x="0" y="28885"/>
              <a:ext cx="199" cy="18521"/>
            </a:xfrm>
            <a:prstGeom prst="bentConnector3">
              <a:avLst>
                <a:gd name="adj1" fmla="val -1961514"/>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22" name="Соединитель: уступ 19">
              <a:extLst>
                <a:ext uri="{FF2B5EF4-FFF2-40B4-BE49-F238E27FC236}">
                  <a16:creationId xmlns:a16="http://schemas.microsoft.com/office/drawing/2014/main" id="{3FA1029E-2B60-4A15-85BD-FB155D1C4B31}"/>
                </a:ext>
              </a:extLst>
            </p:cNvPr>
            <p:cNvSpPr>
              <a:spLocks/>
            </p:cNvSpPr>
            <p:nvPr/>
          </p:nvSpPr>
          <p:spPr bwMode="auto">
            <a:xfrm flipH="1">
              <a:off x="12037" y="47344"/>
              <a:ext cx="13120" cy="12938"/>
            </a:xfrm>
            <a:prstGeom prst="bentConnector4">
              <a:avLst>
                <a:gd name="adj1" fmla="val -72903"/>
                <a:gd name="adj2" fmla="val 112028"/>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grpSp>
    </p:spTree>
    <p:extLst>
      <p:ext uri="{BB962C8B-B14F-4D97-AF65-F5344CB8AC3E}">
        <p14:creationId xmlns:p14="http://schemas.microsoft.com/office/powerpoint/2010/main" val="286760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457A80-3733-4F5C-8519-9B1DB21766F1}"/>
              </a:ext>
            </a:extLst>
          </p:cNvPr>
          <p:cNvSpPr>
            <a:spLocks noGrp="1"/>
          </p:cNvSpPr>
          <p:nvPr>
            <p:ph type="title"/>
          </p:nvPr>
        </p:nvSpPr>
        <p:spPr>
          <a:xfrm>
            <a:off x="383458" y="365126"/>
            <a:ext cx="8480321" cy="519777"/>
          </a:xfrm>
          <a:solidFill>
            <a:schemeClr val="accent3">
              <a:lumMod val="20000"/>
              <a:lumOff val="80000"/>
            </a:schemeClr>
          </a:solidFill>
          <a:ln>
            <a:solidFill>
              <a:srgbClr val="FF0000"/>
            </a:solidFill>
          </a:ln>
        </p:spPr>
        <p:txBody>
          <a:bodyPr>
            <a:noAutofit/>
          </a:bodyPr>
          <a:lstStyle/>
          <a:p>
            <a:pPr algn="ctr"/>
            <a:r>
              <a:rPr lang="ru-RU" sz="2400" b="1" dirty="0" err="1">
                <a:latin typeface="Times New Roman" panose="02020603050405020304" pitchFamily="18" charset="0"/>
                <a:cs typeface="Times New Roman" panose="02020603050405020304" pitchFamily="18" charset="0"/>
              </a:rPr>
              <a:t>Dissеrtasiya</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mavzusining</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asoslanishi</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va</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dolzarbligi</a:t>
            </a:r>
            <a:endParaRPr lang="ru-RU" sz="24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698D1DB3-C334-4EBC-AAC0-74BD7BD97B9D}"/>
              </a:ext>
            </a:extLst>
          </p:cNvPr>
          <p:cNvSpPr>
            <a:spLocks noGrp="1"/>
          </p:cNvSpPr>
          <p:nvPr>
            <p:ph idx="1"/>
          </p:nvPr>
        </p:nvSpPr>
        <p:spPr>
          <a:xfrm>
            <a:off x="876944" y="1314977"/>
            <a:ext cx="7986835" cy="5254499"/>
          </a:xfrm>
        </p:spPr>
        <p:txBody>
          <a:bodyPr>
            <a:noAutofit/>
          </a:bodyPr>
          <a:lstStyle/>
          <a:p>
            <a:pPr marL="0" indent="722313" algn="just">
              <a:lnSpc>
                <a:spcPct val="100000"/>
              </a:lnSpc>
              <a:buNone/>
            </a:pPr>
            <a:r>
              <a:rPr lang="uz-Cyrl-UZ" sz="2000" dirty="0">
                <a:latin typeface="Times New Roman" panose="02020603050405020304" pitchFamily="18" charset="0"/>
                <a:cs typeface="Times New Roman" panose="02020603050405020304" pitchFamily="18" charset="0"/>
              </a:rPr>
              <a:t>Bugungi kunga kеlib  O‘zbеkiston Rеspublikasi Prеzidеntining 2019 yil 21 maydagi “Elеktron hukumat tizimi doirasida axborot-kommunikatsiya tеxnologiyalari sohasidagi loyihalarni ishlab chiqish va amalga oshirish sifatini yaxshilash chora-tadbirlari to‘g‘risida” PQ-4328-sonli qarori, da amalga oshirishga oid davlat dasturida bеlgilangan vazifalar, </a:t>
            </a:r>
            <a:r>
              <a:rPr lang="ru-RU"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O‘zbеkiston Rеspublikasi</a:t>
            </a:r>
            <a:r>
              <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Prеzidеntining «2022 - 2026 yillarga mo‘ljallangan Yangi O‘zbеkistonning</a:t>
            </a:r>
            <a:r>
              <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taraqqiyot stratеgiyasi to‘g‘risida»gi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armoni</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O’z</a:t>
            </a:r>
            <a:r>
              <a:rPr lang="uz-Cyrl-UZ" sz="2000" dirty="0">
                <a:latin typeface="Times New Roman" panose="02020603050405020304" pitchFamily="18" charset="0"/>
                <a:cs typeface="Times New Roman" panose="02020603050405020304" pitchFamily="18" charset="0"/>
              </a:rPr>
              <a:t>bekiston Respublikasi Prezidentining 2018-yil 3-fevraldagi «O‘zbekiston Respublikasi turizm salohiyatini rivojlantirish uchun qulay shart-sharoitlar yaratish bo‘yicha qo‘shimcha tashkiliy chora-tadbirlar to‘g‘risida»gi PF-5326-son Farmoni ham tanlangam mavzuning dolzarbligidan dalolat bеradi.</a:t>
            </a:r>
            <a:endParaRPr lang="en-US" sz="2000" dirty="0">
              <a:latin typeface="Times New Roman" panose="02020603050405020304" pitchFamily="18" charset="0"/>
              <a:cs typeface="Times New Roman" panose="02020603050405020304" pitchFamily="18" charset="0"/>
            </a:endParaRPr>
          </a:p>
          <a:p>
            <a:pPr marL="0" indent="722313" algn="just">
              <a:lnSpc>
                <a:spcPct val="100000"/>
              </a:lnSpc>
              <a:buNone/>
            </a:pPr>
            <a:r>
              <a:rPr lang="en-US" sz="2000" dirty="0" err="1">
                <a:latin typeface="Times New Roman" panose="02020603050405020304" pitchFamily="18" charset="0"/>
                <a:cs typeface="Times New Roman" panose="02020603050405020304" pitchFamily="18" charset="0"/>
              </a:rPr>
              <a:t>Bundan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tashaqari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tadqiqotlar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shuni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ko‘rsatmoqdaki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Turizm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sohasi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dunyodagi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ko‘plab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mamlakatlar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xajmida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yuqori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o‘rinlarda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turadi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Masalan</a:t>
            </a:r>
            <a:r>
              <a:rPr lang="en-US" sz="2000" dirty="0">
                <a:latin typeface="Times New Roman" panose="02020603050405020304" pitchFamily="18" charset="0"/>
                <a:cs typeface="Times New Roman" panose="02020603050405020304" pitchFamily="18" charset="0"/>
              </a:rPr>
              <a:t>: Makau-50.2%, </a:t>
            </a:r>
            <a:r>
              <a:rPr lang="en-US" sz="2000" dirty="0" err="1">
                <a:latin typeface="Times New Roman" panose="02020603050405020304" pitchFamily="18" charset="0"/>
                <a:cs typeface="Times New Roman" panose="02020603050405020304" pitchFamily="18" charset="0"/>
              </a:rPr>
              <a:t>Maldiv</a:t>
            </a:r>
            <a:r>
              <a:rPr lang="en-US" sz="2000" dirty="0">
                <a:latin typeface="Times New Roman" panose="02020603050405020304" pitchFamily="18" charset="0"/>
                <a:cs typeface="Times New Roman" panose="02020603050405020304" pitchFamily="18" charset="0"/>
              </a:rPr>
              <a:t> orolari-32.5%, Ispaniya-12.5%, AQSH-9.5%, </a:t>
            </a:r>
            <a:r>
              <a:rPr lang="en-US" sz="2000" dirty="0" err="1">
                <a:latin typeface="Times New Roman" panose="02020603050405020304" pitchFamily="18" charset="0"/>
                <a:cs typeface="Times New Roman" panose="02020603050405020304" pitchFamily="18" charset="0"/>
              </a:rPr>
              <a:t>Australiyada</a:t>
            </a:r>
            <a:r>
              <a:rPr lang="en-US" sz="2000" dirty="0">
                <a:latin typeface="Times New Roman" panose="02020603050405020304" pitchFamily="18" charset="0"/>
                <a:cs typeface="Times New Roman" panose="02020603050405020304" pitchFamily="18" charset="0"/>
              </a:rPr>
              <a:t>- 8.6%  </a:t>
            </a:r>
            <a:r>
              <a:rPr lang="en-US" sz="2000" dirty="0" err="1">
                <a:latin typeface="Times New Roman" panose="02020603050405020304" pitchFamily="18" charset="0"/>
                <a:cs typeface="Times New Roman" panose="02020603050405020304" pitchFamily="18" charset="0"/>
              </a:rPr>
              <a:t>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tashkil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qilmoqda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esa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turizmning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qanchalik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muhim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ekanini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ko‘rsatib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beradi</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916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1F9041C-4181-4E04-9ED1-3AEE5178D7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12"/>
          <a:stretch/>
        </p:blipFill>
        <p:spPr bwMode="auto">
          <a:xfrm>
            <a:off x="611511" y="996696"/>
            <a:ext cx="8073274" cy="502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300CE432-3E42-460D-B6B2-E72DD4D8DADE}"/>
              </a:ext>
            </a:extLst>
          </p:cNvPr>
          <p:cNvSpPr/>
          <p:nvPr/>
        </p:nvSpPr>
        <p:spPr>
          <a:xfrm>
            <a:off x="611511" y="384048"/>
            <a:ext cx="7993857" cy="612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4D556632-78B1-4FFA-BC84-4716C22A869C}"/>
              </a:ext>
            </a:extLst>
          </p:cNvPr>
          <p:cNvSpPr txBox="1"/>
          <p:nvPr/>
        </p:nvSpPr>
        <p:spPr>
          <a:xfrm>
            <a:off x="739254" y="336429"/>
            <a:ext cx="7866114" cy="707886"/>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Sayyohlik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jarayonlarini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tashkil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etish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tizimi</a:t>
            </a:r>
            <a:r>
              <a:rPr lang="en-US" sz="2000" b="1" dirty="0">
                <a:latin typeface="Times New Roman" panose="02020603050405020304" pitchFamily="18" charset="0"/>
                <a:cs typeface="Times New Roman" panose="02020603050405020304" pitchFamily="18" charset="0"/>
              </a:rPr>
              <a:t> IDEF0 </a:t>
            </a:r>
            <a:r>
              <a:rPr lang="en-US" sz="2000" b="1" dirty="0" err="1">
                <a:latin typeface="Times New Roman" panose="02020603050405020304" pitchFamily="18" charset="0"/>
                <a:cs typeface="Times New Roman" panose="02020603050405020304" pitchFamily="18" charset="0"/>
              </a:rPr>
              <a:t>uslubiyati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boshqaruv</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modeli</a:t>
            </a:r>
            <a:endParaRPr lang="ru-RU"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0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A9CC1C5-A3E5-4F98-8F23-902575BB73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962"/>
          <a:stretch/>
        </p:blipFill>
        <p:spPr bwMode="auto">
          <a:xfrm>
            <a:off x="427922" y="1344168"/>
            <a:ext cx="8210089" cy="4484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a:extLst>
              <a:ext uri="{FF2B5EF4-FFF2-40B4-BE49-F238E27FC236}">
                <a16:creationId xmlns:a16="http://schemas.microsoft.com/office/drawing/2014/main" id="{0C64D34F-B581-45CF-AD9B-BB792B5E0423}"/>
              </a:ext>
            </a:extLst>
          </p:cNvPr>
          <p:cNvSpPr/>
          <p:nvPr/>
        </p:nvSpPr>
        <p:spPr>
          <a:xfrm>
            <a:off x="487258" y="284098"/>
            <a:ext cx="8169484" cy="10600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B826FB18-3902-4936-AA7F-78352A1D64C1}"/>
              </a:ext>
            </a:extLst>
          </p:cNvPr>
          <p:cNvSpPr txBox="1"/>
          <p:nvPr/>
        </p:nvSpPr>
        <p:spPr>
          <a:xfrm>
            <a:off x="487258" y="460190"/>
            <a:ext cx="8328759" cy="707886"/>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Sayyohlik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jarayonlarini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tashkil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etish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tizimi</a:t>
            </a:r>
            <a:r>
              <a:rPr lang="en-US" sz="2000" b="1" dirty="0">
                <a:latin typeface="Times New Roman" panose="02020603050405020304" pitchFamily="18" charset="0"/>
                <a:cs typeface="Times New Roman" panose="02020603050405020304" pitchFamily="18" charset="0"/>
              </a:rPr>
              <a:t> IDEF3 </a:t>
            </a:r>
            <a:r>
              <a:rPr lang="en-US" sz="2000" b="1" dirty="0" err="1">
                <a:latin typeface="Times New Roman" panose="02020603050405020304" pitchFamily="18" charset="0"/>
                <a:cs typeface="Times New Roman" panose="02020603050405020304" pitchFamily="18" charset="0"/>
              </a:rPr>
              <a:t>uslubiyati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boshqaruv</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modeli</a:t>
            </a:r>
            <a:endParaRPr lang="ru-RU"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85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Группа 38">
            <a:extLst>
              <a:ext uri="{FF2B5EF4-FFF2-40B4-BE49-F238E27FC236}">
                <a16:creationId xmlns:a16="http://schemas.microsoft.com/office/drawing/2014/main" id="{12934423-6F94-4F2C-A738-78BED7143BD2}"/>
              </a:ext>
            </a:extLst>
          </p:cNvPr>
          <p:cNvGrpSpPr>
            <a:grpSpLocks/>
          </p:cNvGrpSpPr>
          <p:nvPr/>
        </p:nvGrpSpPr>
        <p:grpSpPr bwMode="auto">
          <a:xfrm>
            <a:off x="505132" y="1799303"/>
            <a:ext cx="8201523" cy="4734231"/>
            <a:chOff x="0" y="0"/>
            <a:chExt cx="62310" cy="35396"/>
          </a:xfrm>
        </p:grpSpPr>
        <p:sp>
          <p:nvSpPr>
            <p:cNvPr id="6" name="Прямоугольник 2">
              <a:extLst>
                <a:ext uri="{FF2B5EF4-FFF2-40B4-BE49-F238E27FC236}">
                  <a16:creationId xmlns:a16="http://schemas.microsoft.com/office/drawing/2014/main" id="{5DF22919-DC12-46F4-8FA2-6A03DA79BD99}"/>
                </a:ext>
              </a:extLst>
            </p:cNvPr>
            <p:cNvSpPr>
              <a:spLocks noChangeArrowheads="1"/>
            </p:cNvSpPr>
            <p:nvPr/>
          </p:nvSpPr>
          <p:spPr bwMode="auto">
            <a:xfrm>
              <a:off x="4866" y="0"/>
              <a:ext cx="21607" cy="6489"/>
            </a:xfrm>
            <a:prstGeom prst="rect">
              <a:avLst/>
            </a:prstGeom>
            <a:solidFill>
              <a:srgbClr val="A8D08D"/>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Axborot</a:t>
              </a:r>
              <a:r>
                <a:rPr kumimoji="0" lang="en-US"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oqimi</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7" name="Прямоугольник 3">
              <a:extLst>
                <a:ext uri="{FF2B5EF4-FFF2-40B4-BE49-F238E27FC236}">
                  <a16:creationId xmlns:a16="http://schemas.microsoft.com/office/drawing/2014/main" id="{EC84D523-0721-4465-9542-2CB3CBDF5A66}"/>
                </a:ext>
              </a:extLst>
            </p:cNvPr>
            <p:cNvSpPr>
              <a:spLocks noChangeArrowheads="1"/>
            </p:cNvSpPr>
            <p:nvPr/>
          </p:nvSpPr>
          <p:spPr bwMode="auto">
            <a:xfrm>
              <a:off x="4866" y="9365"/>
              <a:ext cx="21607" cy="6489"/>
            </a:xfrm>
            <a:prstGeom prst="rect">
              <a:avLst/>
            </a:prstGeom>
            <a:solidFill>
              <a:srgbClr val="E2EFD9"/>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Tashkiliy-reusrslar</a:t>
              </a:r>
              <a:r>
                <a:rPr kumimoji="0" lang="en-US"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oqimi</a:t>
              </a:r>
              <a:endParaRPr kumimoji="0" lang="en-US" altLang="ru-RU" sz="2000" b="0" i="0" u="none" strike="noStrike" cap="none" normalizeH="0" baseline="0" dirty="0">
                <a:ln>
                  <a:noFill/>
                </a:ln>
                <a:solidFill>
                  <a:schemeClr val="tx1"/>
                </a:solidFill>
                <a:effectLst/>
                <a:latin typeface="Arial" panose="020B0604020202020204" pitchFamily="34" charset="0"/>
              </a:endParaRPr>
            </a:p>
          </p:txBody>
        </p:sp>
        <p:sp>
          <p:nvSpPr>
            <p:cNvPr id="8" name="Прямоугольник 4">
              <a:extLst>
                <a:ext uri="{FF2B5EF4-FFF2-40B4-BE49-F238E27FC236}">
                  <a16:creationId xmlns:a16="http://schemas.microsoft.com/office/drawing/2014/main" id="{0027CA5E-B24A-41E6-A272-B79FECE2D0E9}"/>
                </a:ext>
              </a:extLst>
            </p:cNvPr>
            <p:cNvSpPr>
              <a:spLocks noChangeArrowheads="1"/>
            </p:cNvSpPr>
            <p:nvPr/>
          </p:nvSpPr>
          <p:spPr bwMode="auto">
            <a:xfrm>
              <a:off x="0" y="18730"/>
              <a:ext cx="9733" cy="6489"/>
            </a:xfrm>
            <a:prstGeom prst="rect">
              <a:avLst/>
            </a:prstGeom>
            <a:solidFill>
              <a:srgbClr val="D5DCE4"/>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Mijozlar</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oqimi</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9" name="Прямоугольник 5">
              <a:extLst>
                <a:ext uri="{FF2B5EF4-FFF2-40B4-BE49-F238E27FC236}">
                  <a16:creationId xmlns:a16="http://schemas.microsoft.com/office/drawing/2014/main" id="{29E45E41-EA82-479C-8EB4-4CFC6D9ADF4E}"/>
                </a:ext>
              </a:extLst>
            </p:cNvPr>
            <p:cNvSpPr>
              <a:spLocks noChangeArrowheads="1"/>
            </p:cNvSpPr>
            <p:nvPr/>
          </p:nvSpPr>
          <p:spPr bwMode="auto">
            <a:xfrm>
              <a:off x="15780" y="18730"/>
              <a:ext cx="10693" cy="6489"/>
            </a:xfrm>
            <a:prstGeom prst="rect">
              <a:avLst/>
            </a:prstGeom>
            <a:solidFill>
              <a:srgbClr val="F7CAAC"/>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Turizmning</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a:t>
              </a:r>
              <a:r>
                <a:rPr kumimoji="0" lang="en-US" altLang="ru-RU" sz="16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rinishi</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10" name="Прямоугольник 6">
              <a:extLst>
                <a:ext uri="{FF2B5EF4-FFF2-40B4-BE49-F238E27FC236}">
                  <a16:creationId xmlns:a16="http://schemas.microsoft.com/office/drawing/2014/main" id="{A90A357F-F632-4F6C-AB68-99DC8B3CE831}"/>
                </a:ext>
              </a:extLst>
            </p:cNvPr>
            <p:cNvSpPr>
              <a:spLocks noChangeArrowheads="1"/>
            </p:cNvSpPr>
            <p:nvPr/>
          </p:nvSpPr>
          <p:spPr bwMode="auto">
            <a:xfrm>
              <a:off x="31266" y="0"/>
              <a:ext cx="8702" cy="25219"/>
            </a:xfrm>
            <a:prstGeom prst="rect">
              <a:avLst/>
            </a:prstGeom>
            <a:solidFill>
              <a:srgbClr val="DBDBDB"/>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Logik</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infratuzil</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7">
              <a:extLst>
                <a:ext uri="{FF2B5EF4-FFF2-40B4-BE49-F238E27FC236}">
                  <a16:creationId xmlns:a16="http://schemas.microsoft.com/office/drawing/2014/main" id="{A7C6BFEB-6110-453A-8D56-D3A3F6A42164}"/>
                </a:ext>
              </a:extLst>
            </p:cNvPr>
            <p:cNvSpPr>
              <a:spLocks noChangeArrowheads="1"/>
            </p:cNvSpPr>
            <p:nvPr/>
          </p:nvSpPr>
          <p:spPr bwMode="auto">
            <a:xfrm>
              <a:off x="42285" y="0"/>
              <a:ext cx="8083" cy="25219"/>
            </a:xfrm>
            <a:prstGeom prst="rect">
              <a:avLst/>
            </a:prstGeom>
            <a:solidFill>
              <a:srgbClr val="C9C9C9"/>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Logik</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servis</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struktura-si</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12" name="Прямоугольник 8">
              <a:extLst>
                <a:ext uri="{FF2B5EF4-FFF2-40B4-BE49-F238E27FC236}">
                  <a16:creationId xmlns:a16="http://schemas.microsoft.com/office/drawing/2014/main" id="{EC41CB6B-74E0-4D43-9756-2D76E259099E}"/>
                </a:ext>
              </a:extLst>
            </p:cNvPr>
            <p:cNvSpPr>
              <a:spLocks noChangeArrowheads="1"/>
            </p:cNvSpPr>
            <p:nvPr/>
          </p:nvSpPr>
          <p:spPr bwMode="auto">
            <a:xfrm>
              <a:off x="53094" y="0"/>
              <a:ext cx="9216" cy="25219"/>
            </a:xfrm>
            <a:prstGeom prst="rect">
              <a:avLst/>
            </a:prstGeom>
            <a:solidFill>
              <a:srgbClr val="AEAAAA"/>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ea typeface="Times New Roman" panose="02020603050405020304" pitchFamily="18" charset="0"/>
                </a:rPr>
                <a:t>Turisman</a:t>
              </a:r>
              <a:r>
                <a:rPr kumimoji="0" lang="en-US" altLang="ru-RU"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firmasi</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9">
              <a:extLst>
                <a:ext uri="{FF2B5EF4-FFF2-40B4-BE49-F238E27FC236}">
                  <a16:creationId xmlns:a16="http://schemas.microsoft.com/office/drawing/2014/main" id="{3698574D-CA35-4FF2-992E-6D2C0C855D95}"/>
                </a:ext>
              </a:extLst>
            </p:cNvPr>
            <p:cNvSpPr>
              <a:spLocks noChangeArrowheads="1"/>
            </p:cNvSpPr>
            <p:nvPr/>
          </p:nvSpPr>
          <p:spPr bwMode="auto">
            <a:xfrm>
              <a:off x="36681" y="28021"/>
              <a:ext cx="11209" cy="7375"/>
            </a:xfrm>
            <a:prstGeom prst="rect">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Axborot</a:t>
              </a:r>
              <a:r>
                <a:rPr kumimoji="0" lang="en-US"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CRM </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tizimi</a:t>
              </a:r>
              <a:endParaRPr kumimoji="0" lang="en-US" altLang="ru-RU" sz="2000" b="0" i="0" u="none" strike="noStrike" cap="none" normalizeH="0" baseline="0" dirty="0">
                <a:ln>
                  <a:noFill/>
                </a:ln>
                <a:solidFill>
                  <a:schemeClr val="tx1"/>
                </a:solidFill>
                <a:effectLst/>
                <a:latin typeface="Arial" panose="020B0604020202020204" pitchFamily="34" charset="0"/>
              </a:endParaRPr>
            </a:p>
          </p:txBody>
        </p:sp>
        <p:sp>
          <p:nvSpPr>
            <p:cNvPr id="14" name="Соединитель: уступ 10">
              <a:extLst>
                <a:ext uri="{FF2B5EF4-FFF2-40B4-BE49-F238E27FC236}">
                  <a16:creationId xmlns:a16="http://schemas.microsoft.com/office/drawing/2014/main" id="{452356D0-52A0-4DF9-904E-1CA108D881C3}"/>
                </a:ext>
              </a:extLst>
            </p:cNvPr>
            <p:cNvSpPr>
              <a:spLocks noChangeShapeType="1"/>
            </p:cNvSpPr>
            <p:nvPr/>
          </p:nvSpPr>
          <p:spPr bwMode="auto">
            <a:xfrm rot="-5400000" flipH="1" flipV="1">
              <a:off x="29533" y="-24667"/>
              <a:ext cx="3244" cy="52578"/>
            </a:xfrm>
            <a:prstGeom prst="bentConnector4">
              <a:avLst>
                <a:gd name="adj1" fmla="val -132551"/>
                <a:gd name="adj2" fmla="val 105134"/>
              </a:avLst>
            </a:prstGeom>
            <a:noFill/>
            <a:ln w="12700">
              <a:solidFill>
                <a:srgbClr val="7030A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5" name="Соединитель: уступ 11">
              <a:extLst>
                <a:ext uri="{FF2B5EF4-FFF2-40B4-BE49-F238E27FC236}">
                  <a16:creationId xmlns:a16="http://schemas.microsoft.com/office/drawing/2014/main" id="{13689E08-FBE8-4E34-A2F2-5CAF8D8B5F6D}"/>
                </a:ext>
              </a:extLst>
            </p:cNvPr>
            <p:cNvSpPr>
              <a:spLocks/>
            </p:cNvSpPr>
            <p:nvPr/>
          </p:nvSpPr>
          <p:spPr bwMode="auto">
            <a:xfrm rot="16200000" flipH="1">
              <a:off x="-1375" y="6759"/>
              <a:ext cx="9365" cy="2336"/>
            </a:xfrm>
            <a:prstGeom prst="bentConnector2">
              <a:avLst/>
            </a:prstGeom>
            <a:noFill/>
            <a:ln w="12700">
              <a:solidFill>
                <a:srgbClr val="7030A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6" name="Соединитель: уступ 12">
              <a:extLst>
                <a:ext uri="{FF2B5EF4-FFF2-40B4-BE49-F238E27FC236}">
                  <a16:creationId xmlns:a16="http://schemas.microsoft.com/office/drawing/2014/main" id="{F2B6F578-6CF0-4B33-BD40-B571E393BCBF}"/>
                </a:ext>
              </a:extLst>
            </p:cNvPr>
            <p:cNvSpPr>
              <a:spLocks noChangeShapeType="1"/>
            </p:cNvSpPr>
            <p:nvPr/>
          </p:nvSpPr>
          <p:spPr bwMode="auto">
            <a:xfrm flipV="1">
              <a:off x="47890" y="25219"/>
              <a:ext cx="9554" cy="6490"/>
            </a:xfrm>
            <a:prstGeom prst="bentConnector2">
              <a:avLst/>
            </a:prstGeom>
            <a:noFill/>
            <a:ln w="12700">
              <a:solidFill>
                <a:srgbClr val="7030A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7" name="Соединитель: уступ 13">
              <a:extLst>
                <a:ext uri="{FF2B5EF4-FFF2-40B4-BE49-F238E27FC236}">
                  <a16:creationId xmlns:a16="http://schemas.microsoft.com/office/drawing/2014/main" id="{6BFF1025-60B1-4A10-A42D-D05331B11443}"/>
                </a:ext>
              </a:extLst>
            </p:cNvPr>
            <p:cNvSpPr>
              <a:spLocks noChangeShapeType="1"/>
            </p:cNvSpPr>
            <p:nvPr/>
          </p:nvSpPr>
          <p:spPr bwMode="auto">
            <a:xfrm rot="10800000">
              <a:off x="4866" y="25219"/>
              <a:ext cx="31815" cy="6490"/>
            </a:xfrm>
            <a:prstGeom prst="bentConnector2">
              <a:avLst/>
            </a:prstGeom>
            <a:noFill/>
            <a:ln w="12700">
              <a:solidFill>
                <a:srgbClr val="7030A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14">
              <a:extLst>
                <a:ext uri="{FF2B5EF4-FFF2-40B4-BE49-F238E27FC236}">
                  <a16:creationId xmlns:a16="http://schemas.microsoft.com/office/drawing/2014/main" id="{695C277F-8EA3-4F26-BC2D-A4C97F5CCE58}"/>
                </a:ext>
              </a:extLst>
            </p:cNvPr>
            <p:cNvSpPr>
              <a:spLocks/>
            </p:cNvSpPr>
            <p:nvPr/>
          </p:nvSpPr>
          <p:spPr bwMode="auto">
            <a:xfrm flipV="1">
              <a:off x="21127" y="25219"/>
              <a:ext cx="0" cy="6490"/>
            </a:xfrm>
            <a:prstGeom prst="straightConnector1">
              <a:avLst/>
            </a:prstGeom>
            <a:noFill/>
            <a:ln w="12700">
              <a:solidFill>
                <a:srgbClr val="7030A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9" name="Стрелка: вправо 15">
              <a:extLst>
                <a:ext uri="{FF2B5EF4-FFF2-40B4-BE49-F238E27FC236}">
                  <a16:creationId xmlns:a16="http://schemas.microsoft.com/office/drawing/2014/main" id="{D088054C-B372-4D95-A3BB-8F68496416F5}"/>
                </a:ext>
              </a:extLst>
            </p:cNvPr>
            <p:cNvSpPr>
              <a:spLocks noChangeArrowheads="1"/>
            </p:cNvSpPr>
            <p:nvPr/>
          </p:nvSpPr>
          <p:spPr bwMode="auto">
            <a:xfrm>
              <a:off x="10084" y="20405"/>
              <a:ext cx="5696" cy="2750"/>
            </a:xfrm>
            <a:prstGeom prst="rightArrow">
              <a:avLst>
                <a:gd name="adj1" fmla="val 50000"/>
                <a:gd name="adj2" fmla="val 49989"/>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sp>
          <p:nvSpPr>
            <p:cNvPr id="20" name="Стрелка: вправо 16">
              <a:extLst>
                <a:ext uri="{FF2B5EF4-FFF2-40B4-BE49-F238E27FC236}">
                  <a16:creationId xmlns:a16="http://schemas.microsoft.com/office/drawing/2014/main" id="{71C84ECB-6EB0-45E6-8A73-71FD80FE03AE}"/>
                </a:ext>
              </a:extLst>
            </p:cNvPr>
            <p:cNvSpPr>
              <a:spLocks noChangeArrowheads="1"/>
            </p:cNvSpPr>
            <p:nvPr/>
          </p:nvSpPr>
          <p:spPr bwMode="auto">
            <a:xfrm>
              <a:off x="26473" y="2064"/>
              <a:ext cx="4793" cy="3245"/>
            </a:xfrm>
            <a:prstGeom prst="rightArrow">
              <a:avLst>
                <a:gd name="adj1" fmla="val 50000"/>
                <a:gd name="adj2" fmla="val 49994"/>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sp>
          <p:nvSpPr>
            <p:cNvPr id="21" name="Стрелка: вправо 17">
              <a:extLst>
                <a:ext uri="{FF2B5EF4-FFF2-40B4-BE49-F238E27FC236}">
                  <a16:creationId xmlns:a16="http://schemas.microsoft.com/office/drawing/2014/main" id="{54AA9AF8-832F-44AD-9835-75E73B95B214}"/>
                </a:ext>
              </a:extLst>
            </p:cNvPr>
            <p:cNvSpPr>
              <a:spLocks noChangeArrowheads="1"/>
            </p:cNvSpPr>
            <p:nvPr/>
          </p:nvSpPr>
          <p:spPr bwMode="auto">
            <a:xfrm>
              <a:off x="26610" y="10959"/>
              <a:ext cx="4793" cy="3244"/>
            </a:xfrm>
            <a:prstGeom prst="rightArrow">
              <a:avLst>
                <a:gd name="adj1" fmla="val 50000"/>
                <a:gd name="adj2" fmla="val 50009"/>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sp>
          <p:nvSpPr>
            <p:cNvPr id="22" name="Стрелка: вправо 18">
              <a:extLst>
                <a:ext uri="{FF2B5EF4-FFF2-40B4-BE49-F238E27FC236}">
                  <a16:creationId xmlns:a16="http://schemas.microsoft.com/office/drawing/2014/main" id="{8E7B46DD-9B45-4556-93DF-2589DE3CEF5E}"/>
                </a:ext>
              </a:extLst>
            </p:cNvPr>
            <p:cNvSpPr>
              <a:spLocks noChangeArrowheads="1"/>
            </p:cNvSpPr>
            <p:nvPr/>
          </p:nvSpPr>
          <p:spPr bwMode="auto">
            <a:xfrm>
              <a:off x="26610" y="20008"/>
              <a:ext cx="4793" cy="3245"/>
            </a:xfrm>
            <a:prstGeom prst="rightArrow">
              <a:avLst>
                <a:gd name="adj1" fmla="val 50000"/>
                <a:gd name="adj2" fmla="val 49994"/>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sp>
          <p:nvSpPr>
            <p:cNvPr id="23" name="Стрелка: влево 19">
              <a:extLst>
                <a:ext uri="{FF2B5EF4-FFF2-40B4-BE49-F238E27FC236}">
                  <a16:creationId xmlns:a16="http://schemas.microsoft.com/office/drawing/2014/main" id="{8D4D709B-0939-4CC9-AEA5-0EE5426A7655}"/>
                </a:ext>
              </a:extLst>
            </p:cNvPr>
            <p:cNvSpPr>
              <a:spLocks noChangeArrowheads="1"/>
            </p:cNvSpPr>
            <p:nvPr/>
          </p:nvSpPr>
          <p:spPr bwMode="auto">
            <a:xfrm>
              <a:off x="50368" y="11577"/>
              <a:ext cx="2567" cy="2626"/>
            </a:xfrm>
            <a:prstGeom prst="leftArrow">
              <a:avLst>
                <a:gd name="adj1" fmla="val 50000"/>
                <a:gd name="adj2" fmla="val 50000"/>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sp>
          <p:nvSpPr>
            <p:cNvPr id="24" name="Стрелка: влево 20">
              <a:extLst>
                <a:ext uri="{FF2B5EF4-FFF2-40B4-BE49-F238E27FC236}">
                  <a16:creationId xmlns:a16="http://schemas.microsoft.com/office/drawing/2014/main" id="{1DBDE3F6-0DC7-4781-84FC-0CB6EAE93A18}"/>
                </a:ext>
              </a:extLst>
            </p:cNvPr>
            <p:cNvSpPr>
              <a:spLocks noChangeArrowheads="1"/>
            </p:cNvSpPr>
            <p:nvPr/>
          </p:nvSpPr>
          <p:spPr bwMode="auto">
            <a:xfrm>
              <a:off x="39822" y="11251"/>
              <a:ext cx="2568" cy="2626"/>
            </a:xfrm>
            <a:prstGeom prst="leftArrow">
              <a:avLst>
                <a:gd name="adj1" fmla="val 50000"/>
                <a:gd name="adj2" fmla="val 50000"/>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grpSp>
      <p:sp>
        <p:nvSpPr>
          <p:cNvPr id="26" name="Прямоугольник 25">
            <a:extLst>
              <a:ext uri="{FF2B5EF4-FFF2-40B4-BE49-F238E27FC236}">
                <a16:creationId xmlns:a16="http://schemas.microsoft.com/office/drawing/2014/main" id="{8DA65900-7424-466C-8253-6FB17AF4BBE1}"/>
              </a:ext>
            </a:extLst>
          </p:cNvPr>
          <p:cNvSpPr/>
          <p:nvPr/>
        </p:nvSpPr>
        <p:spPr>
          <a:xfrm>
            <a:off x="336901" y="234588"/>
            <a:ext cx="8482633" cy="830997"/>
          </a:xfrm>
          <a:prstGeom prst="rect">
            <a:avLst/>
          </a:prstGeom>
          <a:ln>
            <a:solidFill>
              <a:srgbClr val="FF0000"/>
            </a:solidFill>
          </a:ln>
        </p:spPr>
        <p:txBody>
          <a:bodyPr wrap="square">
            <a:spAutoFit/>
          </a:bodyPr>
          <a:lstStyle/>
          <a:p>
            <a:pPr algn="ctr"/>
            <a:r>
              <a:rPr lang="en-US" sz="2400" b="1" dirty="0">
                <a:latin typeface="Times New Roman" panose="02020603050405020304" pitchFamily="18" charset="0"/>
                <a:ea typeface="Times New Roman" panose="02020603050405020304" pitchFamily="18" charset="0"/>
              </a:rPr>
              <a:t>“</a:t>
            </a:r>
            <a:r>
              <a:rPr lang="en-US" sz="2400" b="1" dirty="0" err="1">
                <a:latin typeface="Times New Roman" panose="02020603050405020304" pitchFamily="18" charset="0"/>
                <a:ea typeface="Times New Roman" panose="02020603050405020304" pitchFamily="18" charset="0"/>
              </a:rPr>
              <a:t>Turisman</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turizm</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firmasi</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misolida</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logik</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tizimli</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modelning</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ko’rinishi</a:t>
            </a:r>
            <a:endParaRPr lang="ru-RU" sz="2400" b="1" dirty="0"/>
          </a:p>
        </p:txBody>
      </p:sp>
    </p:spTree>
    <p:extLst>
      <p:ext uri="{BB962C8B-B14F-4D97-AF65-F5344CB8AC3E}">
        <p14:creationId xmlns:p14="http://schemas.microsoft.com/office/powerpoint/2010/main" val="2125136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7">
            <a:extLst>
              <a:ext uri="{FF2B5EF4-FFF2-40B4-BE49-F238E27FC236}">
                <a16:creationId xmlns:a16="http://schemas.microsoft.com/office/drawing/2014/main" id="{8E4E54E2-153F-4DD6-A41A-05A2028F748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 name="Группа 113">
            <a:extLst>
              <a:ext uri="{FF2B5EF4-FFF2-40B4-BE49-F238E27FC236}">
                <a16:creationId xmlns:a16="http://schemas.microsoft.com/office/drawing/2014/main" id="{E5F3E46D-1067-411C-929C-674149D3E0A2}"/>
              </a:ext>
            </a:extLst>
          </p:cNvPr>
          <p:cNvGrpSpPr>
            <a:grpSpLocks/>
          </p:cNvGrpSpPr>
          <p:nvPr/>
        </p:nvGrpSpPr>
        <p:grpSpPr bwMode="auto">
          <a:xfrm>
            <a:off x="361335" y="1239576"/>
            <a:ext cx="8649500" cy="5161224"/>
            <a:chOff x="0" y="0"/>
            <a:chExt cx="86555" cy="49904"/>
          </a:xfrm>
        </p:grpSpPr>
        <p:sp>
          <p:nvSpPr>
            <p:cNvPr id="8" name="Овал 2">
              <a:extLst>
                <a:ext uri="{FF2B5EF4-FFF2-40B4-BE49-F238E27FC236}">
                  <a16:creationId xmlns:a16="http://schemas.microsoft.com/office/drawing/2014/main" id="{4C46ED79-1009-4041-AC21-2C74EBD1FBD4}"/>
                </a:ext>
              </a:extLst>
            </p:cNvPr>
            <p:cNvSpPr>
              <a:spLocks noChangeArrowheads="1"/>
            </p:cNvSpPr>
            <p:nvPr/>
          </p:nvSpPr>
          <p:spPr bwMode="auto">
            <a:xfrm>
              <a:off x="3270" y="0"/>
              <a:ext cx="13019" cy="4959"/>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Begin</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араллелограмм 3">
              <a:extLst>
                <a:ext uri="{FF2B5EF4-FFF2-40B4-BE49-F238E27FC236}">
                  <a16:creationId xmlns:a16="http://schemas.microsoft.com/office/drawing/2014/main" id="{4C5560C5-997A-445C-86BD-6FC30913067F}"/>
                </a:ext>
              </a:extLst>
            </p:cNvPr>
            <p:cNvSpPr>
              <a:spLocks noChangeArrowheads="1"/>
            </p:cNvSpPr>
            <p:nvPr/>
          </p:nvSpPr>
          <p:spPr bwMode="auto">
            <a:xfrm>
              <a:off x="19672" y="0"/>
              <a:ext cx="9919" cy="4959"/>
            </a:xfrm>
            <a:prstGeom prst="parallelogram">
              <a:avLst>
                <a:gd name="adj" fmla="val 25003"/>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Kiruvchi ma</a:t>
              </a:r>
              <a:r>
                <a:rPr kumimoji="0" lang="en-US" altLang="ru-RU" sz="9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lumotlar</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4">
              <a:extLst>
                <a:ext uri="{FF2B5EF4-FFF2-40B4-BE49-F238E27FC236}">
                  <a16:creationId xmlns:a16="http://schemas.microsoft.com/office/drawing/2014/main" id="{E4864B35-4465-4172-85FA-7AA222D316A2}"/>
                </a:ext>
              </a:extLst>
            </p:cNvPr>
            <p:cNvSpPr>
              <a:spLocks noChangeArrowheads="1"/>
            </p:cNvSpPr>
            <p:nvPr/>
          </p:nvSpPr>
          <p:spPr bwMode="auto">
            <a:xfrm>
              <a:off x="34267" y="0"/>
              <a:ext cx="13483"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SWOT tahlili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1" name="Прямоугольник 5">
              <a:extLst>
                <a:ext uri="{FF2B5EF4-FFF2-40B4-BE49-F238E27FC236}">
                  <a16:creationId xmlns:a16="http://schemas.microsoft.com/office/drawing/2014/main" id="{2EFB0A0E-423B-4E62-8152-6AB876D0B42C}"/>
                </a:ext>
              </a:extLst>
            </p:cNvPr>
            <p:cNvSpPr>
              <a:spLocks noChangeArrowheads="1"/>
            </p:cNvSpPr>
            <p:nvPr/>
          </p:nvSpPr>
          <p:spPr bwMode="auto">
            <a:xfrm>
              <a:off x="56407" y="0"/>
              <a:ext cx="13484"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Muammoning qo</a:t>
              </a:r>
              <a:r>
                <a:rPr kumimoji="0" lang="en-US" altLang="ru-RU"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yilishi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6">
              <a:extLst>
                <a:ext uri="{FF2B5EF4-FFF2-40B4-BE49-F238E27FC236}">
                  <a16:creationId xmlns:a16="http://schemas.microsoft.com/office/drawing/2014/main" id="{A3E8CBA2-C5BE-4E90-8EB7-617BBD216968}"/>
                </a:ext>
              </a:extLst>
            </p:cNvPr>
            <p:cNvSpPr>
              <a:spLocks noChangeArrowheads="1"/>
            </p:cNvSpPr>
            <p:nvPr/>
          </p:nvSpPr>
          <p:spPr bwMode="auto">
            <a:xfrm>
              <a:off x="27137" y="6483"/>
              <a:ext cx="13483"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Kontrolling</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3" name="Прямоугольник 7">
              <a:extLst>
                <a:ext uri="{FF2B5EF4-FFF2-40B4-BE49-F238E27FC236}">
                  <a16:creationId xmlns:a16="http://schemas.microsoft.com/office/drawing/2014/main" id="{87E84D26-2EE0-44C7-9DC5-E4FB141709D8}"/>
                </a:ext>
              </a:extLst>
            </p:cNvPr>
            <p:cNvSpPr>
              <a:spLocks noChangeArrowheads="1"/>
            </p:cNvSpPr>
            <p:nvPr/>
          </p:nvSpPr>
          <p:spPr bwMode="auto">
            <a:xfrm>
              <a:off x="6060" y="13328"/>
              <a:ext cx="9350"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a:t>
              </a:r>
              <a:r>
                <a:rPr kumimoji="0" lang="en-US" altLang="ru-RU" sz="11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xizm</a:t>
              </a:r>
              <a:r>
                <a:rPr kumimoji="0" lang="en-US" altLang="ru-RU"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atlar</a:t>
              </a:r>
              <a:r>
                <a:rPr kumimoji="0" lang="en-US" altLang="ru-RU"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soni</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4" name="Прямоугольник 8">
              <a:extLst>
                <a:ext uri="{FF2B5EF4-FFF2-40B4-BE49-F238E27FC236}">
                  <a16:creationId xmlns:a16="http://schemas.microsoft.com/office/drawing/2014/main" id="{E0E2EAB0-B36B-4A3A-9B7B-063E0BB4DB2F}"/>
                </a:ext>
              </a:extLst>
            </p:cNvPr>
            <p:cNvSpPr>
              <a:spLocks noChangeArrowheads="1"/>
            </p:cNvSpPr>
            <p:nvPr/>
          </p:nvSpPr>
          <p:spPr bwMode="auto">
            <a:xfrm>
              <a:off x="17658" y="13328"/>
              <a:ext cx="8420"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Hududlar soni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5" name="Прямоугольник 9">
              <a:extLst>
                <a:ext uri="{FF2B5EF4-FFF2-40B4-BE49-F238E27FC236}">
                  <a16:creationId xmlns:a16="http://schemas.microsoft.com/office/drawing/2014/main" id="{BD841B0A-4338-4FFF-A4B5-D69564276E00}"/>
                </a:ext>
              </a:extLst>
            </p:cNvPr>
            <p:cNvSpPr>
              <a:spLocks noChangeArrowheads="1"/>
            </p:cNvSpPr>
            <p:nvPr/>
          </p:nvSpPr>
          <p:spPr bwMode="auto">
            <a:xfrm>
              <a:off x="28771" y="13328"/>
              <a:ext cx="8421"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Yoz-qishki zonalar</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6" name="Прямоугольник 10">
              <a:extLst>
                <a:ext uri="{FF2B5EF4-FFF2-40B4-BE49-F238E27FC236}">
                  <a16:creationId xmlns:a16="http://schemas.microsoft.com/office/drawing/2014/main" id="{1301A1AA-FE3B-4804-86C0-C5429E530A18}"/>
                </a:ext>
              </a:extLst>
            </p:cNvPr>
            <p:cNvSpPr>
              <a:spLocks noChangeArrowheads="1"/>
            </p:cNvSpPr>
            <p:nvPr/>
          </p:nvSpPr>
          <p:spPr bwMode="auto">
            <a:xfrm>
              <a:off x="40283" y="13331"/>
              <a:ext cx="8421" cy="525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Texnik-tuzima</a:t>
              </a:r>
              <a:r>
                <a:rPr kumimoji="0" lang="en-US" altLang="ru-RU"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soni</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7" name="Прямоугольник 11">
              <a:extLst>
                <a:ext uri="{FF2B5EF4-FFF2-40B4-BE49-F238E27FC236}">
                  <a16:creationId xmlns:a16="http://schemas.microsoft.com/office/drawing/2014/main" id="{4A0F7F52-F31D-45FC-A1A8-057E01E82F39}"/>
                </a:ext>
              </a:extLst>
            </p:cNvPr>
            <p:cNvSpPr>
              <a:spLocks noChangeArrowheads="1"/>
            </p:cNvSpPr>
            <p:nvPr/>
          </p:nvSpPr>
          <p:spPr bwMode="auto">
            <a:xfrm>
              <a:off x="51148" y="13141"/>
              <a:ext cx="10873" cy="650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Material oqimi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8" name="Прямоугольник 12">
              <a:extLst>
                <a:ext uri="{FF2B5EF4-FFF2-40B4-BE49-F238E27FC236}">
                  <a16:creationId xmlns:a16="http://schemas.microsoft.com/office/drawing/2014/main" id="{0E96C172-2FE4-4222-BADD-63CFE316A258}"/>
                </a:ext>
              </a:extLst>
            </p:cNvPr>
            <p:cNvSpPr>
              <a:spLocks noChangeArrowheads="1"/>
            </p:cNvSpPr>
            <p:nvPr/>
          </p:nvSpPr>
          <p:spPr bwMode="auto">
            <a:xfrm>
              <a:off x="65106" y="13018"/>
              <a:ext cx="12863" cy="663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Muaamolar oqimi dekompozitsiyasi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9" name="Блок-схема: подготовка 13">
              <a:extLst>
                <a:ext uri="{FF2B5EF4-FFF2-40B4-BE49-F238E27FC236}">
                  <a16:creationId xmlns:a16="http://schemas.microsoft.com/office/drawing/2014/main" id="{E98E3B13-340C-45E2-ADF8-2B20211A43C4}"/>
                </a:ext>
              </a:extLst>
            </p:cNvPr>
            <p:cNvSpPr>
              <a:spLocks noChangeArrowheads="1"/>
            </p:cNvSpPr>
            <p:nvPr/>
          </p:nvSpPr>
          <p:spPr bwMode="auto">
            <a:xfrm>
              <a:off x="932" y="22395"/>
              <a:ext cx="17358" cy="7206"/>
            </a:xfrm>
            <a:prstGeom prst="flowChartPreparation">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Logik tizim modeli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0" name="Прямоугольник 14">
              <a:extLst>
                <a:ext uri="{FF2B5EF4-FFF2-40B4-BE49-F238E27FC236}">
                  <a16:creationId xmlns:a16="http://schemas.microsoft.com/office/drawing/2014/main" id="{6DECCE00-F254-47A3-824F-5BC33D549653}"/>
                </a:ext>
              </a:extLst>
            </p:cNvPr>
            <p:cNvSpPr>
              <a:spLocks noChangeArrowheads="1"/>
            </p:cNvSpPr>
            <p:nvPr/>
          </p:nvSpPr>
          <p:spPr bwMode="auto">
            <a:xfrm>
              <a:off x="20607" y="22918"/>
              <a:ext cx="10629" cy="608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kumimoji="0" lang="en-US" altLang="ru-RU"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lovning innovatsion tizimi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1" name="Прямоугольник 15">
              <a:extLst>
                <a:ext uri="{FF2B5EF4-FFF2-40B4-BE49-F238E27FC236}">
                  <a16:creationId xmlns:a16="http://schemas.microsoft.com/office/drawing/2014/main" id="{DCA930D0-9033-4DDA-843F-06C58FF52921}"/>
                </a:ext>
              </a:extLst>
            </p:cNvPr>
            <p:cNvSpPr>
              <a:spLocks noChangeArrowheads="1"/>
            </p:cNvSpPr>
            <p:nvPr/>
          </p:nvSpPr>
          <p:spPr bwMode="auto">
            <a:xfrm>
              <a:off x="34731" y="22918"/>
              <a:ext cx="10813" cy="608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GLONASS</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22" name="Прямоугольник 16">
              <a:extLst>
                <a:ext uri="{FF2B5EF4-FFF2-40B4-BE49-F238E27FC236}">
                  <a16:creationId xmlns:a16="http://schemas.microsoft.com/office/drawing/2014/main" id="{C105F68F-4141-4BD6-991B-0D1B04EC0F60}"/>
                </a:ext>
              </a:extLst>
            </p:cNvPr>
            <p:cNvSpPr>
              <a:spLocks noChangeArrowheads="1"/>
            </p:cNvSpPr>
            <p:nvPr/>
          </p:nvSpPr>
          <p:spPr bwMode="auto">
            <a:xfrm>
              <a:off x="48550" y="22956"/>
              <a:ext cx="10101" cy="608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1C va CRM tizimi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3" name="Прямоугольник 17">
              <a:extLst>
                <a:ext uri="{FF2B5EF4-FFF2-40B4-BE49-F238E27FC236}">
                  <a16:creationId xmlns:a16="http://schemas.microsoft.com/office/drawing/2014/main" id="{01DF1079-97B6-41B1-8E19-F5775A330BED}"/>
                </a:ext>
              </a:extLst>
            </p:cNvPr>
            <p:cNvSpPr>
              <a:spLocks noChangeArrowheads="1"/>
            </p:cNvSpPr>
            <p:nvPr/>
          </p:nvSpPr>
          <p:spPr bwMode="auto">
            <a:xfrm>
              <a:off x="61657" y="22918"/>
              <a:ext cx="10873" cy="608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Axborot oqimi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4" name="Прямоугольник 18">
              <a:extLst>
                <a:ext uri="{FF2B5EF4-FFF2-40B4-BE49-F238E27FC236}">
                  <a16:creationId xmlns:a16="http://schemas.microsoft.com/office/drawing/2014/main" id="{3AE677E4-FDAA-4AF1-B9AE-84F1DF0820F1}"/>
                </a:ext>
              </a:extLst>
            </p:cNvPr>
            <p:cNvSpPr>
              <a:spLocks noChangeArrowheads="1"/>
            </p:cNvSpPr>
            <p:nvPr/>
          </p:nvSpPr>
          <p:spPr bwMode="auto">
            <a:xfrm>
              <a:off x="0" y="33088"/>
              <a:ext cx="9577"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Infratuzilma</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5" name="Прямоугольник 19">
              <a:extLst>
                <a:ext uri="{FF2B5EF4-FFF2-40B4-BE49-F238E27FC236}">
                  <a16:creationId xmlns:a16="http://schemas.microsoft.com/office/drawing/2014/main" id="{AEE2BDA7-06E0-4C0E-8FA3-C6775E0B0535}"/>
                </a:ext>
              </a:extLst>
            </p:cNvPr>
            <p:cNvSpPr>
              <a:spLocks noChangeArrowheads="1"/>
            </p:cNvSpPr>
            <p:nvPr/>
          </p:nvSpPr>
          <p:spPr bwMode="auto">
            <a:xfrm>
              <a:off x="24069" y="33088"/>
              <a:ext cx="8421"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Sug</a:t>
              </a:r>
              <a:r>
                <a:rPr kumimoji="0" lang="en-US" altLang="ru-RU"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urta</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6" name="Прямоугольник 20">
              <a:extLst>
                <a:ext uri="{FF2B5EF4-FFF2-40B4-BE49-F238E27FC236}">
                  <a16:creationId xmlns:a16="http://schemas.microsoft.com/office/drawing/2014/main" id="{9532F8FB-0BBC-47A5-8C47-5D5CCB8D85FA}"/>
                </a:ext>
              </a:extLst>
            </p:cNvPr>
            <p:cNvSpPr>
              <a:spLocks noChangeArrowheads="1"/>
            </p:cNvSpPr>
            <p:nvPr/>
          </p:nvSpPr>
          <p:spPr bwMode="auto">
            <a:xfrm>
              <a:off x="34267" y="33088"/>
              <a:ext cx="8987"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Dengiz xizmatlaei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7" name="Прямоугольник 21">
              <a:extLst>
                <a:ext uri="{FF2B5EF4-FFF2-40B4-BE49-F238E27FC236}">
                  <a16:creationId xmlns:a16="http://schemas.microsoft.com/office/drawing/2014/main" id="{FE2FBC50-4DF4-4554-A565-BBC67D3EAC74}"/>
                </a:ext>
              </a:extLst>
            </p:cNvPr>
            <p:cNvSpPr>
              <a:spLocks noChangeArrowheads="1"/>
            </p:cNvSpPr>
            <p:nvPr/>
          </p:nvSpPr>
          <p:spPr bwMode="auto">
            <a:xfrm>
              <a:off x="44843" y="33088"/>
              <a:ext cx="8421"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Transport </a:t>
              </a:r>
              <a:r>
                <a:rPr kumimoji="0" lang="en-US" altLang="ru-RU" sz="11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tizimi</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28" name="Прямоугольник 22">
              <a:extLst>
                <a:ext uri="{FF2B5EF4-FFF2-40B4-BE49-F238E27FC236}">
                  <a16:creationId xmlns:a16="http://schemas.microsoft.com/office/drawing/2014/main" id="{B63877F9-2B37-4229-9174-95CA2D56F649}"/>
                </a:ext>
              </a:extLst>
            </p:cNvPr>
            <p:cNvSpPr>
              <a:spLocks noChangeArrowheads="1"/>
            </p:cNvSpPr>
            <p:nvPr/>
          </p:nvSpPr>
          <p:spPr bwMode="auto">
            <a:xfrm>
              <a:off x="55292" y="33088"/>
              <a:ext cx="8573"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Maishiy xizmatlar</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9" name="Прямоугольник 23">
              <a:extLst>
                <a:ext uri="{FF2B5EF4-FFF2-40B4-BE49-F238E27FC236}">
                  <a16:creationId xmlns:a16="http://schemas.microsoft.com/office/drawing/2014/main" id="{151A2FCF-47A2-48AE-9CFA-BA7BDB9E4F8F}"/>
                </a:ext>
              </a:extLst>
            </p:cNvPr>
            <p:cNvSpPr>
              <a:spLocks noChangeArrowheads="1"/>
            </p:cNvSpPr>
            <p:nvPr/>
          </p:nvSpPr>
          <p:spPr bwMode="auto">
            <a:xfrm>
              <a:off x="65414" y="33088"/>
              <a:ext cx="8573"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Avtobuslar</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30" name="Прямоугольник 24">
              <a:extLst>
                <a:ext uri="{FF2B5EF4-FFF2-40B4-BE49-F238E27FC236}">
                  <a16:creationId xmlns:a16="http://schemas.microsoft.com/office/drawing/2014/main" id="{0DC90B9E-A93B-4896-AE1F-19FE1D578FBE}"/>
                </a:ext>
              </a:extLst>
            </p:cNvPr>
            <p:cNvSpPr>
              <a:spLocks noChangeArrowheads="1"/>
            </p:cNvSpPr>
            <p:nvPr/>
          </p:nvSpPr>
          <p:spPr bwMode="auto">
            <a:xfrm>
              <a:off x="76015" y="33088"/>
              <a:ext cx="10540" cy="728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Turistik potok(turustik oqim)</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31" name="Прямоугольник 25">
              <a:extLst>
                <a:ext uri="{FF2B5EF4-FFF2-40B4-BE49-F238E27FC236}">
                  <a16:creationId xmlns:a16="http://schemas.microsoft.com/office/drawing/2014/main" id="{FA85B798-4593-4308-89EC-D94EDDCEBA6E}"/>
                </a:ext>
              </a:extLst>
            </p:cNvPr>
            <p:cNvSpPr>
              <a:spLocks noChangeArrowheads="1"/>
            </p:cNvSpPr>
            <p:nvPr/>
          </p:nvSpPr>
          <p:spPr bwMode="auto">
            <a:xfrm>
              <a:off x="13034" y="33088"/>
              <a:ext cx="9258"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Tbbiyot xizmati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32" name="Блок-схема: документ 26">
              <a:extLst>
                <a:ext uri="{FF2B5EF4-FFF2-40B4-BE49-F238E27FC236}">
                  <a16:creationId xmlns:a16="http://schemas.microsoft.com/office/drawing/2014/main" id="{DE60284D-0BA3-4E9F-968C-38AD32B650B1}"/>
                </a:ext>
              </a:extLst>
            </p:cNvPr>
            <p:cNvSpPr>
              <a:spLocks noChangeArrowheads="1"/>
            </p:cNvSpPr>
            <p:nvPr/>
          </p:nvSpPr>
          <p:spPr bwMode="auto">
            <a:xfrm>
              <a:off x="3270" y="42697"/>
              <a:ext cx="12140" cy="7207"/>
            </a:xfrm>
            <a:prstGeom prst="flowChartDocumen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Natijalarni chop etish (natijalar)</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33" name="Овал 27">
              <a:extLst>
                <a:ext uri="{FF2B5EF4-FFF2-40B4-BE49-F238E27FC236}">
                  <a16:creationId xmlns:a16="http://schemas.microsoft.com/office/drawing/2014/main" id="{11C16C4B-E929-4DAC-9460-8A15A2F98D3D}"/>
                </a:ext>
              </a:extLst>
            </p:cNvPr>
            <p:cNvSpPr>
              <a:spLocks noChangeArrowheads="1"/>
            </p:cNvSpPr>
            <p:nvPr/>
          </p:nvSpPr>
          <p:spPr bwMode="auto">
            <a:xfrm>
              <a:off x="17658" y="43259"/>
              <a:ext cx="12139" cy="6083"/>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End</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34" name="Прямая со стрелкой 28">
              <a:extLst>
                <a:ext uri="{FF2B5EF4-FFF2-40B4-BE49-F238E27FC236}">
                  <a16:creationId xmlns:a16="http://schemas.microsoft.com/office/drawing/2014/main" id="{15DC525A-6501-4EB0-B9EB-FA74DF2F508F}"/>
                </a:ext>
              </a:extLst>
            </p:cNvPr>
            <p:cNvSpPr>
              <a:spLocks noChangeShapeType="1"/>
            </p:cNvSpPr>
            <p:nvPr/>
          </p:nvSpPr>
          <p:spPr bwMode="auto">
            <a:xfrm>
              <a:off x="16289" y="2479"/>
              <a:ext cx="4003"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 name="Прямая со стрелкой 29">
              <a:extLst>
                <a:ext uri="{FF2B5EF4-FFF2-40B4-BE49-F238E27FC236}">
                  <a16:creationId xmlns:a16="http://schemas.microsoft.com/office/drawing/2014/main" id="{743EB730-2DBA-4C0F-9E65-88F43F1C485B}"/>
                </a:ext>
              </a:extLst>
            </p:cNvPr>
            <p:cNvSpPr>
              <a:spLocks noChangeShapeType="1"/>
            </p:cNvSpPr>
            <p:nvPr/>
          </p:nvSpPr>
          <p:spPr bwMode="auto">
            <a:xfrm>
              <a:off x="28971" y="2479"/>
              <a:ext cx="5296"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6" name="Прямая со стрелкой 30">
              <a:extLst>
                <a:ext uri="{FF2B5EF4-FFF2-40B4-BE49-F238E27FC236}">
                  <a16:creationId xmlns:a16="http://schemas.microsoft.com/office/drawing/2014/main" id="{38E0B444-A79E-495A-838D-C2C503F18125}"/>
                </a:ext>
              </a:extLst>
            </p:cNvPr>
            <p:cNvSpPr>
              <a:spLocks/>
            </p:cNvSpPr>
            <p:nvPr/>
          </p:nvSpPr>
          <p:spPr bwMode="auto">
            <a:xfrm>
              <a:off x="47750" y="2479"/>
              <a:ext cx="8657"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7" name="Прямая со стрелкой 31">
              <a:extLst>
                <a:ext uri="{FF2B5EF4-FFF2-40B4-BE49-F238E27FC236}">
                  <a16:creationId xmlns:a16="http://schemas.microsoft.com/office/drawing/2014/main" id="{48660B96-A244-498B-8F5E-3F22B674B3EE}"/>
                </a:ext>
              </a:extLst>
            </p:cNvPr>
            <p:cNvSpPr>
              <a:spLocks/>
            </p:cNvSpPr>
            <p:nvPr/>
          </p:nvSpPr>
          <p:spPr bwMode="auto">
            <a:xfrm>
              <a:off x="67582" y="4959"/>
              <a:ext cx="0" cy="8059"/>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8" name="Соединитель: уступ 32">
              <a:extLst>
                <a:ext uri="{FF2B5EF4-FFF2-40B4-BE49-F238E27FC236}">
                  <a16:creationId xmlns:a16="http://schemas.microsoft.com/office/drawing/2014/main" id="{28274A45-F0EA-46E3-B8CF-3EDB37716F76}"/>
                </a:ext>
              </a:extLst>
            </p:cNvPr>
            <p:cNvSpPr>
              <a:spLocks noChangeShapeType="1"/>
            </p:cNvSpPr>
            <p:nvPr/>
          </p:nvSpPr>
          <p:spPr bwMode="auto">
            <a:xfrm>
              <a:off x="69891" y="2479"/>
              <a:ext cx="4096" cy="10539"/>
            </a:xfrm>
            <a:prstGeom prst="bentConnector2">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9" name="Соединитель: уступ 33">
              <a:extLst>
                <a:ext uri="{FF2B5EF4-FFF2-40B4-BE49-F238E27FC236}">
                  <a16:creationId xmlns:a16="http://schemas.microsoft.com/office/drawing/2014/main" id="{D5C93E68-A95E-41C1-BE9F-6F69A9A24217}"/>
                </a:ext>
              </a:extLst>
            </p:cNvPr>
            <p:cNvSpPr>
              <a:spLocks noChangeShapeType="1"/>
            </p:cNvSpPr>
            <p:nvPr/>
          </p:nvSpPr>
          <p:spPr bwMode="auto">
            <a:xfrm rot="10800000" flipH="1">
              <a:off x="932" y="8963"/>
              <a:ext cx="26205" cy="17035"/>
            </a:xfrm>
            <a:prstGeom prst="bentConnector3">
              <a:avLst>
                <a:gd name="adj1" fmla="val -8722"/>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0" name="Соединитель: уступ 34">
              <a:extLst>
                <a:ext uri="{FF2B5EF4-FFF2-40B4-BE49-F238E27FC236}">
                  <a16:creationId xmlns:a16="http://schemas.microsoft.com/office/drawing/2014/main" id="{A267D8FA-CC82-414C-9705-253000CE7465}"/>
                </a:ext>
              </a:extLst>
            </p:cNvPr>
            <p:cNvSpPr>
              <a:spLocks noChangeShapeType="1"/>
            </p:cNvSpPr>
            <p:nvPr/>
          </p:nvSpPr>
          <p:spPr bwMode="auto">
            <a:xfrm flipV="1">
              <a:off x="40620" y="4959"/>
              <a:ext cx="22529" cy="4004"/>
            </a:xfrm>
            <a:prstGeom prst="bentConnector2">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1" name="Прямая со стрелкой 35">
              <a:extLst>
                <a:ext uri="{FF2B5EF4-FFF2-40B4-BE49-F238E27FC236}">
                  <a16:creationId xmlns:a16="http://schemas.microsoft.com/office/drawing/2014/main" id="{9B2E3456-BF8D-408C-8264-FFEDA9509458}"/>
                </a:ext>
              </a:extLst>
            </p:cNvPr>
            <p:cNvSpPr>
              <a:spLocks/>
            </p:cNvSpPr>
            <p:nvPr/>
          </p:nvSpPr>
          <p:spPr bwMode="auto">
            <a:xfrm flipH="1">
              <a:off x="62021" y="16334"/>
              <a:ext cx="3085" cy="61"/>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2" name="Прямая со стрелкой 36">
              <a:extLst>
                <a:ext uri="{FF2B5EF4-FFF2-40B4-BE49-F238E27FC236}">
                  <a16:creationId xmlns:a16="http://schemas.microsoft.com/office/drawing/2014/main" id="{CF4EB91A-5041-4488-ACF1-2CD01992DBED}"/>
                </a:ext>
              </a:extLst>
            </p:cNvPr>
            <p:cNvSpPr>
              <a:spLocks noChangeShapeType="1"/>
            </p:cNvSpPr>
            <p:nvPr/>
          </p:nvSpPr>
          <p:spPr bwMode="auto">
            <a:xfrm flipH="1" flipV="1">
              <a:off x="48744" y="16334"/>
              <a:ext cx="2404" cy="61"/>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3" name="Прямая со стрелкой 37">
              <a:extLst>
                <a:ext uri="{FF2B5EF4-FFF2-40B4-BE49-F238E27FC236}">
                  <a16:creationId xmlns:a16="http://schemas.microsoft.com/office/drawing/2014/main" id="{A9FAF1AD-04EC-40A9-97F8-32D37185A4FD}"/>
                </a:ext>
              </a:extLst>
            </p:cNvPr>
            <p:cNvSpPr>
              <a:spLocks noChangeShapeType="1"/>
            </p:cNvSpPr>
            <p:nvPr/>
          </p:nvSpPr>
          <p:spPr bwMode="auto">
            <a:xfrm flipH="1">
              <a:off x="37192" y="15808"/>
              <a:ext cx="3131"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4" name="Прямая со стрелкой 38">
              <a:extLst>
                <a:ext uri="{FF2B5EF4-FFF2-40B4-BE49-F238E27FC236}">
                  <a16:creationId xmlns:a16="http://schemas.microsoft.com/office/drawing/2014/main" id="{9FB11FE1-14AF-448B-90B5-5748A8C33BB3}"/>
                </a:ext>
              </a:extLst>
            </p:cNvPr>
            <p:cNvSpPr>
              <a:spLocks noChangeShapeType="1"/>
            </p:cNvSpPr>
            <p:nvPr/>
          </p:nvSpPr>
          <p:spPr bwMode="auto">
            <a:xfrm flipH="1">
              <a:off x="26078" y="15808"/>
              <a:ext cx="2693"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5" name="Прямая со стрелкой 39">
              <a:extLst>
                <a:ext uri="{FF2B5EF4-FFF2-40B4-BE49-F238E27FC236}">
                  <a16:creationId xmlns:a16="http://schemas.microsoft.com/office/drawing/2014/main" id="{738152FB-BD39-4427-8C46-49860164A533}"/>
                </a:ext>
              </a:extLst>
            </p:cNvPr>
            <p:cNvSpPr>
              <a:spLocks noChangeShapeType="1"/>
            </p:cNvSpPr>
            <p:nvPr/>
          </p:nvSpPr>
          <p:spPr bwMode="auto">
            <a:xfrm flipH="1">
              <a:off x="15410" y="15808"/>
              <a:ext cx="2248"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6" name="Прямая со стрелкой 40">
              <a:extLst>
                <a:ext uri="{FF2B5EF4-FFF2-40B4-BE49-F238E27FC236}">
                  <a16:creationId xmlns:a16="http://schemas.microsoft.com/office/drawing/2014/main" id="{44173298-4488-41EB-A63A-894D66C7A5C4}"/>
                </a:ext>
              </a:extLst>
            </p:cNvPr>
            <p:cNvSpPr>
              <a:spLocks noChangeShapeType="1"/>
            </p:cNvSpPr>
            <p:nvPr/>
          </p:nvSpPr>
          <p:spPr bwMode="auto">
            <a:xfrm flipH="1">
              <a:off x="10709" y="18287"/>
              <a:ext cx="26" cy="3798"/>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7" name="Прямая со стрелкой 41">
              <a:extLst>
                <a:ext uri="{FF2B5EF4-FFF2-40B4-BE49-F238E27FC236}">
                  <a16:creationId xmlns:a16="http://schemas.microsoft.com/office/drawing/2014/main" id="{3101901A-04CA-4D1D-91BD-02DC2837878C}"/>
                </a:ext>
              </a:extLst>
            </p:cNvPr>
            <p:cNvSpPr>
              <a:spLocks noChangeShapeType="1"/>
            </p:cNvSpPr>
            <p:nvPr/>
          </p:nvSpPr>
          <p:spPr bwMode="auto">
            <a:xfrm flipV="1">
              <a:off x="1100" y="29692"/>
              <a:ext cx="3410" cy="3396"/>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8" name="Прямая со стрелкой 42">
              <a:extLst>
                <a:ext uri="{FF2B5EF4-FFF2-40B4-BE49-F238E27FC236}">
                  <a16:creationId xmlns:a16="http://schemas.microsoft.com/office/drawing/2014/main" id="{880915FE-DF31-4A3F-BA4C-014BAAFE1856}"/>
                </a:ext>
              </a:extLst>
            </p:cNvPr>
            <p:cNvSpPr>
              <a:spLocks/>
            </p:cNvSpPr>
            <p:nvPr/>
          </p:nvSpPr>
          <p:spPr bwMode="auto">
            <a:xfrm flipH="1">
              <a:off x="73987" y="35568"/>
              <a:ext cx="2028"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9" name="Прямая со стрелкой 43">
              <a:extLst>
                <a:ext uri="{FF2B5EF4-FFF2-40B4-BE49-F238E27FC236}">
                  <a16:creationId xmlns:a16="http://schemas.microsoft.com/office/drawing/2014/main" id="{B79A7D4B-863F-437C-B7C9-743F7C10996F}"/>
                </a:ext>
              </a:extLst>
            </p:cNvPr>
            <p:cNvSpPr>
              <a:spLocks noChangeShapeType="1"/>
            </p:cNvSpPr>
            <p:nvPr/>
          </p:nvSpPr>
          <p:spPr bwMode="auto">
            <a:xfrm flipH="1">
              <a:off x="63865" y="35568"/>
              <a:ext cx="1549"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0" name="Прямая со стрелкой 44">
              <a:extLst>
                <a:ext uri="{FF2B5EF4-FFF2-40B4-BE49-F238E27FC236}">
                  <a16:creationId xmlns:a16="http://schemas.microsoft.com/office/drawing/2014/main" id="{A4E6D252-426A-40FF-A99D-7EFED55D92BA}"/>
                </a:ext>
              </a:extLst>
            </p:cNvPr>
            <p:cNvSpPr>
              <a:spLocks noChangeShapeType="1"/>
            </p:cNvSpPr>
            <p:nvPr/>
          </p:nvSpPr>
          <p:spPr bwMode="auto">
            <a:xfrm flipH="1" flipV="1">
              <a:off x="53264" y="35568"/>
              <a:ext cx="2028"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1" name="Прямая со стрелкой 45">
              <a:extLst>
                <a:ext uri="{FF2B5EF4-FFF2-40B4-BE49-F238E27FC236}">
                  <a16:creationId xmlns:a16="http://schemas.microsoft.com/office/drawing/2014/main" id="{285CDCEE-B65D-4047-90C2-5D903A0B7EA5}"/>
                </a:ext>
              </a:extLst>
            </p:cNvPr>
            <p:cNvSpPr>
              <a:spLocks noChangeShapeType="1"/>
            </p:cNvSpPr>
            <p:nvPr/>
          </p:nvSpPr>
          <p:spPr bwMode="auto">
            <a:xfrm flipH="1" flipV="1">
              <a:off x="43254" y="35568"/>
              <a:ext cx="1589"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2" name="Прямая со стрелкой 46">
              <a:extLst>
                <a:ext uri="{FF2B5EF4-FFF2-40B4-BE49-F238E27FC236}">
                  <a16:creationId xmlns:a16="http://schemas.microsoft.com/office/drawing/2014/main" id="{81BD59C7-CBE7-430F-9DDF-EF0633EEDB08}"/>
                </a:ext>
              </a:extLst>
            </p:cNvPr>
            <p:cNvSpPr>
              <a:spLocks noChangeShapeType="1"/>
            </p:cNvSpPr>
            <p:nvPr/>
          </p:nvSpPr>
          <p:spPr bwMode="auto">
            <a:xfrm flipH="1" flipV="1">
              <a:off x="32490" y="35568"/>
              <a:ext cx="1777"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3" name="Прямая со стрелкой 47">
              <a:extLst>
                <a:ext uri="{FF2B5EF4-FFF2-40B4-BE49-F238E27FC236}">
                  <a16:creationId xmlns:a16="http://schemas.microsoft.com/office/drawing/2014/main" id="{EB5E34B3-E16B-4CF3-8F32-769885E97AEC}"/>
                </a:ext>
              </a:extLst>
            </p:cNvPr>
            <p:cNvSpPr>
              <a:spLocks noChangeShapeType="1"/>
            </p:cNvSpPr>
            <p:nvPr/>
          </p:nvSpPr>
          <p:spPr bwMode="auto">
            <a:xfrm flipH="1" flipV="1">
              <a:off x="22292" y="35568"/>
              <a:ext cx="1777"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4" name="Прямая со стрелкой 48">
              <a:extLst>
                <a:ext uri="{FF2B5EF4-FFF2-40B4-BE49-F238E27FC236}">
                  <a16:creationId xmlns:a16="http://schemas.microsoft.com/office/drawing/2014/main" id="{8FE98BA1-2CE5-4B5B-B232-1111D4938355}"/>
                </a:ext>
              </a:extLst>
            </p:cNvPr>
            <p:cNvSpPr>
              <a:spLocks noChangeShapeType="1"/>
            </p:cNvSpPr>
            <p:nvPr/>
          </p:nvSpPr>
          <p:spPr bwMode="auto">
            <a:xfrm flipH="1">
              <a:off x="9577" y="35568"/>
              <a:ext cx="3457"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5" name="Соединитель: уступ 49">
              <a:extLst>
                <a:ext uri="{FF2B5EF4-FFF2-40B4-BE49-F238E27FC236}">
                  <a16:creationId xmlns:a16="http://schemas.microsoft.com/office/drawing/2014/main" id="{4F9CF39B-D1E2-4120-AB9D-053CE5F2EEB4}"/>
                </a:ext>
              </a:extLst>
            </p:cNvPr>
            <p:cNvSpPr>
              <a:spLocks noChangeShapeType="1"/>
            </p:cNvSpPr>
            <p:nvPr/>
          </p:nvSpPr>
          <p:spPr bwMode="auto">
            <a:xfrm rot="10800000" flipH="1" flipV="1">
              <a:off x="932" y="25998"/>
              <a:ext cx="2338" cy="20303"/>
            </a:xfrm>
            <a:prstGeom prst="bentConnector3">
              <a:avLst>
                <a:gd name="adj1" fmla="val -97778"/>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6" name="Прямая со стрелкой 50">
              <a:extLst>
                <a:ext uri="{FF2B5EF4-FFF2-40B4-BE49-F238E27FC236}">
                  <a16:creationId xmlns:a16="http://schemas.microsoft.com/office/drawing/2014/main" id="{81CB2B98-5017-4936-B901-225E261BFE99}"/>
                </a:ext>
              </a:extLst>
            </p:cNvPr>
            <p:cNvSpPr>
              <a:spLocks noChangeShapeType="1"/>
            </p:cNvSpPr>
            <p:nvPr/>
          </p:nvSpPr>
          <p:spPr bwMode="auto">
            <a:xfrm flipV="1">
              <a:off x="15410" y="46301"/>
              <a:ext cx="2248"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7" name="Соединитель: уступ 51">
              <a:extLst>
                <a:ext uri="{FF2B5EF4-FFF2-40B4-BE49-F238E27FC236}">
                  <a16:creationId xmlns:a16="http://schemas.microsoft.com/office/drawing/2014/main" id="{DDAB797F-344B-410F-BED7-2C7765B85B56}"/>
                </a:ext>
              </a:extLst>
            </p:cNvPr>
            <p:cNvSpPr>
              <a:spLocks noChangeShapeType="1"/>
            </p:cNvSpPr>
            <p:nvPr/>
          </p:nvSpPr>
          <p:spPr bwMode="auto">
            <a:xfrm rot="16200000" flipH="1">
              <a:off x="71908" y="23712"/>
              <a:ext cx="13483" cy="5270"/>
            </a:xfrm>
            <a:prstGeom prst="bentConnector3">
              <a:avLst>
                <a:gd name="adj1" fmla="val 83333"/>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8" name="Соединитель: уступ 52">
              <a:extLst>
                <a:ext uri="{FF2B5EF4-FFF2-40B4-BE49-F238E27FC236}">
                  <a16:creationId xmlns:a16="http://schemas.microsoft.com/office/drawing/2014/main" id="{25DFF6D0-8377-4752-A2E2-5774C8C17CA9}"/>
                </a:ext>
              </a:extLst>
            </p:cNvPr>
            <p:cNvSpPr>
              <a:spLocks noChangeShapeType="1"/>
            </p:cNvSpPr>
            <p:nvPr/>
          </p:nvSpPr>
          <p:spPr bwMode="auto">
            <a:xfrm rot="5400000">
              <a:off x="70030" y="22002"/>
              <a:ext cx="6457" cy="1457"/>
            </a:xfrm>
            <a:prstGeom prst="bentConnector2">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9" name="Прямая со стрелкой 53">
              <a:extLst>
                <a:ext uri="{FF2B5EF4-FFF2-40B4-BE49-F238E27FC236}">
                  <a16:creationId xmlns:a16="http://schemas.microsoft.com/office/drawing/2014/main" id="{2E1E6982-81A1-4DD3-A7D4-4AE74D69E377}"/>
                </a:ext>
              </a:extLst>
            </p:cNvPr>
            <p:cNvSpPr>
              <a:spLocks noChangeShapeType="1"/>
            </p:cNvSpPr>
            <p:nvPr/>
          </p:nvSpPr>
          <p:spPr bwMode="auto">
            <a:xfrm flipH="1">
              <a:off x="58651" y="25959"/>
              <a:ext cx="3006" cy="39"/>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60" name="Прямая со стрелкой 54">
              <a:extLst>
                <a:ext uri="{FF2B5EF4-FFF2-40B4-BE49-F238E27FC236}">
                  <a16:creationId xmlns:a16="http://schemas.microsoft.com/office/drawing/2014/main" id="{905FB5B4-CC0F-422A-8A81-B661F5BF3DC7}"/>
                </a:ext>
              </a:extLst>
            </p:cNvPr>
            <p:cNvSpPr>
              <a:spLocks noChangeShapeType="1"/>
            </p:cNvSpPr>
            <p:nvPr/>
          </p:nvSpPr>
          <p:spPr bwMode="auto">
            <a:xfrm flipH="1" flipV="1">
              <a:off x="45544" y="25959"/>
              <a:ext cx="3006" cy="39"/>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61" name="Прямая со стрелкой 55">
              <a:extLst>
                <a:ext uri="{FF2B5EF4-FFF2-40B4-BE49-F238E27FC236}">
                  <a16:creationId xmlns:a16="http://schemas.microsoft.com/office/drawing/2014/main" id="{CB6EC649-B80F-49C4-AD72-FC0BD7274EFD}"/>
                </a:ext>
              </a:extLst>
            </p:cNvPr>
            <p:cNvSpPr>
              <a:spLocks noChangeShapeType="1"/>
            </p:cNvSpPr>
            <p:nvPr/>
          </p:nvSpPr>
          <p:spPr bwMode="auto">
            <a:xfrm flipH="1">
              <a:off x="31236" y="25959"/>
              <a:ext cx="3495"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62" name="Прямая со стрелкой 56">
              <a:extLst>
                <a:ext uri="{FF2B5EF4-FFF2-40B4-BE49-F238E27FC236}">
                  <a16:creationId xmlns:a16="http://schemas.microsoft.com/office/drawing/2014/main" id="{6B64EFD0-1FD1-46F3-86E3-4A01074FF4D8}"/>
                </a:ext>
              </a:extLst>
            </p:cNvPr>
            <p:cNvSpPr>
              <a:spLocks/>
            </p:cNvSpPr>
            <p:nvPr/>
          </p:nvSpPr>
          <p:spPr bwMode="auto">
            <a:xfrm flipH="1">
              <a:off x="18290" y="25959"/>
              <a:ext cx="2317" cy="39"/>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grpSp>
      <p:sp>
        <p:nvSpPr>
          <p:cNvPr id="63" name="Rectangle 84">
            <a:extLst>
              <a:ext uri="{FF2B5EF4-FFF2-40B4-BE49-F238E27FC236}">
                <a16:creationId xmlns:a16="http://schemas.microsoft.com/office/drawing/2014/main" id="{52F33ACC-65FA-43F9-BF4E-9F4E7396D89A}"/>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4" name="TextBox 63">
            <a:extLst>
              <a:ext uri="{FF2B5EF4-FFF2-40B4-BE49-F238E27FC236}">
                <a16:creationId xmlns:a16="http://schemas.microsoft.com/office/drawing/2014/main" id="{09E34100-3A4C-4942-A207-DE55891E1509}"/>
              </a:ext>
            </a:extLst>
          </p:cNvPr>
          <p:cNvSpPr txBox="1"/>
          <p:nvPr/>
        </p:nvSpPr>
        <p:spPr>
          <a:xfrm>
            <a:off x="361335" y="265845"/>
            <a:ext cx="8421330" cy="707886"/>
          </a:xfrm>
          <a:prstGeom prst="rect">
            <a:avLst/>
          </a:prstGeom>
          <a:noFill/>
          <a:ln>
            <a:solidFill>
              <a:srgbClr val="FF0000"/>
            </a:solidFill>
          </a:ln>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Turizm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firmasi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misolida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sayyohlik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jarayonlarini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tashkil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etish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takomillashtirishning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konseltual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modeli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asosida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qurilgan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algoritm</a:t>
            </a:r>
            <a:r>
              <a:rPr lang="en-US" sz="2000" b="1" dirty="0">
                <a:latin typeface="Times New Roman" panose="02020603050405020304" pitchFamily="18" charset="0"/>
                <a:cs typeface="Times New Roman" panose="02020603050405020304" pitchFamily="18" charset="0"/>
              </a:rPr>
              <a:t> </a:t>
            </a:r>
            <a:endParaRPr lang="ru-RU"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74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9BFD93-325E-4A63-9918-9278107209E8}"/>
              </a:ext>
            </a:extLst>
          </p:cNvPr>
          <p:cNvSpPr>
            <a:spLocks noGrp="1"/>
          </p:cNvSpPr>
          <p:nvPr>
            <p:ph type="title"/>
          </p:nvPr>
        </p:nvSpPr>
        <p:spPr>
          <a:xfrm>
            <a:off x="206475" y="206477"/>
            <a:ext cx="8804789" cy="427704"/>
          </a:xfrm>
          <a:ln>
            <a:solidFill>
              <a:srgbClr val="FF0000"/>
            </a:solidFill>
          </a:ln>
        </p:spPr>
        <p:txBody>
          <a:bodyPr>
            <a:noAutofit/>
          </a:bodyPr>
          <a:lstStyle/>
          <a:p>
            <a:pPr algn="ctr"/>
            <a:r>
              <a:rPr lang="en-US" sz="2000" dirty="0">
                <a:latin typeface="Times New Roman" panose="02020603050405020304" pitchFamily="18" charset="0"/>
                <a:cs typeface="Times New Roman" panose="02020603050405020304" pitchFamily="18" charset="0"/>
              </a:rPr>
              <a:t>XULOSA</a:t>
            </a:r>
            <a:endParaRPr lang="ru-RU" sz="20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C0D93289-D320-4DCE-A7A0-6A6CBF48624C}"/>
              </a:ext>
            </a:extLst>
          </p:cNvPr>
          <p:cNvSpPr>
            <a:spLocks noGrp="1"/>
          </p:cNvSpPr>
          <p:nvPr>
            <p:ph idx="1"/>
          </p:nvPr>
        </p:nvSpPr>
        <p:spPr>
          <a:xfrm>
            <a:off x="206475" y="690001"/>
            <a:ext cx="8686802" cy="5961522"/>
          </a:xfrm>
        </p:spPr>
        <p:txBody>
          <a:bodyPr>
            <a:normAutofit/>
          </a:bodyPr>
          <a:lstStyle/>
          <a:p>
            <a:pPr marL="0" algn="just">
              <a:spcBef>
                <a:spcPts val="0"/>
              </a:spcBef>
            </a:pPr>
            <a:r>
              <a:rPr lang="en-US" sz="2500" dirty="0" err="1">
                <a:latin typeface="Times New Roman" panose="02020603050405020304" pitchFamily="18" charset="0"/>
                <a:cs typeface="Times New Roman" panose="02020603050405020304" pitchFamily="18" charset="0"/>
              </a:rPr>
              <a:t>Turizmning</a:t>
            </a:r>
            <a:r>
              <a:rPr lang="uz-Cyrl-UZ" sz="2500" dirty="0">
                <a:latin typeface="Times New Roman" panose="02020603050405020304" pitchFamily="18" charset="0"/>
                <a:cs typeface="Times New Roman" panose="02020603050405020304" pitchFamily="18" charset="0"/>
              </a:rPr>
              <a:t> jahon iqtisodiyotidagi muhim tarmoq ekanligini hisobga olgan holda O</a:t>
            </a:r>
            <a:r>
              <a:rPr lang="en-US" sz="2500" dirty="0">
                <a:latin typeface="Times New Roman" panose="02020603050405020304" pitchFamily="18" charset="0"/>
                <a:cs typeface="Times New Roman" panose="02020603050405020304" pitchFamily="18" charset="0"/>
              </a:rPr>
              <a:t>‘</a:t>
            </a:r>
            <a:r>
              <a:rPr lang="uz-Cyrl-UZ" sz="2500" dirty="0">
                <a:latin typeface="Times New Roman" panose="02020603050405020304" pitchFamily="18" charset="0"/>
                <a:cs typeface="Times New Roman" panose="02020603050405020304" pitchFamily="18" charset="0"/>
              </a:rPr>
              <a:t>zbekistonda ham tarixiy, madaniy, rekreatsion rivojlantirish yo’nalishlarini hududiy rivojlantirish, uni o</a:t>
            </a:r>
            <a:r>
              <a:rPr lang="en-US" sz="2500" dirty="0">
                <a:latin typeface="Times New Roman" panose="02020603050405020304" pitchFamily="18" charset="0"/>
                <a:cs typeface="Times New Roman" panose="02020603050405020304" pitchFamily="18" charset="0"/>
              </a:rPr>
              <a:t>‘</a:t>
            </a:r>
            <a:r>
              <a:rPr lang="uz-Cyrl-UZ" sz="2500" dirty="0">
                <a:latin typeface="Times New Roman" panose="02020603050405020304" pitchFamily="18" charset="0"/>
                <a:cs typeface="Times New Roman" panose="02020603050405020304" pitchFamily="18" charset="0"/>
              </a:rPr>
              <a:t>rganish sayyohlik imkoniyatlariday samarali foydalanish va milliy sayyohlik modelini shakllantirish zaruriy ishlardan biridir. Milliy sayyohlik modelini shakllantirishda jahondagi sayyohlik rivojlangan mamlakatlar tajribalaridan foydalanish maqsadga muvofiq deb o</a:t>
            </a:r>
            <a:r>
              <a:rPr lang="en-US" sz="2500" dirty="0">
                <a:latin typeface="Times New Roman" panose="02020603050405020304" pitchFamily="18" charset="0"/>
                <a:cs typeface="Times New Roman" panose="02020603050405020304" pitchFamily="18" charset="0"/>
              </a:rPr>
              <a:t>‘</a:t>
            </a:r>
            <a:r>
              <a:rPr lang="uz-Cyrl-UZ" sz="2500" dirty="0">
                <a:latin typeface="Times New Roman" panose="02020603050405020304" pitchFamily="18" charset="0"/>
                <a:cs typeface="Times New Roman" panose="02020603050405020304" pitchFamily="18" charset="0"/>
              </a:rPr>
              <a:t>ylayman.</a:t>
            </a:r>
            <a:endParaRPr lang="ru-RU" sz="2500" dirty="0">
              <a:latin typeface="Times New Roman" panose="02020603050405020304" pitchFamily="18" charset="0"/>
              <a:cs typeface="Times New Roman" panose="02020603050405020304" pitchFamily="18" charset="0"/>
            </a:endParaRPr>
          </a:p>
          <a:p>
            <a:pPr marL="0" algn="just">
              <a:spcBef>
                <a:spcPts val="0"/>
              </a:spcBef>
            </a:pPr>
            <a:r>
              <a:rPr lang="uz-Cyrl-UZ" sz="2500" dirty="0">
                <a:latin typeface="Times New Roman" panose="02020603050405020304" pitchFamily="18" charset="0"/>
                <a:cs typeface="Times New Roman" panose="02020603050405020304" pitchFamily="18" charset="0"/>
              </a:rPr>
              <a:t>Jahonda sayyohlik rivojlangan davlatlarda tarixiy va madaniy ayyohlikni rivojlantirish, sayyohlik yo</a:t>
            </a:r>
            <a:r>
              <a:rPr lang="en-US" sz="2500" dirty="0">
                <a:latin typeface="Times New Roman" panose="02020603050405020304" pitchFamily="18" charset="0"/>
                <a:cs typeface="Times New Roman" panose="02020603050405020304" pitchFamily="18" charset="0"/>
              </a:rPr>
              <a:t>‘</a:t>
            </a:r>
            <a:r>
              <a:rPr lang="uz-Cyrl-UZ" sz="2500" dirty="0">
                <a:latin typeface="Times New Roman" panose="02020603050405020304" pitchFamily="18" charset="0"/>
                <a:cs typeface="Times New Roman" panose="02020603050405020304" pitchFamily="18" charset="0"/>
              </a:rPr>
              <a:t>nalishlarni rejalashtirishini, turmahsulotlar reklamasini o</a:t>
            </a:r>
            <a:r>
              <a:rPr lang="en-US" sz="2500" dirty="0">
                <a:latin typeface="Times New Roman" panose="02020603050405020304" pitchFamily="18" charset="0"/>
                <a:cs typeface="Times New Roman" panose="02020603050405020304" pitchFamily="18" charset="0"/>
              </a:rPr>
              <a:t>‘</a:t>
            </a:r>
            <a:r>
              <a:rPr lang="uz-Cyrl-UZ" sz="2500" dirty="0">
                <a:latin typeface="Times New Roman" panose="02020603050405020304" pitchFamily="18" charset="0"/>
                <a:cs typeface="Times New Roman" panose="02020603050405020304" pitchFamily="18" charset="0"/>
              </a:rPr>
              <a:t>rganish ularning tajribasidan foydalanish muammolari Respublikamizda eng kam o</a:t>
            </a:r>
            <a:r>
              <a:rPr lang="en-US" sz="2500" dirty="0">
                <a:latin typeface="Times New Roman" panose="02020603050405020304" pitchFamily="18" charset="0"/>
                <a:cs typeface="Times New Roman" panose="02020603050405020304" pitchFamily="18" charset="0"/>
              </a:rPr>
              <a:t>‘</a:t>
            </a:r>
            <a:r>
              <a:rPr lang="uz-Cyrl-UZ" sz="2500" dirty="0">
                <a:latin typeface="Times New Roman" panose="02020603050405020304" pitchFamily="18" charset="0"/>
                <a:cs typeface="Times New Roman" panose="02020603050405020304" pitchFamily="18" charset="0"/>
              </a:rPr>
              <a:t>rganilgan yo</a:t>
            </a:r>
            <a:r>
              <a:rPr lang="en-US" sz="2500" dirty="0">
                <a:latin typeface="Times New Roman" panose="02020603050405020304" pitchFamily="18" charset="0"/>
                <a:cs typeface="Times New Roman" panose="02020603050405020304" pitchFamily="18" charset="0"/>
              </a:rPr>
              <a:t>‘</a:t>
            </a:r>
            <a:r>
              <a:rPr lang="uz-Cyrl-UZ" sz="2500" dirty="0">
                <a:latin typeface="Times New Roman" panose="02020603050405020304" pitchFamily="18" charset="0"/>
                <a:cs typeface="Times New Roman" panose="02020603050405020304" pitchFamily="18" charset="0"/>
              </a:rPr>
              <a:t>nalishdir. Bu sohaning rivojlanish asoslari mamlakat iqtisodiyotidagi o</a:t>
            </a:r>
            <a:r>
              <a:rPr lang="en-US" sz="2500" dirty="0">
                <a:latin typeface="Times New Roman" panose="02020603050405020304" pitchFamily="18" charset="0"/>
                <a:cs typeface="Times New Roman" panose="02020603050405020304" pitchFamily="18" charset="0"/>
              </a:rPr>
              <a:t>‘</a:t>
            </a:r>
            <a:r>
              <a:rPr lang="uz-Cyrl-UZ" sz="2500" dirty="0">
                <a:latin typeface="Times New Roman" panose="02020603050405020304" pitchFamily="18" charset="0"/>
                <a:cs typeface="Times New Roman" panose="02020603050405020304" pitchFamily="18" charset="0"/>
              </a:rPr>
              <a:t>rni, iqtisodiy rivojlanishga ta’siri, kelajakda rivojlantirish imkoniyatlarini bilishni taqozo etadi.</a:t>
            </a:r>
            <a:endParaRPr lang="ru-RU"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219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08F6913-5035-46E8-A789-9EEA425A54ED}"/>
              </a:ext>
            </a:extLst>
          </p:cNvPr>
          <p:cNvSpPr>
            <a:spLocks noGrp="1"/>
          </p:cNvSpPr>
          <p:nvPr>
            <p:ph idx="1"/>
          </p:nvPr>
        </p:nvSpPr>
        <p:spPr>
          <a:xfrm>
            <a:off x="353961" y="265471"/>
            <a:ext cx="8377084" cy="6371303"/>
          </a:xfrm>
        </p:spPr>
        <p:txBody>
          <a:bodyPr>
            <a:normAutofit/>
          </a:bodyPr>
          <a:lstStyle/>
          <a:p>
            <a:pPr marL="0" lvl="0" algn="just">
              <a:spcBef>
                <a:spcPts val="0"/>
              </a:spcBef>
            </a:pPr>
            <a:r>
              <a:rPr lang="uz-Cyrl-UZ" sz="2400" dirty="0">
                <a:latin typeface="Times New Roman" panose="02020603050405020304" pitchFamily="18" charset="0"/>
                <a:cs typeface="Times New Roman" panose="02020603050405020304" pitchFamily="18" charset="0"/>
              </a:rPr>
              <a:t>Jahon moliyaviy – iqtisodiy inqirozi oqibatlari davom etayotgan bir vaqtda xalqaro turizmda turistlar talabini o‘rganib chiqish;</a:t>
            </a:r>
            <a:endParaRPr lang="ru-RU" sz="2400" dirty="0">
              <a:latin typeface="Times New Roman" panose="02020603050405020304" pitchFamily="18" charset="0"/>
              <a:cs typeface="Times New Roman" panose="02020603050405020304" pitchFamily="18" charset="0"/>
            </a:endParaRPr>
          </a:p>
          <a:p>
            <a:pPr marL="0" lvl="0" algn="just">
              <a:spcBef>
                <a:spcPts val="0"/>
              </a:spcBef>
            </a:pPr>
            <a:r>
              <a:rPr lang="uz-Cyrl-UZ" sz="2400" dirty="0">
                <a:latin typeface="Times New Roman" panose="02020603050405020304" pitchFamily="18" charset="0"/>
                <a:cs typeface="Times New Roman" panose="02020603050405020304" pitchFamily="18" charset="0"/>
              </a:rPr>
              <a:t>Yurtimizdagi Chimyon, Bo</a:t>
            </a:r>
            <a:r>
              <a:rPr lang="en-US" sz="2400" dirty="0">
                <a:latin typeface="Times New Roman" panose="02020603050405020304" pitchFamily="18" charset="0"/>
                <a:cs typeface="Times New Roman" panose="02020603050405020304" pitchFamily="18" charset="0"/>
              </a:rPr>
              <a:t>‘</a:t>
            </a:r>
            <a:r>
              <a:rPr lang="uz-Cyrl-UZ" sz="2400" dirty="0">
                <a:latin typeface="Times New Roman" panose="02020603050405020304" pitchFamily="18" charset="0"/>
                <a:cs typeface="Times New Roman" panose="02020603050405020304" pitchFamily="18" charset="0"/>
              </a:rPr>
              <a:t>stonliq, Zomin, Nurota, Shoximardon va boshqa shu kabi tog</a:t>
            </a:r>
            <a:r>
              <a:rPr lang="en-US" sz="2400" dirty="0">
                <a:latin typeface="Times New Roman" panose="02020603050405020304" pitchFamily="18" charset="0"/>
                <a:cs typeface="Times New Roman" panose="02020603050405020304" pitchFamily="18" charset="0"/>
              </a:rPr>
              <a:t>‘</a:t>
            </a:r>
            <a:r>
              <a:rPr lang="uz-Cyrl-UZ" sz="2400" dirty="0">
                <a:latin typeface="Times New Roman" panose="02020603050405020304" pitchFamily="18" charset="0"/>
                <a:cs typeface="Times New Roman" panose="02020603050405020304" pitchFamily="18" charset="0"/>
              </a:rPr>
              <a:t>li hududlarda zamon talablariga javob beruvchi sanatoriy – kurortlarni tashkil etish, mavjudlarini qayta ta’mirlashda chet el investitsiyalarini jalb qilish</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0" lvl="0" algn="just">
              <a:spcBef>
                <a:spcPts val="0"/>
              </a:spcBef>
            </a:pPr>
            <a:r>
              <a:rPr lang="en-US" sz="2400" dirty="0" err="1">
                <a:latin typeface="Times New Roman" panose="02020603050405020304" pitchFamily="18" charset="0"/>
                <a:cs typeface="Times New Roman" panose="02020603050405020304" pitchFamily="18" charset="0"/>
              </a:rPr>
              <a:t>Yurtimizda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xalqaro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turizmni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rivojlantirishda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katta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imkoniyatlar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borligini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ta’kidlab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o‘tgan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edik</a:t>
            </a:r>
            <a:r>
              <a:rPr lang="en-US" sz="2400" dirty="0">
                <a:latin typeface="Times New Roman" panose="02020603050405020304" pitchFamily="18" charset="0"/>
                <a:cs typeface="Times New Roman" panose="02020603050405020304" pitchFamily="18" charset="0"/>
              </a:rPr>
              <a:t>. Bu </a:t>
            </a:r>
            <a:r>
              <a:rPr lang="en-US" sz="2400" dirty="0" err="1">
                <a:latin typeface="Times New Roman" panose="02020603050405020304" pitchFamily="18" charset="0"/>
                <a:cs typeface="Times New Roman" panose="02020603050405020304" pitchFamily="18" charset="0"/>
              </a:rPr>
              <a:t>imkoniyatlarni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to‘g‘ri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yo</a:t>
            </a:r>
            <a:r>
              <a:rPr lang="en-US" sz="2400" b="1" dirty="0" err="1">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naltirgan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holdagina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maqsadga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erishish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mumkin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bo‘ladi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Xalqaro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sayyohlikni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rivojlantirishda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muhim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ahamiyat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kasb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etadigan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omillardan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milliy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sayyohlik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mahsulotini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xalqaro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bozorda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raqobatli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bo‘lishi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sotuvini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yaxshilashni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ta’minlashdir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Milliy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turmahsulotlarga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xalqaro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bozorda</a:t>
            </a:r>
            <a:r>
              <a:rPr lang="en-US" sz="2400" dirty="0">
                <a:latin typeface="Times New Roman" panose="02020603050405020304" pitchFamily="18" charset="0"/>
                <a:cs typeface="Times New Roman" panose="02020603050405020304" pitchFamily="18" charset="0"/>
              </a:rPr>
              <a:t> talab </a:t>
            </a:r>
            <a:r>
              <a:rPr lang="en-US" sz="2400" dirty="0" err="1">
                <a:latin typeface="Times New Roman" panose="02020603050405020304" pitchFamily="18" charset="0"/>
                <a:cs typeface="Times New Roman" panose="02020603050405020304" pitchFamily="18" charset="0"/>
              </a:rPr>
              <a:t>ortib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borishi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Respublikaning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xalqaro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maydondagi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mavqeini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ortishi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bilan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vaqtda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yangi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o‘rinlarini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ochish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bozor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iqtisodiyoti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sharoitida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aholining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ijtimoiy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himoyalashni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vujudga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keltirishda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mamlakat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rivojiga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kerak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valyuta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tushumi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xissasi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bilan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alohida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ahamiyat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kasb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etmoqda</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455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344CA1-D428-40F1-BBCE-9C5D53460365}"/>
              </a:ext>
            </a:extLst>
          </p:cNvPr>
          <p:cNvSpPr>
            <a:spLocks noGrp="1"/>
          </p:cNvSpPr>
          <p:nvPr>
            <p:ph type="title"/>
          </p:nvPr>
        </p:nvSpPr>
        <p:spPr>
          <a:xfrm>
            <a:off x="628650" y="2459396"/>
            <a:ext cx="7886700" cy="1325563"/>
          </a:xfrm>
          <a:ln>
            <a:solidFill>
              <a:srgbClr val="FF0000"/>
            </a:solidFill>
          </a:ln>
        </p:spPr>
        <p:txBody>
          <a:bodyPr/>
          <a:lstStyle/>
          <a:p>
            <a:pPr algn="ctr"/>
            <a:r>
              <a:rPr lang="en-US" dirty="0" err="1">
                <a:latin typeface="Times New Roman" panose="02020603050405020304" pitchFamily="18" charset="0"/>
                <a:cs typeface="Times New Roman" panose="02020603050405020304" pitchFamily="18" charset="0"/>
              </a:rPr>
              <a:t>E’tiboringiz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rahmat</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46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71284C-909E-405E-AC0F-28418F771FAB}"/>
              </a:ext>
            </a:extLst>
          </p:cNvPr>
          <p:cNvSpPr>
            <a:spLocks noGrp="1"/>
          </p:cNvSpPr>
          <p:nvPr>
            <p:ph type="title"/>
          </p:nvPr>
        </p:nvSpPr>
        <p:spPr>
          <a:xfrm>
            <a:off x="449824" y="192203"/>
            <a:ext cx="8333761" cy="578771"/>
          </a:xfrm>
          <a:solidFill>
            <a:schemeClr val="accent3">
              <a:lumMod val="20000"/>
              <a:lumOff val="80000"/>
            </a:schemeClr>
          </a:solidFill>
          <a:ln>
            <a:solidFill>
              <a:srgbClr val="FF0000"/>
            </a:solidFill>
          </a:ln>
        </p:spPr>
        <p:txBody>
          <a:bodyPr>
            <a:noAutofit/>
          </a:bodyPr>
          <a:lstStyle/>
          <a:p>
            <a:pPr algn="ctr"/>
            <a:r>
              <a:rPr lang="uz-Cyrl-UZ" sz="2400" b="1" dirty="0">
                <a:latin typeface="Times New Roman" panose="02020603050405020304" pitchFamily="18" charset="0"/>
                <a:cs typeface="Times New Roman" panose="02020603050405020304" pitchFamily="18" charset="0"/>
              </a:rPr>
              <a:t>Dissеrtasiya ishining maqsadi</a:t>
            </a:r>
            <a:endParaRPr lang="ru-RU" sz="24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68E99B2F-CCB0-4CA9-9AA0-328B3A4DCFB9}"/>
              </a:ext>
            </a:extLst>
          </p:cNvPr>
          <p:cNvSpPr>
            <a:spLocks noGrp="1"/>
          </p:cNvSpPr>
          <p:nvPr>
            <p:ph idx="1"/>
          </p:nvPr>
        </p:nvSpPr>
        <p:spPr>
          <a:xfrm>
            <a:off x="360412" y="805550"/>
            <a:ext cx="8423173" cy="1415844"/>
          </a:xfrm>
        </p:spPr>
        <p:txBody>
          <a:bodyPr>
            <a:normAutofit fontScale="85000" lnSpcReduction="20000"/>
          </a:bodyPr>
          <a:lstStyle/>
          <a:p>
            <a:pPr marL="0" indent="530225" algn="just">
              <a:lnSpc>
                <a:spcPct val="150000"/>
              </a:lnSpc>
              <a:buNone/>
            </a:pPr>
            <a:r>
              <a:rPr lang="uz-Cyrl-UZ" sz="2500" dirty="0">
                <a:latin typeface="Times New Roman" panose="02020603050405020304" pitchFamily="18" charset="0"/>
                <a:cs typeface="Times New Roman" panose="02020603050405020304" pitchFamily="18" charset="0"/>
              </a:rPr>
              <a:t>Elеktron hukumat tizimi nеgizida </a:t>
            </a:r>
            <a:r>
              <a:rPr lang="en-US" sz="2500" dirty="0" err="1">
                <a:latin typeface="Times New Roman" panose="02020603050405020304" pitchFamily="18" charset="0"/>
                <a:cs typeface="Times New Roman" panose="02020603050405020304" pitchFamily="18" charset="0"/>
              </a:rPr>
              <a:t>turistik</a:t>
            </a:r>
            <a:r>
              <a:rPr lang="uz-Cyrl-UZ" sz="2500" dirty="0">
                <a:latin typeface="Times New Roman" panose="02020603050405020304" pitchFamily="18" charset="0"/>
                <a:cs typeface="Times New Roman" panose="02020603050405020304" pitchFamily="18" charset="0"/>
              </a:rPr>
              <a:t> jarayonlarini tashkil etish va boshqarish tizimining konsе</a:t>
            </a:r>
            <a:r>
              <a:rPr lang="en-US" sz="2500" dirty="0">
                <a:latin typeface="Times New Roman" panose="02020603050405020304" pitchFamily="18" charset="0"/>
                <a:cs typeface="Times New Roman" panose="02020603050405020304" pitchFamily="18" charset="0"/>
              </a:rPr>
              <a:t>p</a:t>
            </a:r>
            <a:r>
              <a:rPr lang="uz-Cyrl-UZ" sz="2500" dirty="0">
                <a:latin typeface="Times New Roman" panose="02020603050405020304" pitchFamily="18" charset="0"/>
                <a:cs typeface="Times New Roman" panose="02020603050405020304" pitchFamily="18" charset="0"/>
              </a:rPr>
              <a:t>tual modеllari va algoritmlarini ishlab chiqishdan iborat. </a:t>
            </a:r>
            <a:endParaRPr lang="ru-RU" sz="2500" dirty="0">
              <a:latin typeface="Times New Roman" panose="02020603050405020304" pitchFamily="18" charset="0"/>
              <a:cs typeface="Times New Roman" panose="02020603050405020304" pitchFamily="18" charset="0"/>
            </a:endParaRPr>
          </a:p>
          <a:p>
            <a:endParaRPr lang="ru-RU" dirty="0"/>
          </a:p>
        </p:txBody>
      </p:sp>
      <p:sp>
        <p:nvSpPr>
          <p:cNvPr id="4" name="Прямоугольник 3">
            <a:extLst>
              <a:ext uri="{FF2B5EF4-FFF2-40B4-BE49-F238E27FC236}">
                <a16:creationId xmlns:a16="http://schemas.microsoft.com/office/drawing/2014/main" id="{1273DBFE-1F29-4800-8891-9C73B387F1EC}"/>
              </a:ext>
            </a:extLst>
          </p:cNvPr>
          <p:cNvSpPr/>
          <p:nvPr/>
        </p:nvSpPr>
        <p:spPr>
          <a:xfrm>
            <a:off x="362180" y="2356376"/>
            <a:ext cx="8333761" cy="3468257"/>
          </a:xfrm>
          <a:prstGeom prst="rect">
            <a:avLst/>
          </a:prstGeom>
        </p:spPr>
        <p:txBody>
          <a:bodyPr wrap="square">
            <a:spAutoFit/>
          </a:bodyPr>
          <a:lstStyle/>
          <a:p>
            <a:pPr algn="just">
              <a:lnSpc>
                <a:spcPct val="150000"/>
              </a:lnSpc>
              <a:spcAft>
                <a:spcPts val="0"/>
              </a:spcAft>
            </a:pPr>
            <a:r>
              <a:rPr lang="en-US" sz="2200"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uz-Cyrl-UZ" sz="2100"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Tadqiqotning vazifalari quyidagilar:</a:t>
            </a:r>
            <a:r>
              <a:rPr lang="uz-Cyrl-UZ" sz="2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endParaRPr lang="ru-RU" sz="21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ahoma" panose="020B0604030504040204" pitchFamily="34" charset="0"/>
              <a:buChar char="-"/>
            </a:pPr>
            <a:r>
              <a:rPr lang="uz-Cyrl-UZ" sz="2100" dirty="0">
                <a:effectLst/>
                <a:latin typeface="Times New Roman" panose="02020603050405020304" pitchFamily="18" charset="0"/>
                <a:ea typeface="Tahoma" panose="020B0604030504040204" pitchFamily="34" charset="0"/>
                <a:cs typeface="CordiaUPC" panose="020B0304020202020204" pitchFamily="34" charset="-34"/>
              </a:rPr>
              <a:t>turizm jarayonlarini tashkil etish va boshqarish tizimining tizimli tahlili amalga oshris</a:t>
            </a:r>
            <a:r>
              <a:rPr lang="en-US" sz="2100" dirty="0">
                <a:effectLst/>
                <a:latin typeface="Times New Roman" panose="02020603050405020304" pitchFamily="18" charset="0"/>
                <a:ea typeface="Tahoma" panose="020B0604030504040204" pitchFamily="34" charset="0"/>
                <a:cs typeface="CordiaUPC" panose="020B0304020202020204" pitchFamily="34" charset="-34"/>
              </a:rPr>
              <a:t>h;</a:t>
            </a:r>
            <a:endParaRPr lang="ru-RU" sz="2100" dirty="0">
              <a:effectLst/>
              <a:latin typeface="CordiaUPC" panose="020B0304020202020204" pitchFamily="34" charset="-34"/>
              <a:ea typeface="Tahoma" panose="020B0604030504040204" pitchFamily="34" charset="0"/>
              <a:cs typeface="CordiaUPC" panose="020B0304020202020204" pitchFamily="34" charset="-34"/>
            </a:endParaRPr>
          </a:p>
          <a:p>
            <a:pPr marL="342900" lvl="0" indent="-342900" algn="just">
              <a:lnSpc>
                <a:spcPct val="150000"/>
              </a:lnSpc>
              <a:buFont typeface="Tahoma" panose="020B0604030504040204" pitchFamily="34" charset="0"/>
              <a:buChar char="-"/>
            </a:pPr>
            <a:r>
              <a:rPr lang="uz-Cyrl-UZ" sz="2100" dirty="0">
                <a:effectLst/>
                <a:latin typeface="Times New Roman" panose="02020603050405020304" pitchFamily="18" charset="0"/>
                <a:ea typeface="Tahoma" panose="020B0604030504040204" pitchFamily="34" charset="0"/>
                <a:cs typeface="CordiaUPC" panose="020B0304020202020204" pitchFamily="34" charset="-34"/>
              </a:rPr>
              <a:t>turizm jarayonlarini tashkil etish va boshqarish jarayonlarida chet el tajribasi o‘rganish hamda konseptual modellarni loyihalash;</a:t>
            </a:r>
            <a:endParaRPr lang="ru-RU" sz="2100" dirty="0">
              <a:effectLst/>
              <a:latin typeface="CordiaUPC" panose="020B0304020202020204" pitchFamily="34" charset="-34"/>
              <a:ea typeface="Tahoma" panose="020B0604030504040204" pitchFamily="34" charset="0"/>
              <a:cs typeface="CordiaUPC" panose="020B0304020202020204" pitchFamily="34" charset="-34"/>
            </a:endParaRPr>
          </a:p>
          <a:p>
            <a:pPr marL="342900" lvl="0" indent="-342900" algn="just">
              <a:lnSpc>
                <a:spcPct val="150000"/>
              </a:lnSpc>
              <a:buFont typeface="Tahoma" panose="020B0604030504040204" pitchFamily="34" charset="0"/>
              <a:buChar char="-"/>
            </a:pPr>
            <a:r>
              <a:rPr lang="uz-Cyrl-UZ" sz="2100" dirty="0">
                <a:effectLst/>
                <a:latin typeface="Times New Roman" panose="02020603050405020304" pitchFamily="18" charset="0"/>
                <a:ea typeface="Tahoma" panose="020B0604030504040204" pitchFamily="34" charset="0"/>
                <a:cs typeface="CordiaUPC" panose="020B0304020202020204" pitchFamily="34" charset="-34"/>
              </a:rPr>
              <a:t>turizm jarayonlarini tashkil etish va boshqarish tizimining natijaviy va tashkiliy-tuzilmaviy algoritmlarini ishlab chiqish.</a:t>
            </a:r>
            <a:endParaRPr lang="ru-RU" sz="2100" dirty="0">
              <a:effectLst/>
              <a:latin typeface="CordiaUPC" panose="020B0304020202020204" pitchFamily="34" charset="-34"/>
              <a:ea typeface="Tahoma" panose="020B0604030504040204" pitchFamily="34" charset="0"/>
              <a:cs typeface="CordiaUPC" panose="020B0304020202020204" pitchFamily="34" charset="-34"/>
            </a:endParaRPr>
          </a:p>
        </p:txBody>
      </p:sp>
    </p:spTree>
    <p:extLst>
      <p:ext uri="{BB962C8B-B14F-4D97-AF65-F5344CB8AC3E}">
        <p14:creationId xmlns:p14="http://schemas.microsoft.com/office/powerpoint/2010/main" val="225322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60AD18-ED3F-4624-A428-C37426965281}"/>
              </a:ext>
            </a:extLst>
          </p:cNvPr>
          <p:cNvSpPr>
            <a:spLocks noGrp="1"/>
          </p:cNvSpPr>
          <p:nvPr>
            <p:ph type="title"/>
          </p:nvPr>
        </p:nvSpPr>
        <p:spPr>
          <a:xfrm>
            <a:off x="287594" y="324465"/>
            <a:ext cx="8568812" cy="618049"/>
          </a:xfrm>
          <a:solidFill>
            <a:schemeClr val="accent3">
              <a:lumMod val="20000"/>
              <a:lumOff val="80000"/>
            </a:schemeClr>
          </a:solidFill>
          <a:ln>
            <a:solidFill>
              <a:srgbClr val="FF0000"/>
            </a:solidFill>
          </a:ln>
        </p:spPr>
        <p:txBody>
          <a:bodyPr>
            <a:normAutofit/>
          </a:bodyPr>
          <a:lstStyle/>
          <a:p>
            <a:pPr algn="ctr"/>
            <a:r>
              <a:rPr lang="uz-Cyrl-UZ" sz="2800" b="1" dirty="0">
                <a:latin typeface="Times New Roman" panose="02020603050405020304" pitchFamily="18" charset="0"/>
                <a:cs typeface="Times New Roman" panose="02020603050405020304" pitchFamily="18" charset="0"/>
              </a:rPr>
              <a:t>Muammoning o‘rganilganlik darajasi</a:t>
            </a:r>
            <a:endParaRPr lang="ru-RU" sz="28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656697C5-A2AD-412A-AF78-CFACB86EEFA6}"/>
              </a:ext>
            </a:extLst>
          </p:cNvPr>
          <p:cNvSpPr>
            <a:spLocks noGrp="1"/>
          </p:cNvSpPr>
          <p:nvPr>
            <p:ph idx="1"/>
          </p:nvPr>
        </p:nvSpPr>
        <p:spPr>
          <a:xfrm>
            <a:off x="287594" y="1074840"/>
            <a:ext cx="8568812" cy="5134230"/>
          </a:xfrm>
        </p:spPr>
        <p:txBody>
          <a:bodyPr>
            <a:normAutofit fontScale="77500" lnSpcReduction="20000"/>
          </a:bodyPr>
          <a:lstStyle/>
          <a:p>
            <a:pPr marL="0" indent="0" algn="just">
              <a:lnSpc>
                <a:spcPct val="160000"/>
              </a:lnSpc>
              <a:buNone/>
            </a:pPr>
            <a:r>
              <a:rPr lang="en-US" dirty="0"/>
              <a:t>	</a:t>
            </a:r>
            <a:r>
              <a:rPr lang="uz-Cyrl-UZ" dirty="0">
                <a:latin typeface="Times New Roman" panose="02020603050405020304" pitchFamily="18" charset="0"/>
                <a:cs typeface="Times New Roman" panose="02020603050405020304" pitchFamily="18" charset="0"/>
              </a:rPr>
              <a:t>Elеktron hukumat tizimi nеgizida sayyohlik jarayonlarini tashkil etish va boshqarish, sohaviy xizmatlar sifatini rivojlantirishda jamiyatimizning barcha sohalarida jadal ishlar olib borilmoqda. Xorijiy olimlardan G.Romashkina, F. Koxonin, E. Zaden, S. Mixailov, Yu. Krichkov va boshqalarning ilmiy ilshlarida aynan shu yo‘nalishda tadqiqotlar </a:t>
            </a:r>
            <a:r>
              <a:rPr lang="en-US" dirty="0" err="1">
                <a:latin typeface="Times New Roman" panose="02020603050405020304" pitchFamily="18" charset="0"/>
                <a:cs typeface="Times New Roman" panose="02020603050405020304" pitchFamily="18" charset="0"/>
              </a:rPr>
              <a:t>olib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borilgan</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lgn="just">
              <a:lnSpc>
                <a:spcPct val="16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O‘zbek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olimlaridan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esa</a:t>
            </a:r>
            <a:r>
              <a:rPr lang="en-US" dirty="0">
                <a:latin typeface="Times New Roman" panose="02020603050405020304" pitchFamily="18" charset="0"/>
                <a:cs typeface="Times New Roman" panose="02020603050405020304" pitchFamily="18" charset="0"/>
              </a:rPr>
              <a:t> U.K. </a:t>
            </a:r>
            <a:r>
              <a:rPr lang="en-US" dirty="0" err="1">
                <a:latin typeface="Times New Roman" panose="02020603050405020304" pitchFamily="18" charset="0"/>
                <a:cs typeface="Times New Roman" panose="02020603050405020304" pitchFamily="18" charset="0"/>
              </a:rPr>
              <a:t>Zaynudinova</a:t>
            </a:r>
            <a:r>
              <a:rPr lang="en-US" dirty="0">
                <a:latin typeface="Times New Roman" panose="02020603050405020304" pitchFamily="18" charset="0"/>
                <a:cs typeface="Times New Roman" panose="02020603050405020304" pitchFamily="18" charset="0"/>
              </a:rPr>
              <a:t>, M.M. </a:t>
            </a:r>
            <a:r>
              <a:rPr lang="en-US" dirty="0" err="1">
                <a:latin typeface="Times New Roman" panose="02020603050405020304" pitchFamily="18" charset="0"/>
                <a:cs typeface="Times New Roman" panose="02020603050405020304" pitchFamily="18" charset="0"/>
              </a:rPr>
              <a:t>Qurbanov</a:t>
            </a:r>
            <a:r>
              <a:rPr lang="en-US" dirty="0">
                <a:latin typeface="Times New Roman" panose="02020603050405020304" pitchFamily="18" charset="0"/>
                <a:cs typeface="Times New Roman" panose="02020603050405020304" pitchFamily="18" charset="0"/>
              </a:rPr>
              <a:t>, M.S. </a:t>
            </a:r>
            <a:r>
              <a:rPr lang="en-US" dirty="0" err="1">
                <a:latin typeface="Times New Roman" panose="02020603050405020304" pitchFamily="18" charset="0"/>
                <a:cs typeface="Times New Roman" panose="02020603050405020304" pitchFamily="18" charset="0"/>
              </a:rPr>
              <a:t>Yakubov</a:t>
            </a:r>
            <a:r>
              <a:rPr lang="en-US" dirty="0">
                <a:latin typeface="Times New Roman" panose="02020603050405020304" pitchFamily="18" charset="0"/>
                <a:cs typeface="Times New Roman" panose="02020603050405020304" pitchFamily="18" charset="0"/>
              </a:rPr>
              <a:t>, A. B. Umarov, A.A. Saidov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boshqalarning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ilmiy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tadqiqotlarida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sayyohlik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jarayonlarini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muqobillashtirish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yangicha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modellarini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ishlab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chiqishga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qaratiglan</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97992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3C9E9D-CDA7-43C0-A687-6BA6B1A0DF4A}"/>
              </a:ext>
            </a:extLst>
          </p:cNvPr>
          <p:cNvSpPr>
            <a:spLocks noGrp="1"/>
          </p:cNvSpPr>
          <p:nvPr>
            <p:ph type="title"/>
          </p:nvPr>
        </p:nvSpPr>
        <p:spPr>
          <a:xfrm>
            <a:off x="554907" y="365127"/>
            <a:ext cx="8176137" cy="608268"/>
          </a:xfrm>
          <a:solidFill>
            <a:schemeClr val="accent3">
              <a:lumMod val="20000"/>
              <a:lumOff val="80000"/>
            </a:schemeClr>
          </a:solidFill>
          <a:ln>
            <a:solidFill>
              <a:srgbClr val="FF0000"/>
            </a:solidFill>
          </a:ln>
        </p:spPr>
        <p:txBody>
          <a:bodyPr>
            <a:normAutofit/>
          </a:bodyPr>
          <a:lstStyle/>
          <a:p>
            <a:pPr algn="ctr"/>
            <a:r>
              <a:rPr lang="uz-Cyrl-UZ" sz="2800" b="1" dirty="0">
                <a:latin typeface="Times New Roman" panose="02020603050405020304" pitchFamily="18" charset="0"/>
                <a:cs typeface="Times New Roman" panose="02020603050405020304" pitchFamily="18" charset="0"/>
              </a:rPr>
              <a:t>Tadqiqot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ishining</a:t>
            </a:r>
            <a:r>
              <a:rPr lang="uz-Cyrl-UZ" sz="2800" b="1" dirty="0">
                <a:latin typeface="Times New Roman" panose="02020603050405020304" pitchFamily="18" charset="0"/>
                <a:cs typeface="Times New Roman" panose="02020603050405020304" pitchFamily="18" charset="0"/>
              </a:rPr>
              <a:t> ob’еkti</a:t>
            </a:r>
            <a:endParaRPr lang="ru-RU" sz="28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12A7675D-AE9B-403B-BE5F-905B1DB961BE}"/>
              </a:ext>
            </a:extLst>
          </p:cNvPr>
          <p:cNvSpPr>
            <a:spLocks noGrp="1"/>
          </p:cNvSpPr>
          <p:nvPr>
            <p:ph idx="1"/>
          </p:nvPr>
        </p:nvSpPr>
        <p:spPr>
          <a:xfrm>
            <a:off x="554907" y="1108330"/>
            <a:ext cx="8176137" cy="1767605"/>
          </a:xfrm>
        </p:spPr>
        <p:txBody>
          <a:bodyPr>
            <a:normAutofit fontScale="92500" lnSpcReduction="10000"/>
          </a:bodyPr>
          <a:lstStyle/>
          <a:p>
            <a:pPr marL="0" indent="0" algn="just">
              <a:lnSpc>
                <a:spcPct val="150000"/>
              </a:lnSpc>
              <a:buNone/>
              <a:tabLst>
                <a:tab pos="530225" algn="l"/>
              </a:tabLst>
            </a:pPr>
            <a:r>
              <a:rPr lang="en-US" dirty="0">
                <a:latin typeface="Times New Roman" panose="02020603050405020304" pitchFamily="18" charset="0"/>
                <a:cs typeface="Times New Roman" panose="02020603050405020304" pitchFamily="18" charset="0"/>
              </a:rPr>
              <a:t>	</a:t>
            </a:r>
            <a:r>
              <a:rPr lang="uz-Cyrl-UZ" sz="2700" dirty="0">
                <a:latin typeface="Times New Roman" panose="02020603050405020304" pitchFamily="18" charset="0"/>
                <a:cs typeface="Times New Roman" panose="02020603050405020304" pitchFamily="18" charset="0"/>
              </a:rPr>
              <a:t>Ishning ob’еkti sifatida </a:t>
            </a:r>
            <a:r>
              <a:rPr lang="en-US" sz="2700" dirty="0" err="1">
                <a:latin typeface="Times New Roman" panose="02020603050405020304" pitchFamily="18" charset="0"/>
                <a:cs typeface="Times New Roman" panose="02020603050405020304" pitchFamily="18" charset="0"/>
              </a:rPr>
              <a:t>turistik</a:t>
            </a:r>
            <a:r>
              <a:rPr lang="uz-Cyrl-UZ" sz="2700" dirty="0">
                <a:latin typeface="Times New Roman" panose="02020603050405020304" pitchFamily="18" charset="0"/>
                <a:cs typeface="Times New Roman" panose="02020603050405020304" pitchFamily="18" charset="0"/>
              </a:rPr>
              <a:t> jarayonlarini tashkil etish va boshqarish tizimining konsеtual modеllari va algoritmlari qaralgan.</a:t>
            </a:r>
            <a:endParaRPr lang="ru-RU" sz="2700" dirty="0">
              <a:latin typeface="Times New Roman" panose="02020603050405020304" pitchFamily="18" charset="0"/>
              <a:cs typeface="Times New Roman" panose="02020603050405020304" pitchFamily="18" charset="0"/>
            </a:endParaRPr>
          </a:p>
          <a:p>
            <a:endParaRPr lang="ru-RU" dirty="0"/>
          </a:p>
        </p:txBody>
      </p:sp>
      <p:sp>
        <p:nvSpPr>
          <p:cNvPr id="4" name="Прямоугольник 3">
            <a:extLst>
              <a:ext uri="{FF2B5EF4-FFF2-40B4-BE49-F238E27FC236}">
                <a16:creationId xmlns:a16="http://schemas.microsoft.com/office/drawing/2014/main" id="{07DD79D7-85F6-408B-9714-514239850F91}"/>
              </a:ext>
            </a:extLst>
          </p:cNvPr>
          <p:cNvSpPr/>
          <p:nvPr/>
        </p:nvSpPr>
        <p:spPr>
          <a:xfrm>
            <a:off x="554906" y="3669025"/>
            <a:ext cx="8176137" cy="1754455"/>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	</a:t>
            </a:r>
            <a:r>
              <a:rPr lang="uz-Cyrl-UZ" sz="2500" dirty="0">
                <a:latin typeface="Times New Roman" panose="02020603050405020304" pitchFamily="18" charset="0"/>
                <a:cs typeface="Times New Roman" panose="02020603050405020304" pitchFamily="18" charset="0"/>
              </a:rPr>
              <a:t>Elеktron hukumat tizimi nеgizida </a:t>
            </a:r>
            <a:r>
              <a:rPr lang="en-US" sz="2500" dirty="0" err="1">
                <a:latin typeface="Times New Roman" panose="02020603050405020304" pitchFamily="18" charset="0"/>
                <a:cs typeface="Times New Roman" panose="02020603050405020304" pitchFamily="18" charset="0"/>
              </a:rPr>
              <a:t>turistik</a:t>
            </a:r>
            <a:r>
              <a:rPr lang="uz-Cyrl-UZ" sz="2500" dirty="0">
                <a:latin typeface="Times New Roman" panose="02020603050405020304" pitchFamily="18" charset="0"/>
                <a:cs typeface="Times New Roman" panose="02020603050405020304" pitchFamily="18" charset="0"/>
              </a:rPr>
              <a:t> jarayonlarini tashkil etish va boshqarish tizimining konsеtual modеllari va algoritmlarini ishlab chiqish hisoblanadi.</a:t>
            </a:r>
            <a:endParaRPr lang="ru-RU" sz="2500" dirty="0">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DC3ACF36-39C1-4FF4-AD65-3B7E2FAB5E07}"/>
              </a:ext>
            </a:extLst>
          </p:cNvPr>
          <p:cNvSpPr/>
          <p:nvPr/>
        </p:nvSpPr>
        <p:spPr>
          <a:xfrm>
            <a:off x="554907" y="3010870"/>
            <a:ext cx="8176137" cy="523220"/>
          </a:xfrm>
          <a:prstGeom prst="rect">
            <a:avLst/>
          </a:prstGeom>
          <a:solidFill>
            <a:schemeClr val="accent3">
              <a:lumMod val="20000"/>
              <a:lumOff val="80000"/>
            </a:schemeClr>
          </a:solidFill>
          <a:ln>
            <a:solidFill>
              <a:srgbClr val="FF0000"/>
            </a:solidFill>
          </a:ln>
        </p:spPr>
        <p:txBody>
          <a:bodyPr wrap="square">
            <a:spAutoFit/>
          </a:bodyPr>
          <a:lstStyle/>
          <a:p>
            <a:pPr algn="ctr"/>
            <a:r>
              <a:rPr lang="uz-Cyrl-UZ" sz="2800" b="1" dirty="0">
                <a:latin typeface="Times New Roman" panose="02020603050405020304" pitchFamily="18" charset="0"/>
                <a:cs typeface="Times New Roman" panose="02020603050405020304" pitchFamily="18" charset="0"/>
              </a:rPr>
              <a:t>Tadqiqot prеdmеti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2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901482-2A06-4D62-9498-032A73DBE4CD}"/>
              </a:ext>
            </a:extLst>
          </p:cNvPr>
          <p:cNvSpPr>
            <a:spLocks noGrp="1"/>
          </p:cNvSpPr>
          <p:nvPr>
            <p:ph type="title"/>
          </p:nvPr>
        </p:nvSpPr>
        <p:spPr>
          <a:xfrm>
            <a:off x="575187" y="311816"/>
            <a:ext cx="8163231" cy="482499"/>
          </a:xfrm>
          <a:solidFill>
            <a:schemeClr val="accent3">
              <a:lumMod val="20000"/>
              <a:lumOff val="80000"/>
            </a:schemeClr>
          </a:solidFill>
          <a:ln>
            <a:solidFill>
              <a:srgbClr val="FF0000"/>
            </a:solidFill>
          </a:ln>
        </p:spPr>
        <p:txBody>
          <a:bodyPr>
            <a:noAutofit/>
          </a:bodyPr>
          <a:lstStyle/>
          <a:p>
            <a:pPr algn="ctr"/>
            <a:r>
              <a:rPr lang="uz-Cyrl-UZ" sz="2800" b="1" dirty="0">
                <a:latin typeface="Times New Roman" panose="02020603050405020304" pitchFamily="18" charset="0"/>
                <a:cs typeface="Times New Roman" panose="02020603050405020304" pitchFamily="18" charset="0"/>
              </a:rPr>
              <a:t>Tadqiqotining ilmiy yangiligi</a:t>
            </a:r>
            <a:endParaRPr lang="ru-RU" sz="28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44FD9B51-0719-4A95-A957-1ED3AD9DF8EA}"/>
              </a:ext>
            </a:extLst>
          </p:cNvPr>
          <p:cNvSpPr>
            <a:spLocks noGrp="1"/>
          </p:cNvSpPr>
          <p:nvPr>
            <p:ph idx="1"/>
          </p:nvPr>
        </p:nvSpPr>
        <p:spPr>
          <a:xfrm>
            <a:off x="457200" y="894376"/>
            <a:ext cx="8098338" cy="5651808"/>
          </a:xfrm>
        </p:spPr>
        <p:txBody>
          <a:bodyPr>
            <a:noAutofit/>
          </a:bodyPr>
          <a:lstStyle/>
          <a:p>
            <a:pPr marL="530225" indent="-176213" algn="just">
              <a:lnSpc>
                <a:spcPct val="160000"/>
              </a:lnSpc>
              <a:spcBef>
                <a:spcPts val="0"/>
              </a:spcBef>
              <a:buNone/>
            </a:pPr>
            <a:r>
              <a:rPr lang="uz-Cyrl-UZ" sz="2200" dirty="0">
                <a:latin typeface="Times New Roman" panose="02020603050405020304" pitchFamily="18" charset="0"/>
                <a:cs typeface="Times New Roman" panose="02020603050405020304" pitchFamily="18" charset="0"/>
              </a:rPr>
              <a:t>Tadqiqotining ilmiy yangiligi quyidagilardan iborat:</a:t>
            </a:r>
            <a:endParaRPr lang="en-US" sz="2200" dirty="0">
              <a:latin typeface="Times New Roman" panose="02020603050405020304" pitchFamily="18" charset="0"/>
              <a:cs typeface="Times New Roman" panose="02020603050405020304" pitchFamily="18" charset="0"/>
            </a:endParaRPr>
          </a:p>
          <a:p>
            <a:pPr marL="342900" lvl="0" indent="-342900" algn="just">
              <a:lnSpc>
                <a:spcPct val="150000"/>
              </a:lnSpc>
              <a:buFont typeface="Tahoma" panose="020B0604030504040204" pitchFamily="34" charset="0"/>
              <a:buChar char="-"/>
            </a:pPr>
            <a:r>
              <a:rPr lang="en-US" sz="2200" dirty="0" err="1">
                <a:latin typeface="Times New Roman" panose="02020603050405020304" pitchFamily="18" charset="0"/>
                <a:ea typeface="Tahoma" panose="020B0604030504040204" pitchFamily="34" charset="0"/>
                <a:cs typeface="CordiaUPC" panose="020B0304020202020204" pitchFamily="34" charset="-34"/>
              </a:rPr>
              <a:t>turizm</a:t>
            </a:r>
            <a:r>
              <a:rPr lang="en-US" sz="2200" dirty="0">
                <a:latin typeface="Times New Roman" panose="02020603050405020304" pitchFamily="18" charset="0"/>
                <a:ea typeface="Tahoma" panose="020B0604030504040204" pitchFamily="34" charset="0"/>
                <a:cs typeface="CordiaUPC" panose="020B0304020202020204" pitchFamily="34" charset="-34"/>
              </a:rPr>
              <a:t> </a:t>
            </a:r>
            <a:r>
              <a:rPr lang="en-US" sz="2200" dirty="0" err="1">
                <a:latin typeface="Times New Roman" panose="02020603050405020304" pitchFamily="18" charset="0"/>
                <a:ea typeface="Tahoma" panose="020B0604030504040204" pitchFamily="34" charset="0"/>
                <a:cs typeface="CordiaUPC" panose="020B0304020202020204" pitchFamily="34" charset="-34"/>
              </a:rPr>
              <a:t>jarayonlarini</a:t>
            </a:r>
            <a:r>
              <a:rPr lang="en-US" sz="2200" dirty="0">
                <a:latin typeface="Times New Roman" panose="02020603050405020304" pitchFamily="18" charset="0"/>
                <a:ea typeface="Tahoma" panose="020B0604030504040204" pitchFamily="34" charset="0"/>
                <a:cs typeface="CordiaUPC" panose="020B0304020202020204" pitchFamily="34" charset="-34"/>
              </a:rPr>
              <a:t> </a:t>
            </a:r>
            <a:r>
              <a:rPr lang="en-US" sz="2200" dirty="0" err="1">
                <a:latin typeface="Times New Roman" panose="02020603050405020304" pitchFamily="18" charset="0"/>
                <a:ea typeface="Tahoma" panose="020B0604030504040204" pitchFamily="34" charset="0"/>
                <a:cs typeface="CordiaUPC" panose="020B0304020202020204" pitchFamily="34" charset="-34"/>
              </a:rPr>
              <a:t>tashkil</a:t>
            </a:r>
            <a:r>
              <a:rPr lang="en-US" sz="2200" dirty="0">
                <a:latin typeface="Times New Roman" panose="02020603050405020304" pitchFamily="18" charset="0"/>
                <a:ea typeface="Tahoma" panose="020B0604030504040204" pitchFamily="34" charset="0"/>
                <a:cs typeface="CordiaUPC" panose="020B0304020202020204" pitchFamily="34" charset="-34"/>
              </a:rPr>
              <a:t> </a:t>
            </a:r>
            <a:r>
              <a:rPr lang="en-US" sz="2200" dirty="0" err="1">
                <a:latin typeface="Times New Roman" panose="02020603050405020304" pitchFamily="18" charset="0"/>
                <a:ea typeface="Tahoma" panose="020B0604030504040204" pitchFamily="34" charset="0"/>
                <a:cs typeface="CordiaUPC" panose="020B0304020202020204" pitchFamily="34" charset="-34"/>
              </a:rPr>
              <a:t>etish</a:t>
            </a:r>
            <a:r>
              <a:rPr lang="en-US" sz="2200" dirty="0">
                <a:latin typeface="Times New Roman" panose="02020603050405020304" pitchFamily="18" charset="0"/>
                <a:ea typeface="Tahoma" panose="020B0604030504040204" pitchFamily="34" charset="0"/>
                <a:cs typeface="CordiaUPC" panose="020B0304020202020204" pitchFamily="34" charset="-34"/>
              </a:rPr>
              <a:t> </a:t>
            </a:r>
            <a:r>
              <a:rPr lang="en-US" sz="2200" dirty="0" err="1">
                <a:latin typeface="Times New Roman" panose="02020603050405020304" pitchFamily="18" charset="0"/>
                <a:ea typeface="Tahoma" panose="020B0604030504040204" pitchFamily="34" charset="0"/>
                <a:cs typeface="CordiaUPC" panose="020B0304020202020204" pitchFamily="34" charset="-34"/>
              </a:rPr>
              <a:t>va</a:t>
            </a:r>
            <a:r>
              <a:rPr lang="en-US" sz="2200" dirty="0">
                <a:latin typeface="Times New Roman" panose="02020603050405020304" pitchFamily="18" charset="0"/>
                <a:ea typeface="Tahoma" panose="020B0604030504040204" pitchFamily="34" charset="0"/>
                <a:cs typeface="CordiaUPC" panose="020B0304020202020204" pitchFamily="34" charset="-34"/>
              </a:rPr>
              <a:t> </a:t>
            </a:r>
            <a:r>
              <a:rPr lang="en-US" sz="2200" dirty="0" err="1">
                <a:latin typeface="Times New Roman" panose="02020603050405020304" pitchFamily="18" charset="0"/>
                <a:ea typeface="Tahoma" panose="020B0604030504040204" pitchFamily="34" charset="0"/>
                <a:cs typeface="CordiaUPC" panose="020B0304020202020204" pitchFamily="34" charset="-34"/>
              </a:rPr>
              <a:t>boshqarish</a:t>
            </a:r>
            <a:r>
              <a:rPr lang="en-US" sz="2200" dirty="0">
                <a:latin typeface="Times New Roman" panose="02020603050405020304" pitchFamily="18" charset="0"/>
                <a:ea typeface="Tahoma" panose="020B0604030504040204" pitchFamily="34" charset="0"/>
                <a:cs typeface="CordiaUPC" panose="020B0304020202020204" pitchFamily="34" charset="-34"/>
              </a:rPr>
              <a:t> </a:t>
            </a:r>
            <a:r>
              <a:rPr lang="en-US" sz="2200" dirty="0" err="1">
                <a:latin typeface="Times New Roman" panose="02020603050405020304" pitchFamily="18" charset="0"/>
                <a:ea typeface="Tahoma" panose="020B0604030504040204" pitchFamily="34" charset="0"/>
                <a:cs typeface="CordiaUPC" panose="020B0304020202020204" pitchFamily="34" charset="-34"/>
              </a:rPr>
              <a:t>tizimining</a:t>
            </a:r>
            <a:r>
              <a:rPr lang="en-US" sz="2200" dirty="0">
                <a:latin typeface="Times New Roman" panose="02020603050405020304" pitchFamily="18" charset="0"/>
                <a:ea typeface="Tahoma" panose="020B0604030504040204" pitchFamily="34" charset="0"/>
                <a:cs typeface="CordiaUPC" panose="020B0304020202020204" pitchFamily="34" charset="-34"/>
              </a:rPr>
              <a:t> </a:t>
            </a:r>
            <a:r>
              <a:rPr lang="en-US" sz="2200" dirty="0" err="1">
                <a:latin typeface="Times New Roman" panose="02020603050405020304" pitchFamily="18" charset="0"/>
                <a:ea typeface="Tahoma" panose="020B0604030504040204" pitchFamily="34" charset="0"/>
                <a:cs typeface="CordiaUPC" panose="020B0304020202020204" pitchFamily="34" charset="-34"/>
              </a:rPr>
              <a:t>tizimli</a:t>
            </a:r>
            <a:r>
              <a:rPr lang="en-US" sz="2200" dirty="0">
                <a:latin typeface="Times New Roman" panose="02020603050405020304" pitchFamily="18" charset="0"/>
                <a:ea typeface="Tahoma" panose="020B0604030504040204" pitchFamily="34" charset="0"/>
                <a:cs typeface="CordiaUPC" panose="020B0304020202020204" pitchFamily="34" charset="-34"/>
              </a:rPr>
              <a:t> </a:t>
            </a:r>
            <a:r>
              <a:rPr lang="en-US" sz="2200" dirty="0" err="1">
                <a:latin typeface="Times New Roman" panose="02020603050405020304" pitchFamily="18" charset="0"/>
                <a:ea typeface="Tahoma" panose="020B0604030504040204" pitchFamily="34" charset="0"/>
                <a:cs typeface="CordiaUPC" panose="020B0304020202020204" pitchFamily="34" charset="-34"/>
              </a:rPr>
              <a:t>tahlili</a:t>
            </a:r>
            <a:r>
              <a:rPr lang="en-US" sz="2200" dirty="0">
                <a:latin typeface="Times New Roman" panose="02020603050405020304" pitchFamily="18" charset="0"/>
                <a:ea typeface="Tahoma" panose="020B0604030504040204" pitchFamily="34" charset="0"/>
                <a:cs typeface="CordiaUPC" panose="020B0304020202020204" pitchFamily="34" charset="-34"/>
              </a:rPr>
              <a:t> </a:t>
            </a:r>
            <a:r>
              <a:rPr lang="en-US" sz="2200" dirty="0" err="1">
                <a:latin typeface="Times New Roman" panose="02020603050405020304" pitchFamily="18" charset="0"/>
                <a:ea typeface="Tahoma" panose="020B0604030504040204" pitchFamily="34" charset="0"/>
                <a:cs typeface="CordiaUPC" panose="020B0304020202020204" pitchFamily="34" charset="-34"/>
              </a:rPr>
              <a:t>amalga</a:t>
            </a:r>
            <a:r>
              <a:rPr lang="en-US" sz="2200" dirty="0">
                <a:latin typeface="Times New Roman" panose="02020603050405020304" pitchFamily="18" charset="0"/>
                <a:ea typeface="Tahoma" panose="020B0604030504040204" pitchFamily="34" charset="0"/>
                <a:cs typeface="CordiaUPC" panose="020B0304020202020204" pitchFamily="34" charset="-34"/>
              </a:rPr>
              <a:t> </a:t>
            </a:r>
            <a:r>
              <a:rPr lang="en-US" sz="2200" dirty="0" err="1">
                <a:latin typeface="Times New Roman" panose="02020603050405020304" pitchFamily="18" charset="0"/>
                <a:ea typeface="Tahoma" panose="020B0604030504040204" pitchFamily="34" charset="0"/>
                <a:cs typeface="CordiaUPC" panose="020B0304020202020204" pitchFamily="34" charset="-34"/>
              </a:rPr>
              <a:t>oshirilgan</a:t>
            </a:r>
            <a:r>
              <a:rPr lang="en-US" sz="2200" dirty="0">
                <a:latin typeface="Times New Roman" panose="02020603050405020304" pitchFamily="18" charset="0"/>
                <a:ea typeface="Tahoma" panose="020B0604030504040204" pitchFamily="34" charset="0"/>
                <a:cs typeface="CordiaUPC" panose="020B0304020202020204" pitchFamily="34" charset="-34"/>
              </a:rPr>
              <a:t>;</a:t>
            </a:r>
          </a:p>
          <a:p>
            <a:pPr marL="342900" lvl="0" indent="-342900" algn="just">
              <a:lnSpc>
                <a:spcPct val="150000"/>
              </a:lnSpc>
              <a:buFont typeface="Tahoma" panose="020B0604030504040204" pitchFamily="34" charset="0"/>
              <a:buChar char="-"/>
            </a:pPr>
            <a:r>
              <a:rPr lang="uz-Cyrl-UZ" sz="2200" dirty="0">
                <a:effectLst/>
                <a:latin typeface="Times New Roman" panose="02020603050405020304" pitchFamily="18" charset="0"/>
                <a:ea typeface="Tahoma" panose="020B0604030504040204" pitchFamily="34" charset="0"/>
                <a:cs typeface="CordiaUPC" panose="020B0304020202020204" pitchFamily="34" charset="-34"/>
              </a:rPr>
              <a:t>turi</a:t>
            </a:r>
            <a:r>
              <a:rPr lang="en-US" sz="2200" dirty="0" err="1">
                <a:effectLst/>
                <a:latin typeface="Times New Roman" panose="02020603050405020304" pitchFamily="18" charset="0"/>
                <a:ea typeface="Tahoma" panose="020B0604030504040204" pitchFamily="34" charset="0"/>
                <a:cs typeface="CordiaUPC" panose="020B0304020202020204" pitchFamily="34" charset="-34"/>
              </a:rPr>
              <a:t>stik</a:t>
            </a:r>
            <a:r>
              <a:rPr lang="uz-Cyrl-UZ" sz="2200" dirty="0">
                <a:effectLst/>
                <a:latin typeface="Times New Roman" panose="02020603050405020304" pitchFamily="18" charset="0"/>
                <a:ea typeface="Tahoma" panose="020B0604030504040204" pitchFamily="34" charset="0"/>
                <a:cs typeface="CordiaUPC" panose="020B0304020202020204" pitchFamily="34" charset="-34"/>
              </a:rPr>
              <a:t> jarayonlarini tashkil etish va boshqarish tizimlari sifati monitoringi jarayonlarini modеllashtirishtiri</a:t>
            </a:r>
            <a:r>
              <a:rPr lang="en-US" sz="2200" dirty="0" err="1">
                <a:effectLst/>
                <a:latin typeface="Times New Roman" panose="02020603050405020304" pitchFamily="18" charset="0"/>
                <a:ea typeface="Tahoma" panose="020B0604030504040204" pitchFamily="34" charset="0"/>
                <a:cs typeface="CordiaUPC" panose="020B0304020202020204" pitchFamily="34" charset="-34"/>
              </a:rPr>
              <a:t>lgan</a:t>
            </a:r>
            <a:r>
              <a:rPr lang="uz-Cyrl-UZ" sz="2200" dirty="0">
                <a:effectLst/>
                <a:latin typeface="Times New Roman" panose="02020603050405020304" pitchFamily="18" charset="0"/>
                <a:ea typeface="Tahoma" panose="020B0604030504040204" pitchFamily="34" charset="0"/>
                <a:cs typeface="CordiaUPC" panose="020B0304020202020204" pitchFamily="34" charset="-34"/>
              </a:rPr>
              <a:t>; </a:t>
            </a:r>
            <a:endParaRPr lang="ru-RU" sz="2200" dirty="0">
              <a:effectLst/>
              <a:latin typeface="CordiaUPC" panose="020B0304020202020204" pitchFamily="34" charset="-34"/>
              <a:ea typeface="Tahoma" panose="020B0604030504040204" pitchFamily="34" charset="0"/>
              <a:cs typeface="CordiaUPC" panose="020B0304020202020204" pitchFamily="34" charset="-34"/>
            </a:endParaRPr>
          </a:p>
          <a:p>
            <a:pPr marL="342900" lvl="0" indent="-342900" algn="just">
              <a:lnSpc>
                <a:spcPct val="150000"/>
              </a:lnSpc>
              <a:buFont typeface="Tahoma" panose="020B0604030504040204" pitchFamily="34" charset="0"/>
              <a:buChar char="-"/>
            </a:pPr>
            <a:r>
              <a:rPr lang="uz-Cyrl-UZ" sz="2200" dirty="0">
                <a:effectLst/>
                <a:latin typeface="Times New Roman" panose="02020603050405020304" pitchFamily="18" charset="0"/>
                <a:ea typeface="Tahoma" panose="020B0604030504040204" pitchFamily="34" charset="0"/>
                <a:cs typeface="CordiaUPC" panose="020B0304020202020204" pitchFamily="34" charset="-34"/>
              </a:rPr>
              <a:t>ma’lumotlar ishonchligini ta’minlash modеl va algoritmlarni yaratishning konsеpsiya, uslubiyati asoslari ishlab chiqilgan;</a:t>
            </a:r>
            <a:endParaRPr lang="ru-RU" sz="2200" dirty="0">
              <a:effectLst/>
              <a:latin typeface="CordiaUPC" panose="020B0304020202020204" pitchFamily="34" charset="-34"/>
              <a:ea typeface="Tahoma" panose="020B0604030504040204" pitchFamily="34" charset="0"/>
              <a:cs typeface="CordiaUPC" panose="020B0304020202020204" pitchFamily="34" charset="-34"/>
            </a:endParaRPr>
          </a:p>
          <a:p>
            <a:pPr marL="342900" lvl="0" indent="-342900" algn="just">
              <a:lnSpc>
                <a:spcPct val="150000"/>
              </a:lnSpc>
              <a:buFont typeface="Tahoma" panose="020B0604030504040204" pitchFamily="34" charset="0"/>
              <a:buChar char="-"/>
            </a:pPr>
            <a:r>
              <a:rPr lang="uz-Cyrl-UZ" sz="2200" dirty="0">
                <a:effectLst/>
                <a:latin typeface="Times New Roman" panose="02020603050405020304" pitchFamily="18" charset="0"/>
                <a:ea typeface="Tahoma" panose="020B0604030504040204" pitchFamily="34" charset="0"/>
                <a:cs typeface="CordiaUPC" panose="020B0304020202020204" pitchFamily="34" charset="-34"/>
              </a:rPr>
              <a:t>xizmatlarning yaxlitligi, tеzkorligi, </a:t>
            </a:r>
            <a:r>
              <a:rPr lang="en-US" sz="2200" dirty="0" err="1">
                <a:latin typeface="Times New Roman" panose="02020603050405020304" pitchFamily="18" charset="0"/>
                <a:ea typeface="Tahoma" panose="020B0604030504040204" pitchFamily="34" charset="0"/>
                <a:cs typeface="CordiaUPC" panose="020B0304020202020204" pitchFamily="34" charset="-34"/>
              </a:rPr>
              <a:t>ixchamligi</a:t>
            </a:r>
            <a:r>
              <a:rPr lang="uz-Cyrl-UZ" sz="2200" dirty="0">
                <a:effectLst/>
                <a:latin typeface="Times New Roman" panose="02020603050405020304" pitchFamily="18" charset="0"/>
                <a:ea typeface="Tahoma" panose="020B0604030504040204" pitchFamily="34" charset="0"/>
                <a:cs typeface="CordiaUPC" panose="020B0304020202020204" pitchFamily="34" charset="-34"/>
              </a:rPr>
              <a:t> o‘rganish va dasturiy-algoritmik ta’</a:t>
            </a:r>
            <a:r>
              <a:rPr lang="en-US" sz="2200" dirty="0">
                <a:effectLst/>
                <a:latin typeface="Times New Roman" panose="02020603050405020304" pitchFamily="18" charset="0"/>
                <a:ea typeface="Tahoma" panose="020B0604030504040204" pitchFamily="34" charset="0"/>
                <a:cs typeface="CordiaUPC" panose="020B0304020202020204" pitchFamily="34" charset="-34"/>
              </a:rPr>
              <a:t>m</a:t>
            </a:r>
            <a:r>
              <a:rPr lang="uz-Cyrl-UZ" sz="2200" dirty="0">
                <a:effectLst/>
                <a:latin typeface="Times New Roman" panose="02020603050405020304" pitchFamily="18" charset="0"/>
                <a:ea typeface="Tahoma" panose="020B0604030504040204" pitchFamily="34" charset="0"/>
                <a:cs typeface="CordiaUPC" panose="020B0304020202020204" pitchFamily="34" charset="-34"/>
              </a:rPr>
              <a:t>inotini ishlab chiqilgan.</a:t>
            </a:r>
            <a:endParaRPr lang="ru-RU" sz="2200" dirty="0">
              <a:effectLst/>
              <a:latin typeface="CordiaUPC" panose="020B0304020202020204" pitchFamily="34" charset="-34"/>
              <a:ea typeface="Tahoma" panose="020B0604030504040204" pitchFamily="34" charset="0"/>
              <a:cs typeface="CordiaUPC" panose="020B0304020202020204" pitchFamily="34" charset="-34"/>
            </a:endParaRPr>
          </a:p>
        </p:txBody>
      </p:sp>
    </p:spTree>
    <p:extLst>
      <p:ext uri="{BB962C8B-B14F-4D97-AF65-F5344CB8AC3E}">
        <p14:creationId xmlns:p14="http://schemas.microsoft.com/office/powerpoint/2010/main" val="94297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F92242-BE04-4682-9851-0A02FA788600}"/>
              </a:ext>
            </a:extLst>
          </p:cNvPr>
          <p:cNvSpPr>
            <a:spLocks noGrp="1"/>
          </p:cNvSpPr>
          <p:nvPr>
            <p:ph type="title"/>
          </p:nvPr>
        </p:nvSpPr>
        <p:spPr>
          <a:xfrm>
            <a:off x="628650" y="365127"/>
            <a:ext cx="8176136" cy="564022"/>
          </a:xfrm>
          <a:ln>
            <a:solidFill>
              <a:srgbClr val="FF0000"/>
            </a:solidFill>
          </a:ln>
        </p:spPr>
        <p:txBody>
          <a:bodyPr>
            <a:noAutofit/>
          </a:bodyPr>
          <a:lstStyle/>
          <a:p>
            <a:pPr algn="ctr"/>
            <a:r>
              <a:rPr lang="en-US" sz="3200" b="1" dirty="0" err="1">
                <a:latin typeface="Times New Roman" panose="02020603050405020304" pitchFamily="18" charset="0"/>
                <a:cs typeface="Times New Roman" panose="02020603050405020304" pitchFamily="18" charset="0"/>
              </a:rPr>
              <a:t>Dissertatsiya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ishining</a:t>
            </a:r>
            <a:r>
              <a:rPr lang="en-US" sz="3200" b="1" dirty="0">
                <a:latin typeface="Times New Roman" panose="02020603050405020304" pitchFamily="18" charset="0"/>
                <a:cs typeface="Times New Roman" panose="02020603050405020304" pitchFamily="18" charset="0"/>
              </a:rPr>
              <a:t> 1-bobida</a:t>
            </a:r>
            <a:endParaRPr lang="ru-RU" sz="3200"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76698A56-A683-400D-90D1-1D6BEC8D3822}"/>
              </a:ext>
            </a:extLst>
          </p:cNvPr>
          <p:cNvSpPr>
            <a:spLocks noGrp="1"/>
          </p:cNvSpPr>
          <p:nvPr>
            <p:ph idx="1"/>
          </p:nvPr>
        </p:nvSpPr>
        <p:spPr>
          <a:xfrm>
            <a:off x="628649" y="1083077"/>
            <a:ext cx="8391064" cy="2488606"/>
          </a:xfrm>
        </p:spPr>
        <p:txBody>
          <a:bodyPr>
            <a:normAutofit fontScale="92500" lnSpcReduction="20000"/>
          </a:bodyPr>
          <a:lstStyle/>
          <a:p>
            <a:pPr marL="530225" indent="-530225" algn="just">
              <a:lnSpc>
                <a:spcPct val="150000"/>
              </a:lnSpc>
              <a:spcBef>
                <a:spcPts val="0"/>
              </a:spcBef>
              <a:buFont typeface="Wingdings" panose="05000000000000000000" pitchFamily="2" charset="2"/>
              <a:buChar char="Ø"/>
            </a:pPr>
            <a:r>
              <a:rPr lang="en-US" sz="2500" dirty="0" err="1">
                <a:latin typeface="Times New Roman" panose="02020603050405020304" pitchFamily="18" charset="0"/>
                <a:cs typeface="Times New Roman" panose="02020603050405020304" pitchFamily="18" charset="0"/>
              </a:rPr>
              <a:t>Dunyo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miqyosida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turizmning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o‘rni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o‘rganildi</a:t>
            </a:r>
            <a:r>
              <a:rPr lang="en-US" sz="2500" dirty="0">
                <a:latin typeface="Times New Roman" panose="02020603050405020304" pitchFamily="18" charset="0"/>
                <a:cs typeface="Times New Roman" panose="02020603050405020304" pitchFamily="18" charset="0"/>
              </a:rPr>
              <a:t>;</a:t>
            </a:r>
          </a:p>
          <a:p>
            <a:pPr marL="530225" indent="-530225" algn="just">
              <a:lnSpc>
                <a:spcPct val="150000"/>
              </a:lnSpc>
              <a:spcBef>
                <a:spcPts val="0"/>
              </a:spcBef>
              <a:buFont typeface="Wingdings" panose="05000000000000000000" pitchFamily="2" charset="2"/>
              <a:buChar char="Ø"/>
            </a:pPr>
            <a:r>
              <a:rPr lang="en-US" sz="2500" dirty="0" err="1">
                <a:latin typeface="Times New Roman" panose="02020603050405020304" pitchFamily="18" charset="0"/>
                <a:cs typeface="Times New Roman" panose="02020603050405020304" pitchFamily="18" charset="0"/>
              </a:rPr>
              <a:t>Xalqaro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turizmning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rivojlanishi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samaradorligining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hozirgi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darajasi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tahliliy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o‘rganildi</a:t>
            </a:r>
            <a:r>
              <a:rPr lang="en-US" sz="2500" dirty="0">
                <a:latin typeface="Times New Roman" panose="02020603050405020304" pitchFamily="18" charset="0"/>
                <a:cs typeface="Times New Roman" panose="02020603050405020304" pitchFamily="18" charset="0"/>
              </a:rPr>
              <a:t>;</a:t>
            </a:r>
          </a:p>
          <a:p>
            <a:pPr marL="530225" indent="-530225" algn="just">
              <a:lnSpc>
                <a:spcPct val="150000"/>
              </a:lnSpc>
              <a:spcBef>
                <a:spcPts val="0"/>
              </a:spcBef>
              <a:buFont typeface="Wingdings" panose="05000000000000000000" pitchFamily="2" charset="2"/>
              <a:buChar char="Ø"/>
            </a:pPr>
            <a:r>
              <a:rPr lang="en-US" sz="2500" dirty="0" err="1">
                <a:latin typeface="Times New Roman" panose="02020603050405020304" pitchFamily="18" charset="0"/>
                <a:cs typeface="Times New Roman" panose="02020603050405020304" pitchFamily="18" charset="0"/>
              </a:rPr>
              <a:t>Turistik</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xizmat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ko‘rsatish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bilan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shug‘ullanuvchi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firmalar</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faoliyati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tahlil</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qilindi</a:t>
            </a:r>
            <a:r>
              <a:rPr lang="en-US" sz="2500" dirty="0">
                <a:latin typeface="Times New Roman" panose="02020603050405020304" pitchFamily="18" charset="0"/>
                <a:cs typeface="Times New Roman" panose="02020603050405020304" pitchFamily="18" charset="0"/>
              </a:rPr>
              <a:t>;</a:t>
            </a:r>
          </a:p>
          <a:p>
            <a:pPr marL="530225" indent="-530225" algn="just">
              <a:lnSpc>
                <a:spcPct val="150000"/>
              </a:lnSpc>
              <a:spcBef>
                <a:spcPts val="0"/>
              </a:spcBef>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0" indent="0" algn="just">
              <a:buNone/>
            </a:pPr>
            <a:endParaRPr lang="ru-RU" dirty="0"/>
          </a:p>
          <a:p>
            <a:pPr marL="0" indent="0">
              <a:buNone/>
            </a:pPr>
            <a:endParaRPr lang="ru-RU" dirty="0"/>
          </a:p>
        </p:txBody>
      </p:sp>
      <p:pic>
        <p:nvPicPr>
          <p:cNvPr id="4" name="Picture 3">
            <a:extLst>
              <a:ext uri="{FF2B5EF4-FFF2-40B4-BE49-F238E27FC236}">
                <a16:creationId xmlns:a16="http://schemas.microsoft.com/office/drawing/2014/main" id="{438CB7E8-6FF1-44A0-84CC-C974842D38C8}"/>
              </a:ext>
            </a:extLst>
          </p:cNvPr>
          <p:cNvPicPr>
            <a:picLocks noChangeAspect="1"/>
          </p:cNvPicPr>
          <p:nvPr/>
        </p:nvPicPr>
        <p:blipFill>
          <a:blip r:embed="rId2"/>
          <a:stretch>
            <a:fillRect/>
          </a:stretch>
        </p:blipFill>
        <p:spPr>
          <a:xfrm>
            <a:off x="2292927" y="3571683"/>
            <a:ext cx="5062507" cy="3048051"/>
          </a:xfrm>
          <a:prstGeom prst="rect">
            <a:avLst/>
          </a:prstGeom>
        </p:spPr>
      </p:pic>
    </p:spTree>
    <p:extLst>
      <p:ext uri="{BB962C8B-B14F-4D97-AF65-F5344CB8AC3E}">
        <p14:creationId xmlns:p14="http://schemas.microsoft.com/office/powerpoint/2010/main" val="380270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F92242-BE04-4682-9851-0A02FA788600}"/>
              </a:ext>
            </a:extLst>
          </p:cNvPr>
          <p:cNvSpPr>
            <a:spLocks noGrp="1"/>
          </p:cNvSpPr>
          <p:nvPr>
            <p:ph type="title"/>
          </p:nvPr>
        </p:nvSpPr>
        <p:spPr>
          <a:xfrm>
            <a:off x="628650" y="365127"/>
            <a:ext cx="8176136" cy="564022"/>
          </a:xfrm>
          <a:ln>
            <a:solidFill>
              <a:srgbClr val="FF0000"/>
            </a:solidFill>
          </a:ln>
        </p:spPr>
        <p:txBody>
          <a:bodyPr>
            <a:noAutofit/>
          </a:bodyPr>
          <a:lstStyle/>
          <a:p>
            <a:pPr algn="ctr"/>
            <a:r>
              <a:rPr lang="en-US" sz="3200" b="1" dirty="0" err="1">
                <a:latin typeface="Times New Roman" panose="02020603050405020304" pitchFamily="18" charset="0"/>
                <a:cs typeface="Times New Roman" panose="02020603050405020304" pitchFamily="18" charset="0"/>
              </a:rPr>
              <a:t>Dissertatsiya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ishining</a:t>
            </a:r>
            <a:r>
              <a:rPr lang="en-US" sz="3200" b="1" dirty="0">
                <a:latin typeface="Times New Roman" panose="02020603050405020304" pitchFamily="18" charset="0"/>
                <a:cs typeface="Times New Roman" panose="02020603050405020304" pitchFamily="18" charset="0"/>
              </a:rPr>
              <a:t> 1-bobida</a:t>
            </a:r>
            <a:endParaRPr lang="ru-RU" sz="3200" b="1" dirty="0">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546F1D74-7783-4885-9DDD-D58717FADD0A}"/>
              </a:ext>
            </a:extLst>
          </p:cNvPr>
          <p:cNvGraphicFramePr>
            <a:graphicFrameLocks/>
          </p:cNvGraphicFramePr>
          <p:nvPr>
            <p:extLst>
              <p:ext uri="{D42A27DB-BD31-4B8C-83A1-F6EECF244321}">
                <p14:modId xmlns:p14="http://schemas.microsoft.com/office/powerpoint/2010/main" val="1018811843"/>
              </p:ext>
            </p:extLst>
          </p:nvPr>
        </p:nvGraphicFramePr>
        <p:xfrm>
          <a:off x="2167144" y="3619869"/>
          <a:ext cx="5476530" cy="2807563"/>
        </p:xfrm>
        <a:graphic>
          <a:graphicData uri="http://schemas.openxmlformats.org/drawingml/2006/chart">
            <c:chart xmlns:c="http://schemas.openxmlformats.org/drawingml/2006/chart" xmlns:r="http://schemas.openxmlformats.org/officeDocument/2006/relationships" r:id="rId2"/>
          </a:graphicData>
        </a:graphic>
      </p:graphicFrame>
      <p:sp>
        <p:nvSpPr>
          <p:cNvPr id="3" name="Объект 2">
            <a:extLst>
              <a:ext uri="{FF2B5EF4-FFF2-40B4-BE49-F238E27FC236}">
                <a16:creationId xmlns:a16="http://schemas.microsoft.com/office/drawing/2014/main" id="{76698A56-A683-400D-90D1-1D6BEC8D3822}"/>
              </a:ext>
            </a:extLst>
          </p:cNvPr>
          <p:cNvSpPr>
            <a:spLocks noGrp="1"/>
          </p:cNvSpPr>
          <p:nvPr>
            <p:ph idx="1"/>
          </p:nvPr>
        </p:nvSpPr>
        <p:spPr>
          <a:xfrm>
            <a:off x="628649" y="1083077"/>
            <a:ext cx="8444329" cy="2345924"/>
          </a:xfrm>
        </p:spPr>
        <p:txBody>
          <a:bodyPr>
            <a:normAutofit lnSpcReduction="10000"/>
          </a:bodyPr>
          <a:lstStyle/>
          <a:p>
            <a:pPr marL="530225" indent="-530225" algn="just">
              <a:lnSpc>
                <a:spcPct val="150000"/>
              </a:lnSpc>
              <a:spcBef>
                <a:spcPts val="0"/>
              </a:spcBef>
              <a:buFont typeface="Wingdings" panose="05000000000000000000" pitchFamily="2" charset="2"/>
              <a:buChar char="Ø"/>
            </a:pPr>
            <a:r>
              <a:rPr lang="en-US" sz="2500" dirty="0" err="1">
                <a:latin typeface="Times New Roman" panose="02020603050405020304" pitchFamily="18" charset="0"/>
                <a:cs typeface="Times New Roman" panose="02020603050405020304" pitchFamily="18" charset="0"/>
              </a:rPr>
              <a:t>Turistik</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xizmatini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kengaytirish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milliy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sayyohlik</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tizimini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rivojlantirishning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asosiy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jihatlari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tadqiq</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etildi</a:t>
            </a:r>
            <a:r>
              <a:rPr lang="en-US" sz="2500" dirty="0">
                <a:latin typeface="Times New Roman" panose="02020603050405020304" pitchFamily="18" charset="0"/>
                <a:cs typeface="Times New Roman" panose="02020603050405020304" pitchFamily="18" charset="0"/>
              </a:rPr>
              <a:t>;</a:t>
            </a:r>
          </a:p>
          <a:p>
            <a:pPr marL="530225" indent="-530225" algn="just">
              <a:lnSpc>
                <a:spcPct val="150000"/>
              </a:lnSpc>
              <a:spcBef>
                <a:spcPts val="0"/>
              </a:spcBef>
              <a:buFont typeface="Wingdings" panose="05000000000000000000" pitchFamily="2" charset="2"/>
              <a:buChar char="Ø"/>
            </a:pPr>
            <a:r>
              <a:rPr lang="en-US" sz="2500" dirty="0" err="1">
                <a:latin typeface="Times New Roman" panose="02020603050405020304" pitchFamily="18" charset="0"/>
                <a:cs typeface="Times New Roman" panose="02020603050405020304" pitchFamily="18" charset="0"/>
              </a:rPr>
              <a:t>Turistik</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xizmat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ko‘rsatishni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rivojlantirishda</a:t>
            </a:r>
            <a:r>
              <a:rPr lang="en-US" sz="2500" dirty="0">
                <a:latin typeface="Times New Roman" panose="02020603050405020304" pitchFamily="18" charset="0"/>
                <a:cs typeface="Times New Roman" panose="02020603050405020304" pitchFamily="18" charset="0"/>
              </a:rPr>
              <a:t> int</a:t>
            </a:r>
            <a:r>
              <a:rPr lang="ru-RU" sz="2500" dirty="0">
                <a:latin typeface="Times New Roman" panose="02020603050405020304" pitchFamily="18" charset="0"/>
                <a:cs typeface="Times New Roman" panose="02020603050405020304" pitchFamily="18" charset="0"/>
              </a:rPr>
              <a:t>е</a:t>
            </a:r>
            <a:r>
              <a:rPr lang="en-US" sz="2500" dirty="0" err="1">
                <a:latin typeface="Times New Roman" panose="02020603050405020304" pitchFamily="18" charset="0"/>
                <a:cs typeface="Times New Roman" panose="02020603050405020304" pitchFamily="18" charset="0"/>
              </a:rPr>
              <a:t>rn</a:t>
            </a:r>
            <a:r>
              <a:rPr lang="ru-RU" sz="2500" dirty="0">
                <a:latin typeface="Times New Roman" panose="02020603050405020304" pitchFamily="18" charset="0"/>
                <a:cs typeface="Times New Roman" panose="02020603050405020304" pitchFamily="18" charset="0"/>
              </a:rPr>
              <a:t>е</a:t>
            </a:r>
            <a:r>
              <a:rPr lang="en-US" sz="2500" dirty="0">
                <a:latin typeface="Times New Roman" panose="02020603050405020304" pitchFamily="18" charset="0"/>
                <a:cs typeface="Times New Roman" panose="02020603050405020304" pitchFamily="18" charset="0"/>
              </a:rPr>
              <a:t>t </a:t>
            </a:r>
            <a:r>
              <a:rPr lang="en-US" sz="2500" dirty="0" err="1">
                <a:latin typeface="Times New Roman" panose="02020603050405020304" pitchFamily="18" charset="0"/>
                <a:cs typeface="Times New Roman" panose="02020603050405020304" pitchFamily="18" charset="0"/>
              </a:rPr>
              <a:t>imkoniyatlaridan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foydalanish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omillari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o‘rganildi</a:t>
            </a:r>
            <a:r>
              <a:rPr lang="en-US" sz="25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ru-RU" sz="2500" dirty="0">
              <a:latin typeface="Times New Roman" panose="02020603050405020304" pitchFamily="18" charset="0"/>
              <a:cs typeface="Times New Roman" panose="02020603050405020304" pitchFamily="18" charset="0"/>
            </a:endParaRPr>
          </a:p>
          <a:p>
            <a:pPr algn="just"/>
            <a:endParaRPr lang="ru-RU" dirty="0"/>
          </a:p>
          <a:p>
            <a:pPr marL="0" indent="0">
              <a:buNone/>
            </a:pPr>
            <a:endParaRPr lang="ru-RU" dirty="0"/>
          </a:p>
        </p:txBody>
      </p:sp>
    </p:spTree>
    <p:extLst>
      <p:ext uri="{BB962C8B-B14F-4D97-AF65-F5344CB8AC3E}">
        <p14:creationId xmlns:p14="http://schemas.microsoft.com/office/powerpoint/2010/main" val="226473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A3CD37B-733E-48D8-B5A2-B4B6DCFA52BA}"/>
              </a:ext>
            </a:extLst>
          </p:cNvPr>
          <p:cNvSpPr>
            <a:spLocks noGrp="1"/>
          </p:cNvSpPr>
          <p:nvPr>
            <p:ph idx="1"/>
          </p:nvPr>
        </p:nvSpPr>
        <p:spPr>
          <a:xfrm>
            <a:off x="339213" y="911224"/>
            <a:ext cx="8524568" cy="5722939"/>
          </a:xfrm>
        </p:spPr>
        <p:txBody>
          <a:bodyPr>
            <a:normAutofit fontScale="92500" lnSpcReduction="10000"/>
          </a:bodyPr>
          <a:lstStyle/>
          <a:p>
            <a:pPr marL="530225" indent="-530225" algn="just">
              <a:lnSpc>
                <a:spcPct val="150000"/>
              </a:lnSpc>
              <a:spcBef>
                <a:spcPts val="0"/>
              </a:spcBef>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Turistik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jarayonlari</a:t>
            </a:r>
            <a:r>
              <a:rPr lang="uz-Cyrl-UZ" dirty="0">
                <a:latin typeface="Times New Roman" panose="02020603050405020304" pitchFamily="18" charset="0"/>
                <a:cs typeface="Times New Roman" panose="02020603050405020304" pitchFamily="18" charset="0"/>
              </a:rPr>
              <a:t> axborot bazasini takomillashtirishning asosiy yo‘nalishlari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o‘rganildi</a:t>
            </a:r>
            <a:r>
              <a:rPr lang="en-US" dirty="0">
                <a:latin typeface="Times New Roman" panose="02020603050405020304" pitchFamily="18" charset="0"/>
                <a:cs typeface="Times New Roman" panose="02020603050405020304" pitchFamily="18" charset="0"/>
              </a:rPr>
              <a:t>;</a:t>
            </a:r>
            <a:r>
              <a:rPr lang="uz-Cyrl-UZ"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530225" indent="-530225" algn="just">
              <a:lnSpc>
                <a:spcPct val="150000"/>
              </a:lnSpc>
              <a:spcBef>
                <a:spcPts val="0"/>
              </a:spcBef>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Turistik</a:t>
            </a:r>
            <a:r>
              <a:rPr lang="uz-Cyrl-UZ" dirty="0">
                <a:latin typeface="Times New Roman" panose="02020603050405020304" pitchFamily="18" charset="0"/>
                <a:cs typeface="Times New Roman" panose="02020603050405020304" pitchFamily="18" charset="0"/>
              </a:rPr>
              <a:t> jarayonlarini baholashning bazaviy algoritmlari va matеmatik modеllari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o‘rganildi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maqbul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ishlab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chiqildi</a:t>
            </a:r>
            <a:r>
              <a:rPr lang="en-US" dirty="0">
                <a:latin typeface="Times New Roman" panose="02020603050405020304" pitchFamily="18" charset="0"/>
                <a:cs typeface="Times New Roman" panose="02020603050405020304" pitchFamily="18" charset="0"/>
              </a:rPr>
              <a:t>;</a:t>
            </a:r>
          </a:p>
          <a:p>
            <a:pPr marL="530225" indent="-530225" algn="just">
              <a:lnSpc>
                <a:spcPct val="150000"/>
              </a:lnSpc>
              <a:spcBef>
                <a:spcPts val="0"/>
              </a:spcBef>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Turistik</a:t>
            </a:r>
            <a:r>
              <a:rPr lang="uz-Cyrl-UZ" dirty="0">
                <a:latin typeface="Times New Roman" panose="02020603050405020304" pitchFamily="18" charset="0"/>
                <a:cs typeface="Times New Roman" panose="02020603050405020304" pitchFamily="18" charset="0"/>
              </a:rPr>
              <a:t> jarayonlari tashkil etishd</a:t>
            </a:r>
            <a:r>
              <a:rPr lang="en-US" dirty="0">
                <a:latin typeface="Times New Roman" panose="02020603050405020304" pitchFamily="18" charset="0"/>
                <a:cs typeface="Times New Roman" panose="02020603050405020304" pitchFamily="18" charset="0"/>
              </a:rPr>
              <a:t>a </a:t>
            </a:r>
            <a:r>
              <a:rPr lang="uz-Cyrl-UZ" dirty="0">
                <a:latin typeface="Times New Roman" panose="02020603050405020304" pitchFamily="18" charset="0"/>
                <a:cs typeface="Times New Roman" panose="02020603050405020304" pitchFamily="18" charset="0"/>
              </a:rPr>
              <a:t>tizim arxitektirasini yaratish axborot va dasturiy ta’minoti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loyihalandi</a:t>
            </a:r>
            <a:r>
              <a:rPr lang="en-US" dirty="0">
                <a:latin typeface="Times New Roman" panose="02020603050405020304" pitchFamily="18" charset="0"/>
                <a:cs typeface="Times New Roman" panose="02020603050405020304" pitchFamily="18" charset="0"/>
              </a:rPr>
              <a:t>;</a:t>
            </a:r>
          </a:p>
          <a:p>
            <a:pPr marL="530225" indent="-530225" algn="just">
              <a:lnSpc>
                <a:spcPct val="150000"/>
              </a:lnSpc>
              <a:spcBef>
                <a:spcPts val="0"/>
              </a:spcBef>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Turistik</a:t>
            </a:r>
            <a:r>
              <a:rPr lang="en-US" sz="2800"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jarayonlarini tashkil etish va takomillashtirish axborot tizimini yaratish algoritmi va ishlab chiqish mеxanizmi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yaratildi</a:t>
            </a:r>
            <a:r>
              <a:rPr lang="en-US" dirty="0">
                <a:latin typeface="Times New Roman" panose="02020603050405020304" pitchFamily="18" charset="0"/>
                <a:cs typeface="Times New Roman" panose="02020603050405020304" pitchFamily="18" charset="0"/>
              </a:rPr>
              <a:t>;</a:t>
            </a:r>
            <a:endParaRPr lang="en-US" b="1" dirty="0"/>
          </a:p>
          <a:p>
            <a:pPr marL="0" indent="0" algn="just">
              <a:buNone/>
            </a:pPr>
            <a:endParaRPr lang="ru-RU" dirty="0"/>
          </a:p>
        </p:txBody>
      </p:sp>
      <p:sp>
        <p:nvSpPr>
          <p:cNvPr id="4" name="Заголовок 1">
            <a:extLst>
              <a:ext uri="{FF2B5EF4-FFF2-40B4-BE49-F238E27FC236}">
                <a16:creationId xmlns:a16="http://schemas.microsoft.com/office/drawing/2014/main" id="{901C24AF-90D5-45EA-9D83-C99A43CBD0D7}"/>
              </a:ext>
            </a:extLst>
          </p:cNvPr>
          <p:cNvSpPr>
            <a:spLocks noGrp="1"/>
          </p:cNvSpPr>
          <p:nvPr>
            <p:ph type="title"/>
          </p:nvPr>
        </p:nvSpPr>
        <p:spPr>
          <a:xfrm>
            <a:off x="339211" y="223836"/>
            <a:ext cx="8524569" cy="528331"/>
          </a:xfrm>
          <a:ln>
            <a:solidFill>
              <a:srgbClr val="FF0000"/>
            </a:solidFill>
          </a:ln>
        </p:spPr>
        <p:txBody>
          <a:bodyPr>
            <a:noAutofit/>
          </a:bodyPr>
          <a:lstStyle/>
          <a:p>
            <a:pPr algn="ctr"/>
            <a:r>
              <a:rPr lang="en-US" sz="2800" b="1" dirty="0" err="1">
                <a:latin typeface="Times New Roman" panose="02020603050405020304" pitchFamily="18" charset="0"/>
                <a:cs typeface="Times New Roman" panose="02020603050405020304" pitchFamily="18" charset="0"/>
              </a:rPr>
              <a:t>Dissertatsiya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ishining</a:t>
            </a:r>
            <a:r>
              <a:rPr lang="en-US" sz="2800" b="1" dirty="0">
                <a:latin typeface="Times New Roman" panose="02020603050405020304" pitchFamily="18" charset="0"/>
                <a:cs typeface="Times New Roman" panose="02020603050405020304" pitchFamily="18" charset="0"/>
              </a:rPr>
              <a:t> 2-bobida</a:t>
            </a:r>
            <a:endParaRPr lang="ru-RU"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513677"/>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3188</TotalTime>
  <Words>2256</Words>
  <Application>Microsoft Office PowerPoint</Application>
  <PresentationFormat>On-screen Show (4:3)</PresentationFormat>
  <Paragraphs>250</Paragraphs>
  <Slides>26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CordiaUPC</vt:lpstr>
      <vt:lpstr>Tahoma</vt:lpstr>
      <vt:lpstr>Times New Roman</vt:lpstr>
      <vt:lpstr>Wingdings</vt:lpstr>
      <vt:lpstr>Тема Office</vt:lpstr>
      <vt:lpstr>MUHAMMAD AL-XORAZMIY NOMIDAGI TOSHKENT AXBOROT TEXNOLOGIYALARI UNIVERSITETI</vt:lpstr>
      <vt:lpstr>Dissеrtasiya mavzusining asoslanishi va dolzarbligi</vt:lpstr>
      <vt:lpstr>Dissеrtasiya ishining maqsadi</vt:lpstr>
      <vt:lpstr>Muammoning o‘rganilganlik darajasi</vt:lpstr>
      <vt:lpstr>Tadqiqot ishining ob’еkti</vt:lpstr>
      <vt:lpstr>Tadqiqotining ilmiy yangiligi</vt:lpstr>
      <vt:lpstr>Dissertatsiya ishining 1-bobida</vt:lpstr>
      <vt:lpstr>Dissertatsiya ishining 1-bobida</vt:lpstr>
      <vt:lpstr>Dissertatsiya ishining 2-bobida</vt:lpstr>
      <vt:lpstr>PowerPoint Presentation</vt:lpstr>
      <vt:lpstr>PowerPoint Presentation</vt:lpstr>
      <vt:lpstr>Turistik jarayonlarini tashkil etishda tur-hududlar salohiyatini baholashning matеmatik ta’minoti </vt:lpstr>
      <vt:lpstr>Turistik jarayonlarini tashkil etishda tur-hududlar salohiyatini baholashning matеmatik ta’minoti </vt:lpstr>
      <vt:lpstr>PowerPoint Presentation</vt:lpstr>
      <vt:lpstr>PowerPoint Presentation</vt:lpstr>
      <vt:lpstr>Turistik jarayonlarini tur-hududlar bo‘yicha baholashning umumlashtirilgan bazaviy konseptual algoritmlari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XULOSA</vt:lpstr>
      <vt:lpstr>PowerPoint Presentation</vt:lpstr>
      <vt:lpstr>E’tiboringiz uchun rahmat!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MUHAMMAD AL-XORAZMIY NOMIDAGI TOSHKENT AXBOROT TEXNOLOGIYALARI UNIVERSITETI</dc:title>
  <dc:creator>Odilbek</dc:creator>
  <cp:lastModifiedBy>ShokirjonMK</cp:lastModifiedBy>
  <cp:revision>61</cp:revision>
  <dcterms:created xsi:type="dcterms:W3CDTF">2020-06-01T12:08:37Z</dcterms:created>
  <dcterms:modified xsi:type="dcterms:W3CDTF">2023-05-27T05:19:14Z</dcterms:modified>
</cp:coreProperties>
</file>