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6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0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0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02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1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4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4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4EAD6F-E655-46CB-B247-848111418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es-MX" sz="6000" dirty="0"/>
              <a:t>Métodos de los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7EEA3D-EC92-46FB-AC18-FFC7814FA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s-MX" dirty="0"/>
              <a:t>Todo ISC 5° Semestre</a:t>
            </a:r>
          </a:p>
          <a:p>
            <a:r>
              <a:rPr lang="es-MX" dirty="0"/>
              <a:t>Estructura de Datos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0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E7FA6C68-8FF2-4F34-8583-8265C78E9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48"/>
          <a:stretch/>
        </p:blipFill>
        <p:spPr>
          <a:xfrm>
            <a:off x="985456" y="2241915"/>
            <a:ext cx="5310508" cy="23741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97D0D-FCA6-4CC7-8CB0-D20C646AF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3511" y="1005840"/>
            <a:ext cx="4296421" cy="5277514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00000"/>
              </a:lnSpc>
            </a:pPr>
            <a:r>
              <a:rPr lang="es-ES" sz="5600" b="1" u="sng" dirty="0" err="1"/>
              <a:t>Object.prototype.isPrototypeOf</a:t>
            </a:r>
            <a:r>
              <a:rPr lang="es-ES" sz="5600" b="1" u="sng" dirty="0"/>
              <a:t>()</a:t>
            </a:r>
          </a:p>
          <a:p>
            <a:pPr>
              <a:lnSpc>
                <a:spcPct val="100000"/>
              </a:lnSpc>
            </a:pPr>
            <a:r>
              <a:rPr lang="es-MX" sz="5600" dirty="0"/>
              <a:t>El método </a:t>
            </a:r>
            <a:r>
              <a:rPr lang="es-MX" sz="5600" dirty="0" err="1"/>
              <a:t>isPrototypeOf</a:t>
            </a:r>
            <a:r>
              <a:rPr lang="es-MX" sz="5600" dirty="0"/>
              <a:t>() comprueba si un objeto se encuentra en la    cadena de prototipado de otro.</a:t>
            </a:r>
          </a:p>
          <a:p>
            <a:pPr>
              <a:lnSpc>
                <a:spcPct val="100000"/>
              </a:lnSpc>
            </a:pPr>
            <a:r>
              <a:rPr lang="es-MX" sz="5600" dirty="0"/>
              <a:t>Nota: </a:t>
            </a:r>
            <a:r>
              <a:rPr lang="es-MX" sz="5600" dirty="0" err="1"/>
              <a:t>isPrototypeOf</a:t>
            </a:r>
            <a:r>
              <a:rPr lang="es-MX" sz="5600" dirty="0"/>
              <a:t> difiere del operador </a:t>
            </a:r>
            <a:r>
              <a:rPr lang="es-MX" sz="5600" dirty="0" err="1"/>
              <a:t>instanceof</a:t>
            </a:r>
            <a:r>
              <a:rPr lang="es-MX" sz="5600" dirty="0"/>
              <a:t>. En la expresión "</a:t>
            </a:r>
            <a:r>
              <a:rPr lang="es-MX" sz="5600" dirty="0" err="1"/>
              <a:t>object</a:t>
            </a:r>
            <a:r>
              <a:rPr lang="es-MX" sz="5600" dirty="0"/>
              <a:t> </a:t>
            </a:r>
            <a:r>
              <a:rPr lang="es-MX" sz="5600" dirty="0" err="1"/>
              <a:t>instanceof</a:t>
            </a:r>
            <a:r>
              <a:rPr lang="es-MX" sz="5600" dirty="0"/>
              <a:t> </a:t>
            </a:r>
            <a:r>
              <a:rPr lang="es-MX" sz="5600" dirty="0" err="1"/>
              <a:t>AFunction</a:t>
            </a:r>
            <a:r>
              <a:rPr lang="es-MX" sz="5600" dirty="0"/>
              <a:t>", la cadena de prototipado de </a:t>
            </a:r>
            <a:r>
              <a:rPr lang="es-MX" sz="5600" dirty="0" err="1"/>
              <a:t>object</a:t>
            </a:r>
            <a:r>
              <a:rPr lang="es-MX" sz="5600" dirty="0"/>
              <a:t> es comprobada contra </a:t>
            </a:r>
            <a:r>
              <a:rPr lang="es-MX" sz="5600" dirty="0" err="1"/>
              <a:t>AFunction.prototype</a:t>
            </a:r>
            <a:r>
              <a:rPr lang="es-MX" sz="5600" dirty="0"/>
              <a:t>, no contra la propia </a:t>
            </a:r>
            <a:r>
              <a:rPr lang="es-MX" sz="5600" dirty="0" err="1"/>
              <a:t>AFunction</a:t>
            </a:r>
            <a:r>
              <a:rPr lang="es-MX" sz="5600" dirty="0"/>
              <a:t>.</a:t>
            </a:r>
          </a:p>
          <a:p>
            <a:pPr>
              <a:lnSpc>
                <a:spcPct val="100000"/>
              </a:lnSpc>
            </a:pPr>
            <a:endParaRPr lang="es-MX" sz="5600" dirty="0"/>
          </a:p>
          <a:p>
            <a:pPr marL="0" indent="0">
              <a:lnSpc>
                <a:spcPct val="100000"/>
              </a:lnSpc>
              <a:buNone/>
            </a:pPr>
            <a:endParaRPr lang="es-MX" sz="5600" dirty="0"/>
          </a:p>
          <a:p>
            <a:pPr>
              <a:lnSpc>
                <a:spcPct val="100000"/>
              </a:lnSpc>
            </a:pPr>
            <a:r>
              <a:rPr lang="es-ES" sz="5600" b="1" dirty="0"/>
              <a:t>Descripción</a:t>
            </a:r>
          </a:p>
          <a:p>
            <a:pPr>
              <a:lnSpc>
                <a:spcPct val="100000"/>
              </a:lnSpc>
            </a:pPr>
            <a:r>
              <a:rPr lang="es-ES" sz="5600" dirty="0"/>
              <a:t>El método </a:t>
            </a:r>
            <a:r>
              <a:rPr lang="es-ES" sz="5600" dirty="0" err="1"/>
              <a:t>isPrototypeOf</a:t>
            </a:r>
            <a:r>
              <a:rPr lang="es-ES" sz="5600" dirty="0"/>
              <a:t> permite comprobar si un objeto existe o no en la cadena de prototipado de otro.</a:t>
            </a:r>
            <a:endParaRPr lang="es-MX" sz="5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4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E56DB-E36C-4002-B597-CE624B52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Victor</a:t>
            </a:r>
            <a:r>
              <a:rPr lang="es-MX" dirty="0">
                <a:solidFill>
                  <a:schemeClr val="bg1"/>
                </a:solidFill>
              </a:rPr>
              <a:t> Ortiz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8E9E5-76B0-493B-B803-BAC9BD28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9651914" cy="38707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dirty="0"/>
              <a:t>.</a:t>
            </a:r>
            <a:r>
              <a:rPr lang="es-MX" dirty="0" err="1"/>
              <a:t>getPrototypeOf</a:t>
            </a:r>
            <a:r>
              <a:rPr lang="es-MX" dirty="0"/>
              <a:t>(), .</a:t>
            </a:r>
            <a:r>
              <a:rPr lang="es-MX" dirty="0" err="1"/>
              <a:t>getPrototypeOf</a:t>
            </a:r>
            <a:r>
              <a:rPr lang="es-MX" dirty="0"/>
              <a:t>(), y .</a:t>
            </a:r>
            <a:r>
              <a:rPr lang="es-MX" dirty="0" err="1"/>
              <a:t>preventExtensions</a:t>
            </a:r>
            <a:r>
              <a:rPr lang="es-MX" dirty="0"/>
              <a:t>()</a:t>
            </a:r>
          </a:p>
          <a:p>
            <a:pPr>
              <a:lnSpc>
                <a:spcPct val="100000"/>
              </a:lnSpc>
            </a:pPr>
            <a:endParaRPr lang="es-MX" dirty="0"/>
          </a:p>
          <a:p>
            <a:pPr>
              <a:lnSpc>
                <a:spcPct val="100000"/>
              </a:lnSpc>
            </a:pPr>
            <a:r>
              <a:rPr lang="es-MX" dirty="0"/>
              <a:t>El método </a:t>
            </a:r>
            <a:r>
              <a:rPr lang="es-MX" dirty="0" err="1"/>
              <a:t>Object.getPrototypeOf</a:t>
            </a:r>
            <a:r>
              <a:rPr lang="es-MX" dirty="0"/>
              <a:t>() devuelve el prototipo del objeto especificado.</a:t>
            </a:r>
          </a:p>
          <a:p>
            <a:pPr>
              <a:lnSpc>
                <a:spcPct val="100000"/>
              </a:lnSpc>
            </a:pPr>
            <a:endParaRPr lang="es-MX" dirty="0"/>
          </a:p>
          <a:p>
            <a:pPr>
              <a:lnSpc>
                <a:spcPct val="100000"/>
              </a:lnSpc>
            </a:pPr>
            <a:r>
              <a:rPr lang="es-MX" dirty="0"/>
              <a:t>El método </a:t>
            </a:r>
            <a:r>
              <a:rPr lang="es-MX" dirty="0" err="1"/>
              <a:t>Object.preventExtensions</a:t>
            </a:r>
            <a:r>
              <a:rPr lang="es-MX" dirty="0"/>
              <a:t>() previene que nuevas propiedades sean agregadas a un objeto</a:t>
            </a:r>
          </a:p>
          <a:p>
            <a:pPr>
              <a:lnSpc>
                <a:spcPct val="100000"/>
              </a:lnSpc>
            </a:pPr>
            <a:endParaRPr lang="es-MX" dirty="0"/>
          </a:p>
          <a:p>
            <a:pPr>
              <a:lnSpc>
                <a:spcPct val="100000"/>
              </a:lnSpc>
            </a:pPr>
            <a:r>
              <a:rPr lang="es-MX" dirty="0"/>
              <a:t>El método </a:t>
            </a:r>
            <a:r>
              <a:rPr lang="es-MX" dirty="0" err="1"/>
              <a:t>Object.setPrototypeOf</a:t>
            </a:r>
            <a:r>
              <a:rPr lang="es-MX" dirty="0"/>
              <a:t>() establece el prototipo de un objeto especificado a otro objeto o sino establece </a:t>
            </a:r>
            <a:r>
              <a:rPr lang="es-MX" dirty="0" err="1"/>
              <a:t>null</a:t>
            </a:r>
            <a:r>
              <a:rPr lang="es-MX" dirty="0"/>
              <a:t>.</a:t>
            </a:r>
          </a:p>
          <a:p>
            <a:pPr>
              <a:lnSpc>
                <a:spcPct val="100000"/>
              </a:lnSpc>
            </a:pPr>
            <a:endParaRPr lang="es-MX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6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4A3722-79AE-426B-998C-BBF8137A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Sebastián Cruz Jara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7BB189-53E2-4AF7-9822-ED6B794C5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Object.keys</a:t>
            </a:r>
            <a:r>
              <a:rPr lang="es-MX" dirty="0"/>
              <a:t>()</a:t>
            </a:r>
          </a:p>
          <a:p>
            <a:r>
              <a:rPr lang="es-MX" dirty="0"/>
              <a:t>El método </a:t>
            </a:r>
            <a:r>
              <a:rPr lang="es-MX" dirty="0" err="1"/>
              <a:t>Object.keys</a:t>
            </a:r>
            <a:r>
              <a:rPr lang="es-MX" dirty="0"/>
              <a:t>() devuelve un array de las propiedades </a:t>
            </a:r>
            <a:r>
              <a:rPr lang="es-MX" dirty="0" err="1"/>
              <a:t>names</a:t>
            </a:r>
            <a:r>
              <a:rPr lang="es-MX" dirty="0"/>
              <a:t> de un objeto, en el mismo orden como se obtienen en un </a:t>
            </a:r>
            <a:r>
              <a:rPr lang="es-MX" dirty="0" err="1"/>
              <a:t>loop</a:t>
            </a:r>
            <a:r>
              <a:rPr lang="es-MX" dirty="0"/>
              <a:t> normal</a:t>
            </a:r>
          </a:p>
          <a:p>
            <a:endParaRPr lang="es-MX" dirty="0"/>
          </a:p>
          <a:p>
            <a:r>
              <a:rPr lang="es-MX" dirty="0"/>
              <a:t>Sintaxis: </a:t>
            </a:r>
            <a:r>
              <a:rPr lang="es-MX" dirty="0" err="1"/>
              <a:t>Object.keys</a:t>
            </a:r>
            <a:r>
              <a:rPr lang="es-MX" dirty="0"/>
              <a:t>(</a:t>
            </a:r>
            <a:r>
              <a:rPr lang="es-MX" dirty="0" err="1"/>
              <a:t>obj</a:t>
            </a:r>
            <a:r>
              <a:rPr lang="es-MX" dirty="0"/>
              <a:t>)</a:t>
            </a:r>
          </a:p>
          <a:p>
            <a:endParaRPr lang="es-MX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1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C82C9-522D-41A3-968D-335B32F1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8952"/>
            <a:ext cx="11430000" cy="4754880"/>
          </a:xfrm>
        </p:spPr>
        <p:txBody>
          <a:bodyPr/>
          <a:lstStyle/>
          <a:p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.keys()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1CFD26-AA20-A647-9EF2-C96111A8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2" y="1344168"/>
            <a:ext cx="1005718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3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E733A69C-33E9-4180-B3CC-0BBA1BB93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0" y="691763"/>
            <a:ext cx="5984991" cy="508724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1AA8E-41A4-472B-959D-E4756DBF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658" y="1849920"/>
            <a:ext cx="3895344" cy="3158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Object.is()</a:t>
            </a:r>
          </a:p>
          <a:p>
            <a:r>
              <a:rPr lang="es-MX" dirty="0"/>
              <a:t>El método Object.is() determina si dos valores son iguales</a:t>
            </a:r>
          </a:p>
          <a:p>
            <a:r>
              <a:rPr lang="es-MX" dirty="0"/>
              <a:t>Sintaxis: Object.is(valor1, valor2);</a:t>
            </a:r>
          </a:p>
          <a:p>
            <a:endParaRPr lang="es-MX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63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ECAC60-F8FB-49A1-A87E-150D6B33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659933"/>
            <a:ext cx="6301805" cy="315090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429DCB-C4B9-4C0D-A4AF-E31D1B4E8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1761688"/>
            <a:ext cx="3703110" cy="4020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900" dirty="0" err="1"/>
              <a:t>Object.fromEntries</a:t>
            </a:r>
            <a:r>
              <a:rPr lang="es-MX" sz="1900" dirty="0"/>
              <a:t>()</a:t>
            </a:r>
          </a:p>
          <a:p>
            <a:r>
              <a:rPr lang="es-ES_tradnl" sz="1900" dirty="0"/>
              <a:t>El método </a:t>
            </a:r>
            <a:r>
              <a:rPr lang="es-ES_tradnl" sz="1900" dirty="0" err="1"/>
              <a:t>Object.fromEntries</a:t>
            </a:r>
            <a:r>
              <a:rPr lang="es-ES_tradnl" sz="1900" dirty="0"/>
              <a:t>() transforma una lista de pares con [clave-valor] en un objeto.</a:t>
            </a:r>
          </a:p>
          <a:p>
            <a:endParaRPr lang="es-ES_tradnl" sz="1900" dirty="0"/>
          </a:p>
          <a:p>
            <a:r>
              <a:rPr lang="es-ES_tradnl" sz="1900" dirty="0"/>
              <a:t>Sintaxis: </a:t>
            </a:r>
            <a:r>
              <a:rPr lang="es-ES_tradnl" sz="1900" dirty="0" err="1"/>
              <a:t>Object.fromEntries</a:t>
            </a:r>
            <a:r>
              <a:rPr lang="es-ES_tradnl" sz="1900" dirty="0"/>
              <a:t>(iterable);</a:t>
            </a:r>
          </a:p>
          <a:p>
            <a:endParaRPr lang="es-MX" sz="19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DF7FA9-DD3C-4080-915D-7C6EF546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s-MX" sz="4800"/>
              <a:t>Miriam Pamela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AC03E9B-7074-43C1-9DF6-534752CEC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935638"/>
            <a:ext cx="6301805" cy="259949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E09FE-FD16-4E10-B696-4B11DC28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s-MX" dirty="0"/>
              <a:t>El método __</a:t>
            </a:r>
            <a:r>
              <a:rPr lang="es-MX" dirty="0" err="1"/>
              <a:t>lookupSetter</a:t>
            </a:r>
            <a:r>
              <a:rPr lang="es-MX" dirty="0"/>
              <a:t>__devuelve la función vinculada como el definidor de la propiedad especificada.</a:t>
            </a:r>
          </a:p>
          <a:p>
            <a:endParaRPr lang="es-MX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28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AB2A9B-BC69-4084-8AB9-6C33A997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036" y="1548020"/>
            <a:ext cx="4370315" cy="850391"/>
          </a:xfrm>
        </p:spPr>
        <p:txBody>
          <a:bodyPr anchor="ctr">
            <a:normAutofit/>
          </a:bodyPr>
          <a:lstStyle/>
          <a:p>
            <a:r>
              <a:rPr lang="es-MX" sz="1600" b="1" i="0" dirty="0" err="1">
                <a:effectLst/>
                <a:latin typeface="+mn-lt"/>
              </a:rPr>
              <a:t>Object.prototype.hasOwnProperty</a:t>
            </a:r>
            <a:r>
              <a:rPr lang="es-MX" sz="1600" b="1" i="0" dirty="0">
                <a:effectLst/>
                <a:latin typeface="+mn-lt"/>
              </a:rPr>
              <a:t>()</a:t>
            </a:r>
            <a:endParaRPr lang="es-MX" sz="1600" dirty="0">
              <a:latin typeface="+mn-lt"/>
            </a:endParaRP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8EB9AB7-F38F-4E88-9334-50EF75C4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636302"/>
            <a:ext cx="6301805" cy="319816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39EB7-BE1D-4D28-8FCC-B4C0F877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s-MX" dirty="0"/>
              <a:t>El método .</a:t>
            </a:r>
            <a:r>
              <a:rPr lang="es-MX" dirty="0" err="1"/>
              <a:t>hasOwnProperty</a:t>
            </a:r>
            <a:r>
              <a:rPr lang="es-MX" dirty="0"/>
              <a:t>() devuelve un booleano indicando si el objeto tiene la propiedad especificada.</a:t>
            </a:r>
          </a:p>
          <a:p>
            <a:r>
              <a:rPr lang="es-MX" dirty="0"/>
              <a:t>Sintaxis: </a:t>
            </a:r>
            <a:r>
              <a:rPr lang="es-MX" dirty="0" err="1"/>
              <a:t>const</a:t>
            </a:r>
            <a:r>
              <a:rPr lang="es-MX" dirty="0"/>
              <a:t> object1 = {};</a:t>
            </a:r>
          </a:p>
          <a:p>
            <a:pPr marL="0" indent="0">
              <a:buNone/>
            </a:pPr>
            <a:r>
              <a:rPr lang="es-MX" dirty="0"/>
              <a:t>   object1.property1 = [valor]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01F2A-AA16-423F-B0D8-1834B9E2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3831336" cy="1875191"/>
          </a:xfrm>
        </p:spPr>
        <p:txBody>
          <a:bodyPr>
            <a:normAutofit/>
          </a:bodyPr>
          <a:lstStyle/>
          <a:p>
            <a:r>
              <a:rPr lang="es-MX" dirty="0"/>
              <a:t>Dagoberto  Martínez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B740F4-6312-46A4-A92E-B66DF3B24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1"/>
            <a:ext cx="6245352" cy="5028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Object.</a:t>
            </a:r>
            <a:r>
              <a:rPr lang="es-MX" b="1" dirty="0" err="1"/>
              <a:t>prototype</a:t>
            </a:r>
            <a:r>
              <a:rPr lang="es-MX" b="1" dirty="0"/>
              <a:t>.__</a:t>
            </a:r>
            <a:r>
              <a:rPr lang="es-MX" b="1" dirty="0" err="1"/>
              <a:t>defineGetter</a:t>
            </a:r>
            <a:r>
              <a:rPr lang="es-MX" b="1" dirty="0"/>
              <a:t>__()</a:t>
            </a:r>
          </a:p>
          <a:p>
            <a:r>
              <a:rPr lang="es-MX" dirty="0"/>
              <a:t>El método __</a:t>
            </a:r>
            <a:r>
              <a:rPr lang="es-MX" dirty="0" err="1"/>
              <a:t>defineGetter</a:t>
            </a:r>
            <a:r>
              <a:rPr lang="es-MX" dirty="0"/>
              <a:t>__ enlaza una propiedad de un objeto a una función a ser llamada cuando esa propiedad es buscada.</a:t>
            </a:r>
          </a:p>
          <a:p>
            <a:endParaRPr lang="es-MX" dirty="0"/>
          </a:p>
          <a:p>
            <a:r>
              <a:rPr lang="es-MX" dirty="0"/>
              <a:t>Sintaxis: </a:t>
            </a:r>
            <a:r>
              <a:rPr lang="es-MX" i="1" dirty="0" err="1"/>
              <a:t>obj</a:t>
            </a:r>
            <a:r>
              <a:rPr lang="es-MX" dirty="0"/>
              <a:t>__</a:t>
            </a:r>
            <a:r>
              <a:rPr lang="es-MX" dirty="0" err="1"/>
              <a:t>defineGetter</a:t>
            </a:r>
            <a:r>
              <a:rPr lang="es-MX" dirty="0"/>
              <a:t>__(</a:t>
            </a:r>
            <a:r>
              <a:rPr lang="es-MX" i="1" dirty="0" err="1"/>
              <a:t>prop</a:t>
            </a:r>
            <a:r>
              <a:rPr lang="es-MX" dirty="0"/>
              <a:t>, </a:t>
            </a:r>
            <a:r>
              <a:rPr lang="es-MX" i="1" dirty="0" err="1"/>
              <a:t>func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Parámetros:</a:t>
            </a:r>
          </a:p>
          <a:p>
            <a:pPr lvl="1"/>
            <a:r>
              <a:rPr lang="es-MX" dirty="0" err="1"/>
              <a:t>Prop</a:t>
            </a:r>
            <a:r>
              <a:rPr lang="es-MX" dirty="0"/>
              <a:t>: Un texto (</a:t>
            </a:r>
            <a:r>
              <a:rPr lang="es-MX" dirty="0" err="1"/>
              <a:t>string</a:t>
            </a:r>
            <a:r>
              <a:rPr lang="es-MX" dirty="0"/>
              <a:t>) que contiene el nombre de la propiedad para enlazar la función dada.</a:t>
            </a:r>
          </a:p>
          <a:p>
            <a:pPr lvl="1"/>
            <a:r>
              <a:rPr lang="es-MX" dirty="0" err="1"/>
              <a:t>Func</a:t>
            </a:r>
            <a:r>
              <a:rPr lang="es-MX" dirty="0"/>
              <a:t>: Una función que se vinculará a una búsqueda de la propiedad especificada.</a:t>
            </a:r>
          </a:p>
        </p:txBody>
      </p:sp>
    </p:spTree>
    <p:extLst>
      <p:ext uri="{BB962C8B-B14F-4D97-AF65-F5344CB8AC3E}">
        <p14:creationId xmlns:p14="http://schemas.microsoft.com/office/powerpoint/2010/main" val="2092550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849A5E-5724-4212-A996-EF2DE807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96" y="746620"/>
            <a:ext cx="5534664" cy="5645791"/>
          </a:xfrm>
        </p:spPr>
        <p:txBody>
          <a:bodyPr>
            <a:normAutofit/>
          </a:bodyPr>
          <a:lstStyle/>
          <a:p>
            <a:r>
              <a:rPr lang="es-ES" b="1" dirty="0"/>
              <a:t>Ejemplo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// Formas compatibles con el estándar</a:t>
            </a:r>
          </a:p>
          <a:p>
            <a:pPr marL="0" indent="0">
              <a:buNone/>
            </a:pPr>
            <a:r>
              <a:rPr lang="es-MX" dirty="0"/>
              <a:t>// Usando el operador </a:t>
            </a:r>
            <a:r>
              <a:rPr lang="es-MX" dirty="0" err="1"/>
              <a:t>get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o = {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gimmeFive</a:t>
            </a:r>
            <a:r>
              <a:rPr lang="es-MX" dirty="0"/>
              <a:t>() { </a:t>
            </a:r>
            <a:r>
              <a:rPr lang="es-MX" dirty="0" err="1"/>
              <a:t>return</a:t>
            </a:r>
            <a:r>
              <a:rPr lang="es-MX" dirty="0"/>
              <a:t> 5; } };</a:t>
            </a:r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o.gimmeFive</a:t>
            </a:r>
            <a:r>
              <a:rPr lang="es-MX" dirty="0"/>
              <a:t>); // 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612D75B-9C0F-42D6-A0D1-1974B198EBAF}"/>
              </a:ext>
            </a:extLst>
          </p:cNvPr>
          <p:cNvSpPr txBox="1"/>
          <p:nvPr/>
        </p:nvSpPr>
        <p:spPr>
          <a:xfrm>
            <a:off x="6096000" y="3301067"/>
            <a:ext cx="4371390" cy="262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dirty="0"/>
              <a:t>// Usando </a:t>
            </a:r>
            <a:r>
              <a:rPr lang="es-MX" dirty="0" err="1"/>
              <a:t>Object.defineProperty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o = {};</a:t>
            </a:r>
          </a:p>
          <a:p>
            <a:pPr marL="0" indent="0">
              <a:buNone/>
            </a:pPr>
            <a:r>
              <a:rPr lang="es-MX" dirty="0" err="1"/>
              <a:t>Object.defineProperty</a:t>
            </a:r>
            <a:r>
              <a:rPr lang="es-MX" dirty="0"/>
              <a:t>(o, '</a:t>
            </a:r>
            <a:r>
              <a:rPr lang="es-MX" dirty="0" err="1"/>
              <a:t>gimmeFive</a:t>
            </a:r>
            <a:r>
              <a:rPr lang="es-MX" dirty="0"/>
              <a:t>', {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get</a:t>
            </a:r>
            <a:r>
              <a:rPr lang="es-MX" dirty="0"/>
              <a:t>: </a:t>
            </a:r>
            <a:r>
              <a:rPr lang="es-MX" dirty="0" err="1"/>
              <a:t>function</a:t>
            </a:r>
            <a:r>
              <a:rPr lang="es-MX" dirty="0"/>
              <a:t>() 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return</a:t>
            </a:r>
            <a:r>
              <a:rPr lang="es-MX" dirty="0"/>
              <a:t> 5;</a:t>
            </a:r>
          </a:p>
          <a:p>
            <a:pPr marL="0" indent="0">
              <a:buNone/>
            </a:pPr>
            <a:r>
              <a:rPr lang="es-MX" dirty="0"/>
              <a:t>  }</a:t>
            </a:r>
          </a:p>
          <a:p>
            <a:pPr marL="0" indent="0">
              <a:buNone/>
            </a:pPr>
            <a:r>
              <a:rPr lang="es-MX" dirty="0"/>
              <a:t>});</a:t>
            </a:r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o.gimmeFive</a:t>
            </a:r>
            <a:r>
              <a:rPr lang="es-MX" dirty="0"/>
              <a:t>); // 5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2C4EBE-6C8A-4408-9170-7CA93724F70C}"/>
              </a:ext>
            </a:extLst>
          </p:cNvPr>
          <p:cNvSpPr txBox="1"/>
          <p:nvPr/>
        </p:nvSpPr>
        <p:spPr>
          <a:xfrm>
            <a:off x="2494344" y="1510018"/>
            <a:ext cx="623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dirty="0"/>
              <a:t>// Forma no-estándar y obsoleta</a:t>
            </a:r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o = {};</a:t>
            </a:r>
          </a:p>
          <a:p>
            <a:pPr marL="0" indent="0">
              <a:buNone/>
            </a:pPr>
            <a:r>
              <a:rPr lang="es-MX" dirty="0" err="1"/>
              <a:t>obj</a:t>
            </a:r>
            <a:r>
              <a:rPr lang="es-MX" dirty="0"/>
              <a:t>__</a:t>
            </a:r>
            <a:r>
              <a:rPr lang="es-MX" dirty="0" err="1"/>
              <a:t>defineGetter</a:t>
            </a:r>
            <a:r>
              <a:rPr lang="es-MX" dirty="0"/>
              <a:t>__('</a:t>
            </a:r>
            <a:r>
              <a:rPr lang="es-MX" dirty="0" err="1"/>
              <a:t>gimmeFive</a:t>
            </a:r>
            <a:r>
              <a:rPr lang="es-MX" dirty="0"/>
              <a:t>', </a:t>
            </a:r>
            <a:r>
              <a:rPr lang="es-MX" dirty="0" err="1"/>
              <a:t>function</a:t>
            </a:r>
            <a:r>
              <a:rPr lang="es-MX" dirty="0"/>
              <a:t>() { </a:t>
            </a:r>
            <a:r>
              <a:rPr lang="es-MX" dirty="0" err="1"/>
              <a:t>return</a:t>
            </a:r>
            <a:r>
              <a:rPr lang="es-MX" dirty="0"/>
              <a:t> 5; });</a:t>
            </a:r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o.gimmeFive</a:t>
            </a:r>
            <a:r>
              <a:rPr lang="es-MX" dirty="0"/>
              <a:t>);	   // Regresa 5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39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7845F7-1F12-4D22-9DF9-169137C0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128649"/>
          </a:xfrm>
        </p:spPr>
        <p:txBody>
          <a:bodyPr anchor="ctr">
            <a:normAutofit/>
          </a:bodyPr>
          <a:lstStyle/>
          <a:p>
            <a:r>
              <a:rPr lang="es-MX" sz="3700" dirty="0"/>
              <a:t>Christian </a:t>
            </a:r>
            <a:r>
              <a:rPr lang="es-MX" sz="3700" dirty="0" err="1"/>
              <a:t>Nassim</a:t>
            </a:r>
            <a:r>
              <a:rPr lang="es-MX" sz="3700" dirty="0"/>
              <a:t> Limones </a:t>
            </a:r>
            <a:r>
              <a:rPr lang="es-MX" sz="3700" dirty="0" err="1"/>
              <a:t>Isais</a:t>
            </a:r>
            <a:endParaRPr lang="es-MX" sz="37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3B5270-2E90-4F67-B3ED-698B7F4ACD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342"/>
          <a:stretch/>
        </p:blipFill>
        <p:spPr>
          <a:xfrm>
            <a:off x="1009871" y="1429036"/>
            <a:ext cx="5757738" cy="399992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56EC2-967B-4F7D-A825-74B5958C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1951392"/>
            <a:ext cx="3541205" cy="42816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b="1" i="0" dirty="0" err="1">
                <a:effectLst/>
              </a:rPr>
              <a:t>Object.prototype.valueOf</a:t>
            </a:r>
            <a:r>
              <a:rPr lang="es-ES" sz="1800" b="1" i="0" dirty="0">
                <a:effectLst/>
              </a:rPr>
              <a:t>()</a:t>
            </a:r>
          </a:p>
          <a:p>
            <a:pPr>
              <a:lnSpc>
                <a:spcPct val="100000"/>
              </a:lnSpc>
            </a:pPr>
            <a:endParaRPr lang="es-ES" sz="1600" b="1" dirty="0"/>
          </a:p>
          <a:p>
            <a:pPr>
              <a:lnSpc>
                <a:spcPct val="100000"/>
              </a:lnSpc>
            </a:pPr>
            <a:r>
              <a:rPr lang="es-ES" sz="1600" b="0" i="0" dirty="0">
                <a:effectLst/>
              </a:rPr>
              <a:t>El valor primitivo del objeto especificado.</a:t>
            </a:r>
          </a:p>
          <a:p>
            <a:pPr>
              <a:lnSpc>
                <a:spcPct val="100000"/>
              </a:lnSpc>
            </a:pPr>
            <a:r>
              <a:rPr lang="es-ES" sz="1600" b="0" i="0" dirty="0">
                <a:effectLst/>
              </a:rPr>
              <a:t>Raramente se necesitaría invocar el método </a:t>
            </a:r>
            <a:r>
              <a:rPr lang="es-ES" sz="1600" b="0" i="0" dirty="0" err="1">
                <a:effectLst/>
              </a:rPr>
              <a:t>valueOf</a:t>
            </a:r>
            <a:r>
              <a:rPr lang="es-ES" sz="1600" b="0" i="0" dirty="0">
                <a:effectLst/>
              </a:rPr>
              <a:t> por su cuenta; JavaScript lo realizará de forma automática cuando encuentre un objeto, donde un valor primitivo es esperado.</a:t>
            </a:r>
            <a:endParaRPr lang="es-ES" sz="1600" dirty="0"/>
          </a:p>
          <a:p>
            <a:pPr>
              <a:lnSpc>
                <a:spcPct val="100000"/>
              </a:lnSpc>
            </a:pPr>
            <a:endParaRPr lang="es-MX" sz="16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25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C8C207-BFFA-437B-965E-584FD3449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42" y="1501503"/>
            <a:ext cx="11004115" cy="3854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Object.</a:t>
            </a:r>
            <a:r>
              <a:rPr lang="es-MX" b="1" dirty="0" err="1"/>
              <a:t>prototype</a:t>
            </a:r>
            <a:r>
              <a:rPr lang="es-MX" b="1" dirty="0"/>
              <a:t>.__</a:t>
            </a:r>
            <a:r>
              <a:rPr lang="es-MX" b="1" dirty="0" err="1"/>
              <a:t>defineSetter</a:t>
            </a:r>
            <a:r>
              <a:rPr lang="es-MX" b="1" dirty="0"/>
              <a:t>__()</a:t>
            </a:r>
          </a:p>
          <a:p>
            <a:r>
              <a:rPr lang="es-MX" sz="2000" dirty="0"/>
              <a:t>El </a:t>
            </a:r>
            <a:r>
              <a:rPr lang="es-MX" sz="2000" b="1" dirty="0"/>
              <a:t>__</a:t>
            </a:r>
            <a:r>
              <a:rPr lang="es-MX" sz="2000" b="1" dirty="0" err="1"/>
              <a:t>defineSetter</a:t>
            </a:r>
            <a:r>
              <a:rPr lang="es-MX" sz="2000" b="1" dirty="0"/>
              <a:t>__</a:t>
            </a:r>
            <a:r>
              <a:rPr lang="es-MX" sz="2000" dirty="0"/>
              <a:t>método vincula la propiedad de un objeto a una función que se llamará cuando se intente establecer esa propiedad.</a:t>
            </a:r>
          </a:p>
          <a:p>
            <a:r>
              <a:rPr lang="es-ES" dirty="0"/>
              <a:t>Sintaxis </a:t>
            </a:r>
            <a:r>
              <a:rPr lang="es-MX" dirty="0"/>
              <a:t>__</a:t>
            </a:r>
            <a:r>
              <a:rPr lang="es-MX" dirty="0" err="1"/>
              <a:t>defineSetter</a:t>
            </a:r>
            <a:r>
              <a:rPr lang="es-MX" dirty="0"/>
              <a:t>__(</a:t>
            </a:r>
            <a:r>
              <a:rPr lang="es-MX" dirty="0" err="1"/>
              <a:t>prop</a:t>
            </a:r>
            <a:r>
              <a:rPr lang="es-MX" dirty="0"/>
              <a:t>, </a:t>
            </a:r>
            <a:r>
              <a:rPr lang="es-MX" dirty="0" err="1"/>
              <a:t>fun</a:t>
            </a:r>
            <a:r>
              <a:rPr lang="es-MX" dirty="0"/>
              <a:t>)</a:t>
            </a:r>
            <a:endParaRPr lang="es-ES" dirty="0"/>
          </a:p>
          <a:p>
            <a:r>
              <a:rPr lang="es-ES" dirty="0"/>
              <a:t>Parámetros </a:t>
            </a:r>
          </a:p>
          <a:p>
            <a:pPr marL="0" indent="0">
              <a:buNone/>
            </a:pPr>
            <a:r>
              <a:rPr lang="es-MX" b="1" dirty="0" err="1"/>
              <a:t>prop</a:t>
            </a:r>
            <a:r>
              <a:rPr lang="es-MX" b="1" dirty="0"/>
              <a:t> : </a:t>
            </a:r>
            <a:r>
              <a:rPr lang="es-MX" dirty="0"/>
              <a:t>Una cadena que contiene el nombre de la propiedad que se vinculará a                             la función dada.</a:t>
            </a:r>
          </a:p>
          <a:p>
            <a:pPr marL="0" indent="0">
              <a:buNone/>
            </a:pPr>
            <a:r>
              <a:rPr lang="es-MX" b="1" dirty="0" err="1"/>
              <a:t>Fun</a:t>
            </a:r>
            <a:r>
              <a:rPr lang="es-MX" b="1" dirty="0"/>
              <a:t>: </a:t>
            </a:r>
            <a:r>
              <a:rPr lang="es-MX" dirty="0"/>
              <a:t>Una función que se llamará cuando se intente establecer la propiedad especificada. Esta función toma la forma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6527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F55D0-36BF-4430-82FF-147EEAC8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758952"/>
            <a:ext cx="10841277" cy="5428906"/>
          </a:xfrm>
        </p:spPr>
        <p:txBody>
          <a:bodyPr/>
          <a:lstStyle/>
          <a:p>
            <a:r>
              <a:rPr lang="es-ES" dirty="0"/>
              <a:t>Ejemplo 1</a:t>
            </a:r>
          </a:p>
          <a:p>
            <a:pPr marL="0" indent="0">
              <a:buNone/>
            </a:pPr>
            <a:r>
              <a:rPr lang="en-US" dirty="0"/>
              <a:t>var o = {};</a:t>
            </a:r>
            <a:endParaRPr lang="es-MX" dirty="0"/>
          </a:p>
          <a:p>
            <a:pPr marL="0" indent="0">
              <a:buNone/>
            </a:pPr>
            <a:r>
              <a:rPr lang="en-US" dirty="0"/>
              <a:t>o.__</a:t>
            </a:r>
            <a:r>
              <a:rPr lang="en-US" dirty="0" err="1"/>
              <a:t>defineSetter</a:t>
            </a:r>
            <a:r>
              <a:rPr lang="en-US" dirty="0"/>
              <a:t>__('value', function(</a:t>
            </a:r>
            <a:r>
              <a:rPr lang="en-US" dirty="0" err="1"/>
              <a:t>val</a:t>
            </a:r>
            <a:r>
              <a:rPr lang="en-US" dirty="0"/>
              <a:t>) { </a:t>
            </a:r>
            <a:r>
              <a:rPr lang="en-US" dirty="0" err="1"/>
              <a:t>this.anotherValue</a:t>
            </a:r>
            <a:r>
              <a:rPr lang="en-US" dirty="0"/>
              <a:t> = </a:t>
            </a:r>
            <a:r>
              <a:rPr lang="en-US" dirty="0" err="1"/>
              <a:t>val</a:t>
            </a:r>
            <a:r>
              <a:rPr lang="en-US" dirty="0"/>
              <a:t>; });</a:t>
            </a:r>
          </a:p>
          <a:p>
            <a:endParaRPr lang="es-MX" dirty="0"/>
          </a:p>
          <a:p>
            <a:pPr marL="0" indent="0">
              <a:buNone/>
            </a:pPr>
            <a:r>
              <a:rPr lang="en-US" dirty="0" err="1"/>
              <a:t>o.value</a:t>
            </a:r>
            <a:r>
              <a:rPr lang="en-US" dirty="0"/>
              <a:t> = 5;</a:t>
            </a:r>
          </a:p>
          <a:p>
            <a:endParaRPr lang="es-MX" dirty="0"/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o.value</a:t>
            </a:r>
            <a:r>
              <a:rPr lang="en-US" dirty="0"/>
              <a:t>); // undefined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o.anotherValue</a:t>
            </a:r>
            <a:r>
              <a:rPr lang="es-MX" dirty="0"/>
              <a:t>); // 5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0505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FFA194-0A2B-4787-8CB0-DDC08DD6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16" y="112735"/>
            <a:ext cx="11229584" cy="65636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Ejemplo 2</a:t>
            </a:r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o = { set </a:t>
            </a:r>
            <a:r>
              <a:rPr lang="es-MX" dirty="0" err="1"/>
              <a:t>value</a:t>
            </a:r>
            <a:r>
              <a:rPr lang="es-MX" dirty="0"/>
              <a:t>(val) { </a:t>
            </a:r>
            <a:r>
              <a:rPr lang="es-MX" dirty="0" err="1"/>
              <a:t>this.anotherValue</a:t>
            </a:r>
            <a:r>
              <a:rPr lang="es-MX" dirty="0"/>
              <a:t> = val; } };</a:t>
            </a:r>
          </a:p>
          <a:p>
            <a:pPr marL="0" indent="0">
              <a:buNone/>
            </a:pPr>
            <a:r>
              <a:rPr lang="es-MX" dirty="0" err="1"/>
              <a:t>o.value</a:t>
            </a:r>
            <a:r>
              <a:rPr lang="es-MX" dirty="0"/>
              <a:t> = 5;</a:t>
            </a:r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o.value</a:t>
            </a:r>
            <a:r>
              <a:rPr lang="es-MX" dirty="0"/>
              <a:t>); // </a:t>
            </a:r>
            <a:r>
              <a:rPr lang="es-MX" dirty="0" err="1"/>
              <a:t>undefined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o.anotherValue</a:t>
            </a:r>
            <a:r>
              <a:rPr lang="es-MX" dirty="0"/>
              <a:t>); // 5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o = {};</a:t>
            </a:r>
          </a:p>
          <a:p>
            <a:pPr marL="0" indent="0">
              <a:buNone/>
            </a:pPr>
            <a:r>
              <a:rPr lang="es-MX" dirty="0" err="1"/>
              <a:t>Object.defineProperty</a:t>
            </a:r>
            <a:r>
              <a:rPr lang="es-MX" dirty="0"/>
              <a:t>(o, '</a:t>
            </a:r>
            <a:r>
              <a:rPr lang="es-MX" dirty="0" err="1"/>
              <a:t>value</a:t>
            </a:r>
            <a:r>
              <a:rPr lang="es-MX" dirty="0"/>
              <a:t>', {</a:t>
            </a:r>
          </a:p>
          <a:p>
            <a:pPr marL="0" indent="0">
              <a:buNone/>
            </a:pPr>
            <a:r>
              <a:rPr lang="es-MX" dirty="0"/>
              <a:t>  set: </a:t>
            </a:r>
            <a:r>
              <a:rPr lang="es-MX" dirty="0" err="1"/>
              <a:t>function</a:t>
            </a:r>
            <a:r>
              <a:rPr lang="es-MX" dirty="0"/>
              <a:t>(val) {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this.anotherValue</a:t>
            </a:r>
            <a:r>
              <a:rPr lang="es-MX" dirty="0"/>
              <a:t> = val;</a:t>
            </a:r>
          </a:p>
          <a:p>
            <a:pPr marL="0" indent="0">
              <a:buNone/>
            </a:pPr>
            <a:r>
              <a:rPr lang="es-MX" dirty="0"/>
              <a:t>  }</a:t>
            </a:r>
          </a:p>
          <a:p>
            <a:pPr marL="0" indent="0">
              <a:buNone/>
            </a:pPr>
            <a:r>
              <a:rPr lang="es-MX" dirty="0"/>
              <a:t>});</a:t>
            </a:r>
          </a:p>
          <a:p>
            <a:pPr marL="0" indent="0">
              <a:buNone/>
            </a:pPr>
            <a:r>
              <a:rPr lang="es-MX" dirty="0" err="1"/>
              <a:t>o.value</a:t>
            </a:r>
            <a:r>
              <a:rPr lang="es-MX" dirty="0"/>
              <a:t> = 5;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o.value</a:t>
            </a:r>
            <a:r>
              <a:rPr lang="es-MX" dirty="0"/>
              <a:t>); // </a:t>
            </a:r>
            <a:r>
              <a:rPr lang="es-MX" dirty="0" err="1"/>
              <a:t>undefined</a:t>
            </a:r>
            <a:endParaRPr lang="es-MX" dirty="0"/>
          </a:p>
          <a:p>
            <a:endParaRPr lang="es-MX" dirty="0"/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o.anotherValue</a:t>
            </a:r>
            <a:r>
              <a:rPr lang="es-MX" dirty="0"/>
              <a:t>); // 5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4038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F241C-90BA-4618-836D-0C357C5B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40590"/>
            <a:ext cx="11430000" cy="3376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Object.</a:t>
            </a:r>
            <a:r>
              <a:rPr lang="es-MX" b="1" dirty="0" err="1"/>
              <a:t>prototype</a:t>
            </a:r>
            <a:r>
              <a:rPr lang="es-MX" b="1" dirty="0"/>
              <a:t>.__</a:t>
            </a:r>
            <a:r>
              <a:rPr lang="es-MX" b="1" dirty="0" err="1"/>
              <a:t>lookupGetter</a:t>
            </a:r>
            <a:r>
              <a:rPr lang="es-MX" b="1" dirty="0"/>
              <a:t>__()</a:t>
            </a:r>
          </a:p>
          <a:p>
            <a:r>
              <a:rPr lang="es-ES" sz="2000" dirty="0"/>
              <a:t>El </a:t>
            </a:r>
            <a:r>
              <a:rPr lang="es-ES" sz="2000" b="1" dirty="0"/>
              <a:t>__</a:t>
            </a:r>
            <a:r>
              <a:rPr lang="es-ES" sz="2000" b="1" dirty="0" err="1"/>
              <a:t>lookupGetter</a:t>
            </a:r>
            <a:r>
              <a:rPr lang="es-ES" sz="2000" b="1" dirty="0"/>
              <a:t>__</a:t>
            </a:r>
            <a:r>
              <a:rPr lang="es-ES" sz="2000" dirty="0"/>
              <a:t>método devuelve la función vinculada como un captador a la propiedad especificada.</a:t>
            </a:r>
          </a:p>
          <a:p>
            <a:r>
              <a:rPr lang="es-ES" dirty="0"/>
              <a:t>Sintaxis  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__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lookupGetter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__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s-MX" altLang="es-MX" sz="2000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sprop</a:t>
            </a:r>
            <a:r>
              <a:rPr kumimoji="0" lang="es-MX" altLang="es-MX" sz="2000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s-MX" altLang="es-MX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Parámetros </a:t>
            </a:r>
          </a:p>
          <a:p>
            <a:pPr lvl="1"/>
            <a:r>
              <a:rPr lang="es-MX" b="1" dirty="0" err="1"/>
              <a:t>sprop</a:t>
            </a:r>
            <a:r>
              <a:rPr lang="es-MX" b="1" dirty="0"/>
              <a:t>: </a:t>
            </a:r>
            <a:r>
              <a:rPr lang="es-MX" sz="2000" dirty="0"/>
              <a:t>Una cadena que contiene el nombre de la propiedad cuyo </a:t>
            </a:r>
            <a:r>
              <a:rPr lang="es-MX" sz="2000" dirty="0" err="1"/>
              <a:t>getter</a:t>
            </a:r>
            <a:r>
              <a:rPr lang="es-MX" sz="2000" dirty="0"/>
              <a:t> debe devolverse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8394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C2F2B-C2C9-463E-A606-FB5FBC33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758952"/>
            <a:ext cx="11317266" cy="475488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Ejemplo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5282"/>
                </a:solidFill>
                <a:effectLst/>
                <a:latin typeface="Consolas" pitchFamily="49" charset="0"/>
                <a:cs typeface="Arial" pitchFamily="34" charset="0"/>
              </a:rPr>
              <a:t>var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obj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=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5282"/>
                </a:solidFill>
                <a:effectLst/>
                <a:latin typeface="Consolas" pitchFamily="49" charset="0"/>
                <a:cs typeface="Arial" pitchFamily="34" charset="0"/>
              </a:rPr>
              <a:t>get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5282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Math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random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&gt;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A30008"/>
                </a:solidFill>
                <a:effectLst/>
                <a:latin typeface="Consolas" pitchFamily="49" charset="0"/>
                <a:cs typeface="Arial" pitchFamily="34" charset="0"/>
              </a:rPr>
              <a:t>0.5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?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: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'bar'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}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};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// Non-standard and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deprecated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way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obj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__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lookupGetter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__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'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dirty="0">
              <a:solidFill>
                <a:srgbClr val="1B1B1B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// 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function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 {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Math.random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 &gt; 0.5 ? '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' : 'bar'; })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dirty="0">
              <a:solidFill>
                <a:srgbClr val="1B1B1B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// Standard-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compliant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way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Object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.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DB000E"/>
                </a:solidFill>
                <a:effectLst/>
                <a:latin typeface="Consolas" pitchFamily="49" charset="0"/>
                <a:cs typeface="Arial" pitchFamily="34" charset="0"/>
              </a:rPr>
              <a:t>getOwnPropertyDescriptor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obj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,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005A38"/>
                </a:solidFill>
                <a:effectLst/>
                <a:latin typeface="Consolas" pitchFamily="49" charset="0"/>
                <a:cs typeface="Arial" pitchFamily="34" charset="0"/>
              </a:rPr>
              <a:t>"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).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get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;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// (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function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 {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return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Math.random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() &gt; 0.5 ? '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foo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6D6D6D"/>
                </a:solidFill>
                <a:effectLst/>
                <a:latin typeface="Consolas" pitchFamily="49" charset="0"/>
                <a:cs typeface="Arial" pitchFamily="34" charset="0"/>
              </a:rPr>
              <a:t>' : 'bar'; })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s-ES" dirty="0"/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8860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EB86C6-8FB8-4204-8484-4EFE5E2E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Axel Chacón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723AD-1210-4456-B1C3-3B09E677C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3" y="2607732"/>
            <a:ext cx="9744193" cy="346589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b="1" dirty="0" err="1"/>
              <a:t>Object.seal</a:t>
            </a:r>
            <a:r>
              <a:rPr lang="es-MX" b="1" dirty="0"/>
              <a:t>()</a:t>
            </a:r>
          </a:p>
          <a:p>
            <a:pPr>
              <a:lnSpc>
                <a:spcPct val="100000"/>
              </a:lnSpc>
            </a:pPr>
            <a:r>
              <a:rPr lang="es-MX" dirty="0"/>
              <a:t>El método </a:t>
            </a:r>
            <a:r>
              <a:rPr lang="es-MX" dirty="0" err="1"/>
              <a:t>Object.Seal</a:t>
            </a:r>
            <a:r>
              <a:rPr lang="es-MX" dirty="0"/>
              <a:t>() sella un objeto, previniendo que puedan añadirse nuevas propiedades al mismo, y marcando todas las propiedades existentes como no configurables.</a:t>
            </a:r>
          </a:p>
          <a:p>
            <a:pPr>
              <a:lnSpc>
                <a:spcPct val="100000"/>
              </a:lnSpc>
            </a:pPr>
            <a:r>
              <a:rPr lang="es-MX" dirty="0"/>
              <a:t>Los valores de las propiedades se pueden seguir cambiando</a:t>
            </a:r>
          </a:p>
          <a:p>
            <a:pPr>
              <a:lnSpc>
                <a:spcPct val="100000"/>
              </a:lnSpc>
            </a:pPr>
            <a:r>
              <a:rPr lang="es-MX" b="1" dirty="0"/>
              <a:t>Sintaxis: </a:t>
            </a:r>
            <a:r>
              <a:rPr lang="es-MX" dirty="0" err="1"/>
              <a:t>Object.seal</a:t>
            </a:r>
            <a:r>
              <a:rPr lang="es-MX" dirty="0"/>
              <a:t>(</a:t>
            </a:r>
            <a:r>
              <a:rPr lang="es-MX" dirty="0" err="1"/>
              <a:t>obj</a:t>
            </a:r>
            <a:r>
              <a:rPr lang="es-MX" dirty="0"/>
              <a:t>)</a:t>
            </a:r>
          </a:p>
          <a:p>
            <a:pPr>
              <a:lnSpc>
                <a:spcPct val="100000"/>
              </a:lnSpc>
            </a:pPr>
            <a:r>
              <a:rPr lang="es-MX" dirty="0"/>
              <a:t>Parámetros:</a:t>
            </a:r>
          </a:p>
          <a:p>
            <a:pPr lvl="1">
              <a:lnSpc>
                <a:spcPct val="100000"/>
              </a:lnSpc>
            </a:pPr>
            <a:r>
              <a:rPr lang="es-MX" dirty="0" err="1"/>
              <a:t>Obj</a:t>
            </a:r>
            <a:r>
              <a:rPr lang="es-MX" dirty="0"/>
              <a:t> = El objeto que ha de ser sellado</a:t>
            </a:r>
            <a:endParaRPr lang="es-MX" b="1" dirty="0"/>
          </a:p>
          <a:p>
            <a:pPr>
              <a:lnSpc>
                <a:spcPct val="100000"/>
              </a:lnSpc>
            </a:pPr>
            <a:endParaRPr lang="es-MX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16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165EE-E381-4453-BBBB-8A77EE6A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747" y="2093976"/>
            <a:ext cx="9672506" cy="2670048"/>
          </a:xfrm>
        </p:spPr>
        <p:txBody>
          <a:bodyPr/>
          <a:lstStyle/>
          <a:p>
            <a:pPr marL="0" indent="0">
              <a:buNone/>
            </a:pPr>
            <a:r>
              <a:rPr lang="es-MX" b="1" dirty="0" err="1"/>
              <a:t>Object.getOwnPropertyNames</a:t>
            </a:r>
            <a:r>
              <a:rPr lang="es-MX" b="1" dirty="0"/>
              <a:t>()</a:t>
            </a:r>
          </a:p>
          <a:p>
            <a:r>
              <a:rPr lang="es-MX" dirty="0"/>
              <a:t>Devuelve un array cuyos elementos son </a:t>
            </a:r>
            <a:r>
              <a:rPr lang="es-MX" dirty="0" err="1"/>
              <a:t>strings</a:t>
            </a:r>
            <a:r>
              <a:rPr lang="es-MX" dirty="0"/>
              <a:t> correspondientes a cada una de las propiedades encontradas en el </a:t>
            </a:r>
            <a:r>
              <a:rPr lang="es-MX" dirty="0" err="1"/>
              <a:t>obj</a:t>
            </a:r>
            <a:r>
              <a:rPr lang="es-MX" dirty="0"/>
              <a:t>.</a:t>
            </a:r>
          </a:p>
          <a:p>
            <a:r>
              <a:rPr lang="es-MX" b="1" dirty="0"/>
              <a:t>Sintaxis:  </a:t>
            </a:r>
            <a:r>
              <a:rPr lang="es-MX" dirty="0" err="1"/>
              <a:t>Object.getOwnPropertyNames</a:t>
            </a:r>
            <a:r>
              <a:rPr lang="es-MX" dirty="0"/>
              <a:t> (</a:t>
            </a:r>
            <a:r>
              <a:rPr lang="es-MX" dirty="0" err="1"/>
              <a:t>obj</a:t>
            </a:r>
            <a:r>
              <a:rPr lang="es-MX" dirty="0"/>
              <a:t>)</a:t>
            </a:r>
          </a:p>
          <a:p>
            <a:r>
              <a:rPr lang="es-MX" b="1" dirty="0"/>
              <a:t>Parámetros:</a:t>
            </a:r>
          </a:p>
          <a:p>
            <a:r>
              <a:rPr lang="es-MX" b="1" dirty="0" err="1"/>
              <a:t>Obj</a:t>
            </a:r>
            <a:r>
              <a:rPr lang="es-MX" b="1" dirty="0"/>
              <a:t>: </a:t>
            </a:r>
            <a:r>
              <a:rPr lang="es-MX" dirty="0"/>
              <a:t>Es el objeto cuyas propiedades serán devueltas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301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A1806-8563-4DF7-8773-D57F2ADC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84" y="1744784"/>
            <a:ext cx="8816831" cy="3368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 err="1"/>
              <a:t>Object.create</a:t>
            </a:r>
            <a:r>
              <a:rPr lang="es-MX" b="1" dirty="0"/>
              <a:t>()</a:t>
            </a:r>
          </a:p>
          <a:p>
            <a:r>
              <a:rPr lang="es-MX" dirty="0"/>
              <a:t>Crea un nuevo objeto utilizando un objeto existente como prototipo del nuevo</a:t>
            </a:r>
            <a:r>
              <a:rPr lang="es-MX" b="1" dirty="0"/>
              <a:t> </a:t>
            </a:r>
            <a:r>
              <a:rPr lang="es-MX" dirty="0"/>
              <a:t>objeto.</a:t>
            </a:r>
          </a:p>
          <a:p>
            <a:r>
              <a:rPr lang="es-MX" b="1" dirty="0"/>
              <a:t>Sintaxis : </a:t>
            </a:r>
            <a:r>
              <a:rPr lang="es-MX" dirty="0" err="1"/>
              <a:t>Object.create</a:t>
            </a:r>
            <a:r>
              <a:rPr lang="es-MX" dirty="0"/>
              <a:t>(proto[</a:t>
            </a:r>
            <a:r>
              <a:rPr lang="es-MX" dirty="0" err="1"/>
              <a:t>propertiesObject</a:t>
            </a:r>
            <a:r>
              <a:rPr lang="es-MX" dirty="0"/>
              <a:t>])</a:t>
            </a:r>
          </a:p>
          <a:p>
            <a:r>
              <a:rPr lang="es-MX" b="1" dirty="0"/>
              <a:t>Parámetros</a:t>
            </a:r>
          </a:p>
          <a:p>
            <a:pPr lvl="1"/>
            <a:r>
              <a:rPr lang="es-MX" b="1" dirty="0"/>
              <a:t>Proto: </a:t>
            </a:r>
            <a:r>
              <a:rPr lang="es-MX" dirty="0"/>
              <a:t>Objeto el cual debe ser el prototipo del nuevo objeto creado.</a:t>
            </a:r>
          </a:p>
          <a:p>
            <a:pPr lvl="1"/>
            <a:r>
              <a:rPr lang="es-MX" dirty="0"/>
              <a:t>OJO: Las propiedades deben ser iguales al del objeto especificado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7407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BF085-260C-40E7-8F9D-1958047D2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769690"/>
            <a:ext cx="4228052" cy="5318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b="1" dirty="0"/>
              <a:t>Ejemplos</a:t>
            </a:r>
          </a:p>
          <a:p>
            <a:r>
              <a:rPr lang="es-MX" sz="2500" dirty="0" err="1"/>
              <a:t>Object.seal</a:t>
            </a:r>
            <a:r>
              <a:rPr lang="es-MX" sz="2500" dirty="0"/>
              <a:t>()</a:t>
            </a:r>
          </a:p>
          <a:p>
            <a:pPr marL="0" indent="0">
              <a:buNone/>
            </a:pPr>
            <a:r>
              <a:rPr lang="es-MX" sz="2500" dirty="0" err="1"/>
              <a:t>var</a:t>
            </a:r>
            <a:r>
              <a:rPr lang="es-MX" sz="2500" dirty="0"/>
              <a:t> </a:t>
            </a:r>
            <a:r>
              <a:rPr lang="es-MX" sz="2500" dirty="0" err="1"/>
              <a:t>obj</a:t>
            </a:r>
            <a:r>
              <a:rPr lang="es-MX" sz="2500" dirty="0"/>
              <a:t> = {</a:t>
            </a:r>
          </a:p>
          <a:p>
            <a:pPr marL="0" indent="0">
              <a:buNone/>
            </a:pPr>
            <a:r>
              <a:rPr lang="es-MX" sz="2500" dirty="0"/>
              <a:t>  </a:t>
            </a:r>
            <a:r>
              <a:rPr lang="es-MX" sz="2500" dirty="0" err="1"/>
              <a:t>foo</a:t>
            </a:r>
            <a:r>
              <a:rPr lang="es-MX" sz="2500" dirty="0"/>
              <a:t>: 'bar'</a:t>
            </a:r>
          </a:p>
          <a:p>
            <a:pPr marL="0" indent="0">
              <a:buNone/>
            </a:pPr>
            <a:r>
              <a:rPr lang="es-MX" sz="2500" dirty="0"/>
              <a:t>};</a:t>
            </a:r>
          </a:p>
          <a:p>
            <a:pPr marL="0" indent="0">
              <a:buNone/>
            </a:pPr>
            <a:r>
              <a:rPr lang="es-MX" sz="2500" dirty="0" err="1"/>
              <a:t>obj.foo</a:t>
            </a:r>
            <a:r>
              <a:rPr lang="es-MX" sz="2500" dirty="0"/>
              <a:t> = '</a:t>
            </a:r>
            <a:r>
              <a:rPr lang="es-MX" sz="2500" dirty="0" err="1"/>
              <a:t>baz</a:t>
            </a:r>
            <a:r>
              <a:rPr lang="es-MX" sz="2500" dirty="0"/>
              <a:t>';</a:t>
            </a:r>
          </a:p>
          <a:p>
            <a:pPr marL="0" indent="0">
              <a:buNone/>
            </a:pPr>
            <a:r>
              <a:rPr lang="es-MX" sz="2500" dirty="0" err="1"/>
              <a:t>obj.lumpy</a:t>
            </a:r>
            <a:r>
              <a:rPr lang="es-MX" sz="2500" dirty="0"/>
              <a:t> = '</a:t>
            </a:r>
            <a:r>
              <a:rPr lang="es-MX" sz="2500" dirty="0" err="1"/>
              <a:t>woof</a:t>
            </a:r>
            <a:r>
              <a:rPr lang="es-MX" sz="2500" dirty="0"/>
              <a:t>';</a:t>
            </a:r>
          </a:p>
          <a:p>
            <a:pPr marL="0" indent="0">
              <a:buNone/>
            </a:pPr>
            <a:r>
              <a:rPr lang="es-MX" sz="2500" dirty="0" err="1"/>
              <a:t>delete</a:t>
            </a:r>
            <a:r>
              <a:rPr lang="es-MX" sz="2500" dirty="0"/>
              <a:t> </a:t>
            </a:r>
            <a:r>
              <a:rPr lang="es-MX" sz="2500" dirty="0" err="1"/>
              <a:t>obj.prop</a:t>
            </a:r>
            <a:r>
              <a:rPr lang="es-MX" sz="2500" dirty="0"/>
              <a:t>;</a:t>
            </a:r>
          </a:p>
          <a:p>
            <a:endParaRPr lang="es-MX" sz="2500" dirty="0"/>
          </a:p>
          <a:p>
            <a:pPr marL="0" indent="0">
              <a:buNone/>
            </a:pPr>
            <a:r>
              <a:rPr lang="es-MX" sz="2500" dirty="0" err="1"/>
              <a:t>obj.foo</a:t>
            </a:r>
            <a:r>
              <a:rPr lang="es-MX" sz="2500" dirty="0"/>
              <a:t> = 'PAPAPAAAA';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B1FEC6-9019-4B54-8AC0-41E7EB3566E8}"/>
              </a:ext>
            </a:extLst>
          </p:cNvPr>
          <p:cNvSpPr txBox="1"/>
          <p:nvPr/>
        </p:nvSpPr>
        <p:spPr>
          <a:xfrm>
            <a:off x="5645791" y="1268738"/>
            <a:ext cx="4415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s-MX" sz="2400" dirty="0" err="1"/>
              <a:t>var</a:t>
            </a:r>
            <a:r>
              <a:rPr lang="es-MX" sz="2400" dirty="0"/>
              <a:t> o = </a:t>
            </a:r>
            <a:r>
              <a:rPr lang="es-MX" sz="2400" dirty="0" err="1"/>
              <a:t>Object.seal</a:t>
            </a:r>
            <a:r>
              <a:rPr lang="es-MX" sz="2400" dirty="0"/>
              <a:t>(</a:t>
            </a:r>
            <a:r>
              <a:rPr lang="es-MX" sz="2400" dirty="0" err="1"/>
              <a:t>obj</a:t>
            </a:r>
            <a:r>
              <a:rPr lang="es-MX" sz="2400" dirty="0"/>
              <a:t>);</a:t>
            </a:r>
          </a:p>
          <a:p>
            <a:pPr marL="0" indent="0">
              <a:buNone/>
            </a:pPr>
            <a:r>
              <a:rPr lang="es-MX" sz="2400" dirty="0" err="1"/>
              <a:t>var</a:t>
            </a:r>
            <a:r>
              <a:rPr lang="es-MX" sz="2400" dirty="0"/>
              <a:t> o2 = (o === </a:t>
            </a:r>
            <a:r>
              <a:rPr lang="es-MX" sz="2400" dirty="0" err="1"/>
              <a:t>obj</a:t>
            </a:r>
            <a:r>
              <a:rPr lang="es-MX" sz="2400" dirty="0"/>
              <a:t> ) ? true : false</a:t>
            </a:r>
          </a:p>
          <a:p>
            <a:pPr marL="0" indent="0">
              <a:buNone/>
            </a:pPr>
            <a:r>
              <a:rPr lang="es-MX" sz="2400" dirty="0" err="1"/>
              <a:t>var</a:t>
            </a:r>
            <a:r>
              <a:rPr lang="es-MX" sz="2400" dirty="0"/>
              <a:t> o3 = </a:t>
            </a:r>
            <a:r>
              <a:rPr lang="es-MX" sz="2400" dirty="0" err="1"/>
              <a:t>Object.isSealed</a:t>
            </a:r>
            <a:r>
              <a:rPr lang="es-MX" sz="2400" dirty="0"/>
              <a:t>(</a:t>
            </a:r>
            <a:r>
              <a:rPr lang="es-MX" sz="2400" dirty="0" err="1"/>
              <a:t>obj</a:t>
            </a:r>
            <a:r>
              <a:rPr lang="es-MX" sz="2400" dirty="0"/>
              <a:t>)</a:t>
            </a:r>
          </a:p>
          <a:p>
            <a:endParaRPr lang="es-MX" sz="2400" dirty="0"/>
          </a:p>
          <a:p>
            <a:pPr marL="0" indent="0">
              <a:buNone/>
            </a:pPr>
            <a:r>
              <a:rPr lang="es-MX" sz="2400" dirty="0"/>
              <a:t>console.log (o2);</a:t>
            </a:r>
          </a:p>
          <a:p>
            <a:pPr marL="0" indent="0">
              <a:buNone/>
            </a:pPr>
            <a:r>
              <a:rPr lang="es-MX" sz="2400" dirty="0"/>
              <a:t>console.log (o3);</a:t>
            </a:r>
          </a:p>
          <a:p>
            <a:pPr marL="0" indent="0">
              <a:buNone/>
            </a:pPr>
            <a:r>
              <a:rPr lang="es-MX" sz="2400" dirty="0"/>
              <a:t>console.log(o);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85576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217BF-B583-4A0E-8C7B-CEAFA6102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143" y="1558255"/>
            <a:ext cx="6923714" cy="3741490"/>
          </a:xfrm>
        </p:spPr>
        <p:txBody>
          <a:bodyPr/>
          <a:lstStyle/>
          <a:p>
            <a:pPr marL="0" indent="0">
              <a:buNone/>
            </a:pPr>
            <a:r>
              <a:rPr lang="es-MX" b="1" dirty="0"/>
              <a:t>Ejemplos</a:t>
            </a:r>
          </a:p>
          <a:p>
            <a:r>
              <a:rPr lang="es-MX" dirty="0" err="1"/>
              <a:t>Object.getOwnPropertyNames</a:t>
            </a:r>
            <a:r>
              <a:rPr lang="es-MX" dirty="0"/>
              <a:t>()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</a:t>
            </a:r>
            <a:r>
              <a:rPr lang="es-MX" dirty="0" err="1"/>
              <a:t>arr</a:t>
            </a:r>
            <a:r>
              <a:rPr lang="es-MX" dirty="0"/>
              <a:t> = ["a", "b", "c", 1, 2, 3];</a:t>
            </a:r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Object.getOwnPropertyNames</a:t>
            </a:r>
            <a:r>
              <a:rPr lang="es-MX" dirty="0"/>
              <a:t>(</a:t>
            </a:r>
            <a:r>
              <a:rPr lang="es-MX" dirty="0" err="1"/>
              <a:t>arr</a:t>
            </a:r>
            <a:r>
              <a:rPr lang="es-MX" dirty="0"/>
              <a:t>));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</a:t>
            </a:r>
            <a:r>
              <a:rPr lang="es-MX" dirty="0" err="1"/>
              <a:t>obj</a:t>
            </a:r>
            <a:r>
              <a:rPr lang="es-MX" dirty="0"/>
              <a:t> = { 0: "a", 1: "b", 2: "c",  3: [1,2,3]};</a:t>
            </a:r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Object.getOwnPropertyNames</a:t>
            </a:r>
            <a:r>
              <a:rPr lang="es-MX" dirty="0"/>
              <a:t>(</a:t>
            </a:r>
            <a:r>
              <a:rPr lang="es-MX" dirty="0" err="1"/>
              <a:t>obj</a:t>
            </a:r>
            <a:r>
              <a:rPr lang="es-MX" dirty="0"/>
              <a:t>));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198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FDEB00-CCCB-476B-B25C-2DE64133A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4" r="32438"/>
          <a:stretch/>
        </p:blipFill>
        <p:spPr>
          <a:xfrm>
            <a:off x="649852" y="2739524"/>
            <a:ext cx="6526803" cy="137895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86DF0E-4E82-468F-8594-C6126C6A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1468073"/>
            <a:ext cx="3544380" cy="447972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b="1" i="0" dirty="0" err="1">
                <a:effectLst/>
              </a:rPr>
              <a:t>Object.prototype.toString</a:t>
            </a:r>
            <a:r>
              <a:rPr lang="es-ES" sz="1800" b="1" i="0" dirty="0">
                <a:effectLst/>
              </a:rPr>
              <a:t>()</a:t>
            </a:r>
          </a:p>
          <a:p>
            <a:pPr>
              <a:lnSpc>
                <a:spcPct val="100000"/>
              </a:lnSpc>
            </a:pPr>
            <a:endParaRPr lang="es-ES" sz="1100" b="1" dirty="0"/>
          </a:p>
          <a:p>
            <a:pPr>
              <a:lnSpc>
                <a:spcPct val="100000"/>
              </a:lnSpc>
            </a:pPr>
            <a:r>
              <a:rPr lang="es-ES" sz="1600" b="0" i="0" dirty="0">
                <a:effectLst/>
              </a:rPr>
              <a:t>Devuelve una cadena que representa al objeto.</a:t>
            </a:r>
          </a:p>
          <a:p>
            <a:pPr>
              <a:lnSpc>
                <a:spcPct val="100000"/>
              </a:lnSpc>
            </a:pPr>
            <a:r>
              <a:rPr lang="es-ES" sz="1600" b="0" i="0" dirty="0">
                <a:effectLst/>
              </a:rPr>
              <a:t>Todos los objetos tienen un método </a:t>
            </a:r>
            <a:r>
              <a:rPr lang="es-ES" sz="1600" b="0" i="0" dirty="0" err="1">
                <a:effectLst/>
              </a:rPr>
              <a:t>toString</a:t>
            </a:r>
            <a:r>
              <a:rPr lang="es-ES" sz="1600" b="0" i="0" dirty="0">
                <a:effectLst/>
              </a:rPr>
              <a:t> que se llama automáticamente cuando el objeto se representa como un valor de texto o cuando un objeto se referencia de tal manera que se espera una cadena. Por defecto, el método </a:t>
            </a:r>
            <a:r>
              <a:rPr lang="es-ES" sz="1600" b="0" i="0" dirty="0" err="1">
                <a:effectLst/>
              </a:rPr>
              <a:t>toString</a:t>
            </a:r>
            <a:r>
              <a:rPr lang="es-ES" sz="1600" b="0" i="0" dirty="0">
                <a:effectLst/>
              </a:rPr>
              <a:t> es heredado por todos los objetos que descienden de </a:t>
            </a:r>
            <a:r>
              <a:rPr lang="es-ES" sz="1600" b="0" i="0" dirty="0" err="1">
                <a:effectLst/>
              </a:rPr>
              <a:t>Object</a:t>
            </a:r>
            <a:r>
              <a:rPr lang="es-ES" sz="1600" b="0" i="0" dirty="0">
                <a:effectLst/>
              </a:rPr>
              <a:t>. Si este método no se </a:t>
            </a:r>
            <a:r>
              <a:rPr lang="es-ES" sz="1600" b="0" i="0" dirty="0" err="1">
                <a:effectLst/>
              </a:rPr>
              <a:t>sobreescribe</a:t>
            </a:r>
            <a:r>
              <a:rPr lang="es-ES" sz="1600" b="0" i="0" dirty="0">
                <a:effectLst/>
              </a:rPr>
              <a:t> en el objeto personalizado, </a:t>
            </a:r>
            <a:r>
              <a:rPr lang="es-ES" sz="1600" b="0" i="0" dirty="0" err="1">
                <a:effectLst/>
              </a:rPr>
              <a:t>toString</a:t>
            </a:r>
            <a:r>
              <a:rPr lang="es-ES" sz="1600" b="0" i="0" dirty="0">
                <a:effectLst/>
              </a:rPr>
              <a:t> devuelve [</a:t>
            </a:r>
            <a:r>
              <a:rPr lang="es-ES" sz="1600" b="0" i="0" dirty="0" err="1">
                <a:effectLst/>
              </a:rPr>
              <a:t>object</a:t>
            </a:r>
            <a:r>
              <a:rPr lang="es-ES" sz="1600" b="0" i="0" dirty="0">
                <a:effectLst/>
              </a:rPr>
              <a:t> </a:t>
            </a:r>
            <a:r>
              <a:rPr lang="es-ES" sz="1600" b="0" i="0" dirty="0" err="1">
                <a:effectLst/>
              </a:rPr>
              <a:t>type</a:t>
            </a:r>
            <a:r>
              <a:rPr lang="es-ES" sz="1600" b="0" i="0" dirty="0">
                <a:effectLst/>
              </a:rPr>
              <a:t> ], donde </a:t>
            </a:r>
            <a:r>
              <a:rPr lang="es-ES" sz="1600" b="0" i="0" dirty="0" err="1">
                <a:effectLst/>
              </a:rPr>
              <a:t>type</a:t>
            </a:r>
            <a:r>
              <a:rPr lang="es-ES" sz="1600" b="0" i="0" dirty="0">
                <a:effectLst/>
              </a:rPr>
              <a:t> es el tipo de objeto.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4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DE6F4E-C5F6-4FC7-AE3C-E119D385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961" y="0"/>
            <a:ext cx="634207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/>
              <a:t>Ejemplos</a:t>
            </a:r>
          </a:p>
          <a:p>
            <a:r>
              <a:rPr lang="es-MX" dirty="0" err="1"/>
              <a:t>Object.create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Shape</a:t>
            </a:r>
            <a:r>
              <a:rPr lang="es-MX" dirty="0"/>
              <a:t>() {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this.x</a:t>
            </a:r>
            <a:r>
              <a:rPr lang="es-MX" dirty="0"/>
              <a:t> = 0;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this.y</a:t>
            </a:r>
            <a:r>
              <a:rPr lang="es-MX" dirty="0"/>
              <a:t> = 0;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r>
              <a:rPr lang="es-MX" dirty="0" err="1"/>
              <a:t>function</a:t>
            </a:r>
            <a:r>
              <a:rPr lang="es-MX" dirty="0"/>
              <a:t> </a:t>
            </a:r>
            <a:r>
              <a:rPr lang="es-MX" dirty="0" err="1"/>
              <a:t>Rectangle</a:t>
            </a:r>
            <a:r>
              <a:rPr lang="es-MX" dirty="0"/>
              <a:t>() {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Shape.call</a:t>
            </a:r>
            <a:r>
              <a:rPr lang="es-MX" dirty="0"/>
              <a:t>(</a:t>
            </a:r>
            <a:r>
              <a:rPr lang="es-MX" dirty="0" err="1"/>
              <a:t>this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r>
              <a:rPr lang="es-MX" dirty="0" err="1"/>
              <a:t>var</a:t>
            </a:r>
            <a:r>
              <a:rPr lang="es-MX" dirty="0"/>
              <a:t> </a:t>
            </a:r>
            <a:r>
              <a:rPr lang="es-MX" dirty="0" err="1"/>
              <a:t>rect</a:t>
            </a:r>
            <a:r>
              <a:rPr lang="es-MX" dirty="0"/>
              <a:t> = new </a:t>
            </a:r>
            <a:r>
              <a:rPr lang="es-MX" dirty="0" err="1"/>
              <a:t>Rectangle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 err="1"/>
              <a:t>rect.x</a:t>
            </a:r>
            <a:r>
              <a:rPr lang="es-MX" dirty="0"/>
              <a:t> = 2</a:t>
            </a:r>
          </a:p>
          <a:p>
            <a:pPr marL="0" indent="0">
              <a:buNone/>
            </a:pPr>
            <a:r>
              <a:rPr lang="es-MX" dirty="0" err="1"/>
              <a:t>rect.y</a:t>
            </a:r>
            <a:r>
              <a:rPr lang="es-MX" dirty="0"/>
              <a:t> = 4</a:t>
            </a:r>
          </a:p>
          <a:p>
            <a:pPr marL="0" indent="0">
              <a:buNone/>
            </a:pPr>
            <a:r>
              <a:rPr lang="es-MX" dirty="0"/>
              <a:t>console.log('¿Es "</a:t>
            </a:r>
            <a:r>
              <a:rPr lang="es-MX" dirty="0" err="1"/>
              <a:t>rect</a:t>
            </a:r>
            <a:r>
              <a:rPr lang="es-MX" dirty="0"/>
              <a:t>" una instancia de "</a:t>
            </a:r>
            <a:r>
              <a:rPr lang="es-MX" dirty="0" err="1"/>
              <a:t>Rectangle</a:t>
            </a:r>
            <a:r>
              <a:rPr lang="es-MX" dirty="0"/>
              <a:t>"',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err="1"/>
              <a:t>rect</a:t>
            </a:r>
            <a:r>
              <a:rPr lang="es-MX" dirty="0"/>
              <a:t> </a:t>
            </a:r>
            <a:r>
              <a:rPr lang="es-MX" dirty="0" err="1"/>
              <a:t>instanceof</a:t>
            </a:r>
            <a:r>
              <a:rPr lang="es-MX" dirty="0"/>
              <a:t> </a:t>
            </a:r>
            <a:r>
              <a:rPr lang="es-MX" dirty="0" err="1"/>
              <a:t>Rectangle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  console.log(</a:t>
            </a:r>
            <a:r>
              <a:rPr lang="es-MX" dirty="0" err="1"/>
              <a:t>rect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1445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2CC7A-0A84-496C-A2D5-D4C637CB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Karim Rivera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9A4D41-0F18-4FCF-A670-D7DAA7E27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492679"/>
            <a:ext cx="10012640" cy="39858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800" b="1" i="0" dirty="0" err="1">
                <a:effectLst/>
                <a:latin typeface="zillaslab"/>
              </a:rPr>
              <a:t>Object.getOwnPropertyDescriptor</a:t>
            </a:r>
            <a:r>
              <a:rPr lang="es-MX" sz="1800" b="1" i="0" dirty="0">
                <a:effectLst/>
                <a:latin typeface="zillaslab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El método </a:t>
            </a:r>
            <a:r>
              <a:rPr lang="es-MX" sz="1600" dirty="0" err="1"/>
              <a:t>Object.getOwnPropertyDescriptor</a:t>
            </a:r>
            <a:r>
              <a:rPr lang="es-MX" sz="1600" dirty="0"/>
              <a:t>() regresa como descripción de propiedad para una propiedad propia (eso es, una presente directamente en el objeto, no presente por la fuerza a través de la cadena de prototipo del objeto) de un objeto dado.</a:t>
            </a:r>
          </a:p>
          <a:p>
            <a:pPr>
              <a:lnSpc>
                <a:spcPct val="100000"/>
              </a:lnSpc>
            </a:pPr>
            <a:endParaRPr lang="es-MX" sz="1600" dirty="0"/>
          </a:p>
          <a:p>
            <a:pPr>
              <a:lnSpc>
                <a:spcPct val="100000"/>
              </a:lnSpc>
            </a:pPr>
            <a:r>
              <a:rPr lang="es-MX" sz="1600" dirty="0"/>
              <a:t>Parámetros  </a:t>
            </a:r>
          </a:p>
          <a:p>
            <a:pPr>
              <a:lnSpc>
                <a:spcPct val="100000"/>
              </a:lnSpc>
            </a:pPr>
            <a:r>
              <a:rPr lang="es-MX" sz="1600" dirty="0" err="1"/>
              <a:t>obj</a:t>
            </a:r>
            <a:r>
              <a:rPr lang="es-MX" sz="1600" dirty="0"/>
              <a:t>: El objeto en el que se busca la propiedad.</a:t>
            </a:r>
          </a:p>
          <a:p>
            <a:pPr>
              <a:lnSpc>
                <a:spcPct val="100000"/>
              </a:lnSpc>
            </a:pPr>
            <a:r>
              <a:rPr lang="es-MX" sz="1600" dirty="0" err="1"/>
              <a:t>prop</a:t>
            </a:r>
            <a:r>
              <a:rPr lang="es-MX" sz="1600" dirty="0"/>
              <a:t>: El nombre de la propiedad del cuál se obtendrá la descripción.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66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034F44-AE5E-4769-833A-83C25FB5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0" y="1420837"/>
            <a:ext cx="6935357" cy="398115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C090A-10C7-4618-B879-0B7719FB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r>
              <a:rPr lang="es-MX" b="1" i="0" err="1">
                <a:effectLst/>
                <a:latin typeface="zillaslab"/>
              </a:rPr>
              <a:t>Object.getOwnPropertyDescriptors</a:t>
            </a:r>
            <a:r>
              <a:rPr lang="es-MX" b="1" i="0">
                <a:effectLst/>
                <a:latin typeface="zillaslab"/>
              </a:rPr>
              <a:t>()</a:t>
            </a:r>
          </a:p>
          <a:p>
            <a:r>
              <a:rPr lang="es-MX" dirty="0"/>
              <a:t>El </a:t>
            </a:r>
            <a:r>
              <a:rPr lang="es-MX" dirty="0" err="1"/>
              <a:t>métodoObject.getOwnPropertyDescriptors</a:t>
            </a:r>
            <a:r>
              <a:rPr lang="es-MX" dirty="0"/>
              <a:t>() regresa todos los descriptores de propiedad propios de un objeto dado.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2B2CFE-7301-45DE-939B-737004B5B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576" y="1407253"/>
            <a:ext cx="8802848" cy="4043494"/>
          </a:xfrm>
        </p:spPr>
        <p:txBody>
          <a:bodyPr/>
          <a:lstStyle/>
          <a:p>
            <a:r>
              <a:rPr lang="es-MX" b="1" i="0" dirty="0" err="1">
                <a:solidFill>
                  <a:srgbClr val="1B1B1B"/>
                </a:solidFill>
                <a:effectLst/>
                <a:latin typeface="zillaslab"/>
              </a:rPr>
              <a:t>Object.getOwnPropertySymbols</a:t>
            </a:r>
            <a:r>
              <a:rPr lang="es-MX" b="1" i="0" dirty="0">
                <a:solidFill>
                  <a:srgbClr val="1B1B1B"/>
                </a:solidFill>
                <a:effectLst/>
                <a:latin typeface="zillaslab"/>
              </a:rPr>
              <a:t>()</a:t>
            </a:r>
          </a:p>
          <a:p>
            <a:r>
              <a:rPr lang="es-MX" dirty="0"/>
              <a:t>El método </a:t>
            </a:r>
            <a:r>
              <a:rPr lang="es-MX" dirty="0" err="1"/>
              <a:t>Object.getOwnPropertySymbols</a:t>
            </a:r>
            <a:r>
              <a:rPr lang="es-MX" dirty="0"/>
              <a:t>() regresa una colección de todas las propiedades de los </a:t>
            </a:r>
            <a:r>
              <a:rPr lang="es-MX" dirty="0" err="1"/>
              <a:t>simbolos</a:t>
            </a:r>
            <a:r>
              <a:rPr lang="es-MX" dirty="0"/>
              <a:t> encontrados directamente en un objeto dado.</a:t>
            </a:r>
          </a:p>
          <a:p>
            <a:endParaRPr lang="es-MX" dirty="0"/>
          </a:p>
          <a:p>
            <a:r>
              <a:rPr lang="es-MX" dirty="0" err="1"/>
              <a:t>Síntaxis</a:t>
            </a:r>
            <a:r>
              <a:rPr lang="es-MX" dirty="0"/>
              <a:t>: </a:t>
            </a:r>
            <a:r>
              <a:rPr lang="es-MX" dirty="0" err="1"/>
              <a:t>Object.getOwnPropertySymbols</a:t>
            </a:r>
            <a:r>
              <a:rPr lang="es-MX" dirty="0"/>
              <a:t>(</a:t>
            </a:r>
            <a:r>
              <a:rPr lang="es-MX" dirty="0" err="1"/>
              <a:t>obj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dirty="0"/>
              <a:t>Parámetros</a:t>
            </a:r>
          </a:p>
          <a:p>
            <a:r>
              <a:rPr lang="es-MX" dirty="0" err="1"/>
              <a:t>obj</a:t>
            </a:r>
            <a:r>
              <a:rPr lang="es-MX" dirty="0"/>
              <a:t>: El objeto del cual los </a:t>
            </a:r>
            <a:r>
              <a:rPr lang="es-MX" dirty="0" err="1"/>
              <a:t>simbolos</a:t>
            </a:r>
            <a:r>
              <a:rPr lang="es-MX" dirty="0"/>
              <a:t> de propiedades son devueltos.</a:t>
            </a:r>
          </a:p>
        </p:txBody>
      </p:sp>
    </p:spTree>
    <p:extLst>
      <p:ext uri="{BB962C8B-B14F-4D97-AF65-F5344CB8AC3E}">
        <p14:creationId xmlns:p14="http://schemas.microsoft.com/office/powerpoint/2010/main" val="3685941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10CBA494-908B-4AAB-8F01-F247A5A554E4}"/>
              </a:ext>
            </a:extLst>
          </p:cNvPr>
          <p:cNvSpPr txBox="1">
            <a:spLocks/>
          </p:cNvSpPr>
          <p:nvPr/>
        </p:nvSpPr>
        <p:spPr>
          <a:xfrm>
            <a:off x="2064054" y="94845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/>
              <a:t>Object.defineproperty</a:t>
            </a:r>
            <a:r>
              <a:rPr lang="es-MX" dirty="0"/>
              <a:t>()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4216A14A-6389-451C-82C8-0F1D4A58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57" y="1000208"/>
            <a:ext cx="10666412" cy="716297"/>
          </a:xfrm>
        </p:spPr>
        <p:txBody>
          <a:bodyPr>
            <a:normAutofit/>
          </a:bodyPr>
          <a:lstStyle/>
          <a:p>
            <a:r>
              <a:rPr lang="es-MX" sz="2000" dirty="0"/>
              <a:t>El método estático Oject.defineProperty() define una nueva propiedad sobre un objeto, o modifica una ya existente, y devuelve el objeto modificado.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E87F2E1-07DB-42A9-9A43-45A38EAA0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08" y="1716505"/>
            <a:ext cx="8185310" cy="1937829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7BBF781C-C77C-4448-BEA8-06BA1C3B3508}"/>
              </a:ext>
            </a:extLst>
          </p:cNvPr>
          <p:cNvSpPr txBox="1">
            <a:spLocks/>
          </p:cNvSpPr>
          <p:nvPr/>
        </p:nvSpPr>
        <p:spPr>
          <a:xfrm>
            <a:off x="1236185" y="3795301"/>
            <a:ext cx="9719629" cy="862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Muestra el valor de la id y a pesar de que se quiera modificar después igualándolo a 3 sigue mostrándolo como 12 ya que writable : false.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2B53FD0-EDB0-4C7B-BC5E-06F88F33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95" y="4779318"/>
            <a:ext cx="10888595" cy="103837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F8403BD5-3B74-4EDC-A27E-C015CB60D058}"/>
              </a:ext>
            </a:extLst>
          </p:cNvPr>
          <p:cNvSpPr txBox="1"/>
          <p:nvPr/>
        </p:nvSpPr>
        <p:spPr>
          <a:xfrm>
            <a:off x="8003199" y="6488668"/>
            <a:ext cx="375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Por: Irving Olaf Nuñez Contreras</a:t>
            </a:r>
          </a:p>
        </p:txBody>
      </p:sp>
    </p:spTree>
    <p:extLst>
      <p:ext uri="{BB962C8B-B14F-4D97-AF65-F5344CB8AC3E}">
        <p14:creationId xmlns:p14="http://schemas.microsoft.com/office/powerpoint/2010/main" val="2452611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B4438-9634-462C-BEA7-CEDF3404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672" y="1957541"/>
            <a:ext cx="5021063" cy="1471459"/>
          </a:xfrm>
        </p:spPr>
        <p:txBody>
          <a:bodyPr>
            <a:noAutofit/>
          </a:bodyPr>
          <a:lstStyle/>
          <a:p>
            <a:r>
              <a:rPr lang="es-MX" sz="2400" dirty="0"/>
              <a:t>El método </a:t>
            </a:r>
            <a:r>
              <a:rPr lang="es-MX" sz="2400" dirty="0" err="1"/>
              <a:t>Object.definePropierties</a:t>
            </a:r>
            <a:r>
              <a:rPr lang="es-MX" sz="2400" dirty="0"/>
              <a:t>() define nuevas o modifica propiedades existentes directamente en el objeto, retomando el objeto.</a:t>
            </a:r>
            <a:br>
              <a:rPr lang="es-MX" sz="2400" dirty="0"/>
            </a:br>
            <a:br>
              <a:rPr lang="es-MX" dirty="0"/>
            </a:b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8CADBDB-324E-47FC-8F22-ABF4C8ED2849}"/>
              </a:ext>
            </a:extLst>
          </p:cNvPr>
          <p:cNvSpPr txBox="1">
            <a:spLocks/>
          </p:cNvSpPr>
          <p:nvPr/>
        </p:nvSpPr>
        <p:spPr>
          <a:xfrm>
            <a:off x="1450392" y="0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/>
              <a:t>Object.definepropierties</a:t>
            </a:r>
            <a:r>
              <a:rPr lang="es-MX" dirty="0"/>
              <a:t>()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1A96A0-545A-4FBB-A10A-B7BD016A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420" y="924826"/>
            <a:ext cx="5499091" cy="35125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9D45B2-202A-43A8-97E1-66DB99A8B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184" y="4544156"/>
            <a:ext cx="8479632" cy="113676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99EC529-5C51-463C-868D-8D01D1BF284F}"/>
              </a:ext>
            </a:extLst>
          </p:cNvPr>
          <p:cNvSpPr txBox="1"/>
          <p:nvPr/>
        </p:nvSpPr>
        <p:spPr>
          <a:xfrm>
            <a:off x="3534855" y="5735585"/>
            <a:ext cx="452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Muestra los valores de edad y id_grupo</a:t>
            </a:r>
            <a:br>
              <a:rPr lang="es-MX" dirty="0"/>
            </a:b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FC7606F-EBEA-4DD0-9975-672B818E658B}"/>
              </a:ext>
            </a:extLst>
          </p:cNvPr>
          <p:cNvSpPr txBox="1"/>
          <p:nvPr/>
        </p:nvSpPr>
        <p:spPr>
          <a:xfrm>
            <a:off x="8003199" y="6488668"/>
            <a:ext cx="375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Por: Irving Olaf Nuñez Contreras</a:t>
            </a:r>
          </a:p>
        </p:txBody>
      </p:sp>
    </p:spTree>
    <p:extLst>
      <p:ext uri="{BB962C8B-B14F-4D97-AF65-F5344CB8AC3E}">
        <p14:creationId xmlns:p14="http://schemas.microsoft.com/office/powerpoint/2010/main" val="1452077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4E38214-61C2-4AFF-A66C-D4C27BA5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6" y="1315644"/>
            <a:ext cx="4839482" cy="3432526"/>
          </a:xfrm>
        </p:spPr>
        <p:txBody>
          <a:bodyPr>
            <a:normAutofit/>
          </a:bodyPr>
          <a:lstStyle/>
          <a:p>
            <a:r>
              <a:rPr lang="es-MX" sz="2200" dirty="0">
                <a:latin typeface="+mn-lt"/>
              </a:rPr>
              <a:t>El método Object.freeze congela un objeto; impide se le agreguen nuevas propiedades.</a:t>
            </a:r>
            <a:br>
              <a:rPr lang="es-MX" sz="2200" dirty="0">
                <a:latin typeface="+mn-lt"/>
              </a:rPr>
            </a:br>
            <a:r>
              <a:rPr lang="es-MX" sz="2200" dirty="0">
                <a:latin typeface="+mn-lt"/>
              </a:rPr>
              <a:t>Impide que se puedan eliminar las propiedades ya existentes</a:t>
            </a:r>
            <a:br>
              <a:rPr lang="es-MX" sz="2200" dirty="0">
                <a:latin typeface="+mn-lt"/>
              </a:rPr>
            </a:br>
            <a:r>
              <a:rPr lang="es-MX" sz="2200" dirty="0">
                <a:latin typeface="+mn-lt"/>
              </a:rPr>
              <a:t>Impide que dichas propiedades, o su capacidad de enumeración, configuración o escritura puedan ser modificadas.</a:t>
            </a:r>
            <a:br>
              <a:rPr lang="es-MX" sz="2200" dirty="0">
                <a:latin typeface="+mn-lt"/>
              </a:rPr>
            </a:br>
            <a:r>
              <a:rPr lang="es-MX" sz="2200" dirty="0">
                <a:latin typeface="+mn-lt"/>
              </a:rPr>
              <a:t>Impide también que se pueda modificar su prototipo.</a:t>
            </a:r>
            <a:endParaRPr lang="es-MX" dirty="0">
              <a:latin typeface="+mn-l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B1C4A3-8361-455E-9446-D5B6C2DD3BDA}"/>
              </a:ext>
            </a:extLst>
          </p:cNvPr>
          <p:cNvSpPr txBox="1">
            <a:spLocks/>
          </p:cNvSpPr>
          <p:nvPr/>
        </p:nvSpPr>
        <p:spPr>
          <a:xfrm>
            <a:off x="3962400" y="200324"/>
            <a:ext cx="426720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Object.freeze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EC7338-35BE-4F91-ADC7-01D05DE6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68" y="984754"/>
            <a:ext cx="5184627" cy="3894673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EDBFDB7-8BEA-4012-92A4-5979EC541F03}"/>
              </a:ext>
            </a:extLst>
          </p:cNvPr>
          <p:cNvCxnSpPr>
            <a:cxnSpLocks/>
          </p:cNvCxnSpPr>
          <p:nvPr/>
        </p:nvCxnSpPr>
        <p:spPr>
          <a:xfrm flipV="1">
            <a:off x="6482751" y="2010110"/>
            <a:ext cx="664234" cy="2964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9FE6C6-95AC-4BF2-A82E-52CE78791B97}"/>
              </a:ext>
            </a:extLst>
          </p:cNvPr>
          <p:cNvSpPr txBox="1"/>
          <p:nvPr/>
        </p:nvSpPr>
        <p:spPr>
          <a:xfrm>
            <a:off x="4983861" y="2262076"/>
            <a:ext cx="1879134" cy="654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Desde aquí se aplica el freeze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F5327F2-7E1A-4393-993A-15FAA25C5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8" y="4814255"/>
            <a:ext cx="7307508" cy="1632917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723EB81-B400-4B53-A247-13A5A0F5C846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063893" y="5444772"/>
            <a:ext cx="905286" cy="40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A15703B-BD12-4A42-BA61-22E2B7FFF258}"/>
              </a:ext>
            </a:extLst>
          </p:cNvPr>
          <p:cNvSpPr txBox="1"/>
          <p:nvPr/>
        </p:nvSpPr>
        <p:spPr>
          <a:xfrm>
            <a:off x="7969179" y="5121606"/>
            <a:ext cx="2911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deja editar el objeto y muestra error.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5BFEFE1-8AD0-4159-907E-56AE38092158}"/>
              </a:ext>
            </a:extLst>
          </p:cNvPr>
          <p:cNvSpPr txBox="1"/>
          <p:nvPr/>
        </p:nvSpPr>
        <p:spPr>
          <a:xfrm>
            <a:off x="8003199" y="6488668"/>
            <a:ext cx="375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Por: Irving Olaf Nuñez Contreras</a:t>
            </a:r>
          </a:p>
        </p:txBody>
      </p:sp>
    </p:spTree>
    <p:extLst>
      <p:ext uri="{BB962C8B-B14F-4D97-AF65-F5344CB8AC3E}">
        <p14:creationId xmlns:p14="http://schemas.microsoft.com/office/powerpoint/2010/main" val="2590469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8FFDB3-8BEE-4D77-B08A-28F2306A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051" y="472804"/>
            <a:ext cx="10671048" cy="822960"/>
          </a:xfrm>
        </p:spPr>
        <p:txBody>
          <a:bodyPr>
            <a:normAutofit lnSpcReduction="10000"/>
          </a:bodyPr>
          <a:lstStyle/>
          <a:p>
            <a:r>
              <a:rPr lang="es-MX" sz="4800" dirty="0">
                <a:latin typeface="+mj-lt"/>
              </a:rPr>
              <a:t>Felipe Escobedo Botello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8DF2856-6B75-4DA2-A2E4-93C6FC102F5E}"/>
              </a:ext>
            </a:extLst>
          </p:cNvPr>
          <p:cNvSpPr txBox="1">
            <a:spLocks/>
          </p:cNvSpPr>
          <p:nvPr/>
        </p:nvSpPr>
        <p:spPr>
          <a:xfrm>
            <a:off x="758952" y="4588442"/>
            <a:ext cx="10666949" cy="1685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 err="1">
                <a:latin typeface="+mn-lt"/>
              </a:rPr>
              <a:t>Object.isFrozen</a:t>
            </a:r>
            <a:r>
              <a:rPr lang="es-MX" sz="1600" b="1" dirty="0">
                <a:latin typeface="+mn-lt"/>
              </a:rPr>
              <a:t>(): </a:t>
            </a:r>
            <a:r>
              <a:rPr lang="es-ES" sz="1600" dirty="0">
                <a:latin typeface="+mn-lt"/>
              </a:rPr>
              <a:t>Un objeto está congelado si y sólo si no es extensible.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Todas sus propiedades no son configurables y todas sus propiedades de datos (es decir, las propiedades que no son accesorias con componentes </a:t>
            </a:r>
            <a:r>
              <a:rPr lang="es-ES" sz="1600" dirty="0" err="1">
                <a:latin typeface="+mn-lt"/>
              </a:rPr>
              <a:t>getter</a:t>
            </a:r>
            <a:r>
              <a:rPr lang="es-ES" sz="1600" dirty="0">
                <a:latin typeface="+mn-lt"/>
              </a:rPr>
              <a:t> o setter) no son escribibles.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También nos dice que no puede tener nuevas propiedades el objeto.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>
              <a:latin typeface="+mn-l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DFB23F2-95E0-401E-A84A-CDEAE92C295B}"/>
              </a:ext>
            </a:extLst>
          </p:cNvPr>
          <p:cNvSpPr txBox="1">
            <a:spLocks/>
          </p:cNvSpPr>
          <p:nvPr/>
        </p:nvSpPr>
        <p:spPr>
          <a:xfrm>
            <a:off x="990952" y="1504313"/>
            <a:ext cx="10666949" cy="27405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 err="1">
                <a:latin typeface="+mn-lt"/>
              </a:rPr>
              <a:t>Object.isExtensible</a:t>
            </a:r>
            <a:r>
              <a:rPr lang="es-MX" sz="1600" b="1" dirty="0">
                <a:latin typeface="+mn-lt"/>
              </a:rPr>
              <a:t>(): </a:t>
            </a:r>
            <a:r>
              <a:rPr lang="es-ES" sz="1600" dirty="0">
                <a:latin typeface="+mn-lt"/>
              </a:rPr>
              <a:t>Comprueba si una función es extensible.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Nos quiere decir que se pueden agregar nuevas propiedades a este objeto.</a:t>
            </a:r>
            <a:br>
              <a:rPr lang="es-ES" sz="1600" dirty="0">
                <a:latin typeface="+mn-lt"/>
              </a:rPr>
            </a:br>
            <a:endParaRPr lang="es-E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Los objetos son extensibles por defecto: se les pueden añadir nuevas propiedades, y (en los motores que soportan __proto__) se puede modificar su propiedad __proto__.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Un objeto puede ser marcado como no extensible usando </a:t>
            </a:r>
            <a:r>
              <a:rPr lang="es-ES" sz="1600" dirty="0" err="1">
                <a:latin typeface="+mn-lt"/>
              </a:rPr>
              <a:t>Object.preventExtensions</a:t>
            </a:r>
            <a:r>
              <a:rPr lang="es-ES" sz="1600" dirty="0">
                <a:latin typeface="+mn-lt"/>
              </a:rPr>
              <a:t>(), </a:t>
            </a:r>
            <a:r>
              <a:rPr lang="es-ES" sz="1600" dirty="0" err="1">
                <a:latin typeface="+mn-lt"/>
              </a:rPr>
              <a:t>Object.seal</a:t>
            </a:r>
            <a:r>
              <a:rPr lang="es-ES" sz="1600" dirty="0">
                <a:latin typeface="+mn-lt"/>
              </a:rPr>
              <a:t>(), o </a:t>
            </a:r>
            <a:r>
              <a:rPr lang="es-ES" sz="1600" dirty="0" err="1">
                <a:latin typeface="+mn-lt"/>
              </a:rPr>
              <a:t>Object.freeze</a:t>
            </a:r>
            <a:r>
              <a:rPr lang="es-ES" sz="1600" dirty="0">
                <a:latin typeface="+mn-lt"/>
              </a:rPr>
              <a:t>().</a:t>
            </a:r>
            <a:endParaRPr lang="es-MX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8696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8FFDB3-8BEE-4D77-B08A-28F2306A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051" y="472804"/>
            <a:ext cx="10671048" cy="822960"/>
          </a:xfrm>
        </p:spPr>
        <p:txBody>
          <a:bodyPr>
            <a:normAutofit lnSpcReduction="10000"/>
          </a:bodyPr>
          <a:lstStyle/>
          <a:p>
            <a:r>
              <a:rPr lang="es-MX" sz="4800" dirty="0">
                <a:latin typeface="+mj-lt"/>
              </a:rPr>
              <a:t>Felipe Escobedo Botello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DFB23F2-95E0-401E-A84A-CDEAE92C295B}"/>
              </a:ext>
            </a:extLst>
          </p:cNvPr>
          <p:cNvSpPr txBox="1">
            <a:spLocks/>
          </p:cNvSpPr>
          <p:nvPr/>
        </p:nvSpPr>
        <p:spPr>
          <a:xfrm>
            <a:off x="762525" y="1779052"/>
            <a:ext cx="10666949" cy="16499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 err="1">
                <a:latin typeface="+mn-lt"/>
              </a:rPr>
              <a:t>Object.isSealed</a:t>
            </a:r>
            <a:r>
              <a:rPr lang="es-MX" sz="1600" b="1" dirty="0">
                <a:latin typeface="+mn-lt"/>
              </a:rPr>
              <a:t>(): </a:t>
            </a:r>
            <a:r>
              <a:rPr lang="es-ES" sz="1600" dirty="0">
                <a:latin typeface="+mn-lt"/>
              </a:rPr>
              <a:t>Devuelve true si el objeto está sellado.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En caso </a:t>
            </a:r>
            <a:r>
              <a:rPr lang="es-ES" sz="1600" dirty="0" err="1">
                <a:latin typeface="+mn-lt"/>
              </a:rPr>
              <a:t>contrariodevuelve</a:t>
            </a:r>
            <a:r>
              <a:rPr lang="es-ES" sz="1600" dirty="0">
                <a:latin typeface="+mn-lt"/>
              </a:rPr>
              <a:t>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Un objeto está sellado si no es extensible y si todas sus propiedades no son configurables y, por lo tanto, no son extraíbles (pero no necesariamente no escribibles)</a:t>
            </a:r>
            <a:endParaRPr lang="es-MX" sz="1800" dirty="0">
              <a:latin typeface="+mn-l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1F2A52D-CDF0-4FF9-AB0E-9DE33F1E0486}"/>
              </a:ext>
            </a:extLst>
          </p:cNvPr>
          <p:cNvSpPr txBox="1">
            <a:spLocks/>
          </p:cNvSpPr>
          <p:nvPr/>
        </p:nvSpPr>
        <p:spPr>
          <a:xfrm>
            <a:off x="3494976" y="4506872"/>
            <a:ext cx="5202048" cy="4258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>
                <a:latin typeface="+mn-lt"/>
              </a:rPr>
              <a:t>EJEMPLOS EN LA SIGUIENTE DIAPOSITIVA</a:t>
            </a:r>
            <a:endParaRPr lang="es-MX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499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8FFDB3-8BEE-4D77-B08A-28F2306A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051" y="472804"/>
            <a:ext cx="10671048" cy="822960"/>
          </a:xfrm>
        </p:spPr>
        <p:txBody>
          <a:bodyPr>
            <a:normAutofit lnSpcReduction="10000"/>
          </a:bodyPr>
          <a:lstStyle/>
          <a:p>
            <a:r>
              <a:rPr lang="es-MX" sz="4800" dirty="0">
                <a:latin typeface="+mj-lt"/>
              </a:rPr>
              <a:t>Felipe Escobedo Botello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DFB23F2-95E0-401E-A84A-CDEAE92C295B}"/>
              </a:ext>
            </a:extLst>
          </p:cNvPr>
          <p:cNvSpPr txBox="1">
            <a:spLocks/>
          </p:cNvSpPr>
          <p:nvPr/>
        </p:nvSpPr>
        <p:spPr>
          <a:xfrm>
            <a:off x="762525" y="1779052"/>
            <a:ext cx="10666949" cy="16499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 err="1">
                <a:latin typeface="+mn-lt"/>
              </a:rPr>
              <a:t>Object.isSealed</a:t>
            </a:r>
            <a:r>
              <a:rPr lang="es-MX" sz="1600" b="1" dirty="0">
                <a:latin typeface="+mn-lt"/>
              </a:rPr>
              <a:t>(): </a:t>
            </a:r>
            <a:r>
              <a:rPr lang="es-ES" sz="1600" dirty="0">
                <a:latin typeface="+mn-lt"/>
              </a:rPr>
              <a:t>Devuelve true si el objeto está sellado.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En caso </a:t>
            </a:r>
            <a:r>
              <a:rPr lang="es-ES" sz="1600" dirty="0" err="1">
                <a:latin typeface="+mn-lt"/>
              </a:rPr>
              <a:t>contrariodevuelve</a:t>
            </a:r>
            <a:r>
              <a:rPr lang="es-ES" sz="1600" dirty="0">
                <a:latin typeface="+mn-lt"/>
              </a:rPr>
              <a:t>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Un objeto está sellado si no es extensible y si todas sus propiedades no son configurables y, por lo tanto, no son extraíbles (pero no necesariamente no escribibles)</a:t>
            </a:r>
            <a:endParaRPr lang="es-MX" sz="1800" dirty="0">
              <a:latin typeface="+mn-lt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1F2A52D-CDF0-4FF9-AB0E-9DE33F1E0486}"/>
              </a:ext>
            </a:extLst>
          </p:cNvPr>
          <p:cNvSpPr txBox="1">
            <a:spLocks/>
          </p:cNvSpPr>
          <p:nvPr/>
        </p:nvSpPr>
        <p:spPr>
          <a:xfrm>
            <a:off x="3494976" y="4506872"/>
            <a:ext cx="5202048" cy="4258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>
                <a:latin typeface="+mn-lt"/>
              </a:rPr>
              <a:t>EJEMPLOS EN LA SIGUIENTE DIAPOSITIVA</a:t>
            </a:r>
            <a:endParaRPr lang="es-MX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104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D535B05-450C-489C-98E6-30B27D170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4" t="4047" r="35233"/>
          <a:stretch/>
        </p:blipFill>
        <p:spPr>
          <a:xfrm>
            <a:off x="1115114" y="1988715"/>
            <a:ext cx="5831478" cy="288056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41CC3-E596-4DD9-A01D-02420DE4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711" y="2195818"/>
            <a:ext cx="3813975" cy="24663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700" b="1" i="0" dirty="0" err="1">
                <a:effectLst/>
              </a:rPr>
              <a:t>Object.</a:t>
            </a:r>
            <a:r>
              <a:rPr lang="es-ES" sz="1800" b="1" i="0" dirty="0" err="1">
                <a:effectLst/>
              </a:rPr>
              <a:t>prototype</a:t>
            </a:r>
            <a:r>
              <a:rPr lang="es-ES" sz="1700" b="1" i="0" dirty="0" err="1">
                <a:effectLst/>
              </a:rPr>
              <a:t>.toLocaleString</a:t>
            </a:r>
            <a:r>
              <a:rPr lang="es-ES" sz="1700" b="1" i="0" dirty="0">
                <a:effectLst/>
              </a:rPr>
              <a:t>()</a:t>
            </a:r>
            <a:br>
              <a:rPr lang="es-ES" sz="1700" b="1" i="0" dirty="0">
                <a:effectLst/>
              </a:rPr>
            </a:br>
            <a:endParaRPr lang="es-ES" sz="1700" b="1" i="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s-ES" sz="1600" dirty="0"/>
              <a:t>El método </a:t>
            </a:r>
            <a:r>
              <a:rPr lang="es-ES" sz="1600" dirty="0" err="1"/>
              <a:t>toLocaleString</a:t>
            </a:r>
            <a:r>
              <a:rPr lang="es-ES" sz="1600" dirty="0"/>
              <a:t>() devuelve un </a:t>
            </a:r>
            <a:r>
              <a:rPr lang="es-ES" sz="1600" dirty="0" err="1"/>
              <a:t>string</a:t>
            </a:r>
            <a:r>
              <a:rPr lang="es-ES" sz="1600" dirty="0"/>
              <a:t> que representa a un objeto. Este método está pensado para ser redefinido en los objetos derivados, para los propósitos específicos de cada configuración regional.</a:t>
            </a:r>
          </a:p>
          <a:p>
            <a:pPr>
              <a:lnSpc>
                <a:spcPct val="100000"/>
              </a:lnSpc>
            </a:pPr>
            <a:endParaRPr lang="es-MX" sz="1700" dirty="0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52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DFB23F2-95E0-401E-A84A-CDEAE92C295B}"/>
              </a:ext>
            </a:extLst>
          </p:cNvPr>
          <p:cNvSpPr txBox="1">
            <a:spLocks/>
          </p:cNvSpPr>
          <p:nvPr/>
        </p:nvSpPr>
        <p:spPr>
          <a:xfrm>
            <a:off x="762525" y="436813"/>
            <a:ext cx="10666949" cy="28348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 err="1">
                <a:latin typeface="+mn-lt"/>
              </a:rPr>
              <a:t>Object.isExtensible</a:t>
            </a:r>
            <a:r>
              <a:rPr lang="es-MX" sz="1600" b="1" dirty="0">
                <a:latin typeface="+mn-lt"/>
              </a:rPr>
              <a:t>():</a:t>
            </a:r>
            <a:endParaRPr lang="es-E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n-lt"/>
            </a:endParaRPr>
          </a:p>
          <a:p>
            <a:r>
              <a:rPr lang="fr-FR" sz="1600" dirty="0" err="1">
                <a:latin typeface="+mn-lt"/>
              </a:rPr>
              <a:t>const</a:t>
            </a:r>
            <a:r>
              <a:rPr lang="fr-FR" sz="1600" dirty="0">
                <a:latin typeface="+mn-lt"/>
              </a:rPr>
              <a:t> object1 = {};</a:t>
            </a:r>
          </a:p>
          <a:p>
            <a:r>
              <a:rPr lang="fr-FR" sz="1600" dirty="0">
                <a:latin typeface="+mn-lt"/>
              </a:rPr>
              <a:t>console.log(</a:t>
            </a:r>
            <a:r>
              <a:rPr lang="fr-FR" sz="1600" dirty="0" err="1">
                <a:latin typeface="+mn-lt"/>
              </a:rPr>
              <a:t>Object.isExtensible</a:t>
            </a:r>
            <a:r>
              <a:rPr lang="fr-FR" sz="1600" dirty="0">
                <a:latin typeface="+mn-lt"/>
              </a:rPr>
              <a:t>(object1));</a:t>
            </a:r>
          </a:p>
          <a:p>
            <a:endParaRPr lang="fr-FR" sz="1600" dirty="0">
              <a:latin typeface="+mn-lt"/>
            </a:endParaRPr>
          </a:p>
          <a:p>
            <a:r>
              <a:rPr lang="fr-FR" sz="1600" dirty="0">
                <a:latin typeface="+mn-lt"/>
              </a:rPr>
              <a:t>-----------------------------------------------------------------</a:t>
            </a:r>
          </a:p>
          <a:p>
            <a:endParaRPr lang="es-MX" sz="1800" dirty="0">
              <a:latin typeface="+mn-lt"/>
            </a:endParaRPr>
          </a:p>
          <a:p>
            <a:r>
              <a:rPr lang="fr-FR" sz="1600" dirty="0" err="1">
                <a:latin typeface="+mn-lt"/>
              </a:rPr>
              <a:t>const</a:t>
            </a:r>
            <a:r>
              <a:rPr lang="fr-FR" sz="1600" dirty="0">
                <a:latin typeface="+mn-lt"/>
              </a:rPr>
              <a:t> object1 = {};</a:t>
            </a:r>
          </a:p>
          <a:p>
            <a:endParaRPr lang="fr-FR" sz="1600" dirty="0">
              <a:latin typeface="+mn-lt"/>
            </a:endParaRPr>
          </a:p>
          <a:p>
            <a:r>
              <a:rPr lang="fr-FR" sz="1600" dirty="0" err="1">
                <a:latin typeface="+mn-lt"/>
              </a:rPr>
              <a:t>Object.preventExtensions</a:t>
            </a:r>
            <a:r>
              <a:rPr lang="fr-FR" sz="1600" dirty="0">
                <a:latin typeface="+mn-lt"/>
              </a:rPr>
              <a:t>(object1);</a:t>
            </a:r>
          </a:p>
          <a:p>
            <a:endParaRPr lang="fr-FR" sz="1600" dirty="0">
              <a:latin typeface="+mn-lt"/>
            </a:endParaRPr>
          </a:p>
          <a:p>
            <a:r>
              <a:rPr lang="fr-FR" sz="1600" dirty="0">
                <a:latin typeface="+mn-lt"/>
              </a:rPr>
              <a:t>console.log(</a:t>
            </a:r>
            <a:r>
              <a:rPr lang="fr-FR" sz="1600" dirty="0" err="1">
                <a:latin typeface="+mn-lt"/>
              </a:rPr>
              <a:t>Object.isExtensible</a:t>
            </a:r>
            <a:r>
              <a:rPr lang="fr-FR" sz="1600" dirty="0">
                <a:latin typeface="+mn-lt"/>
              </a:rPr>
              <a:t>(object1));</a:t>
            </a:r>
            <a:endParaRPr lang="es-MX" sz="1600" dirty="0">
              <a:latin typeface="+mn-lt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D73FE34-19DA-4ADE-83E6-C24DBC627C65}"/>
              </a:ext>
            </a:extLst>
          </p:cNvPr>
          <p:cNvSpPr txBox="1">
            <a:spLocks/>
          </p:cNvSpPr>
          <p:nvPr/>
        </p:nvSpPr>
        <p:spPr>
          <a:xfrm>
            <a:off x="762525" y="3890395"/>
            <a:ext cx="4279258" cy="17805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 err="1">
                <a:latin typeface="+mn-lt"/>
              </a:rPr>
              <a:t>Object.isFrozen</a:t>
            </a:r>
            <a:r>
              <a:rPr lang="es-MX" sz="1600" b="1" dirty="0">
                <a:latin typeface="+mn-lt"/>
              </a:rPr>
              <a:t>():</a:t>
            </a:r>
            <a:endParaRPr lang="es-E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n-lt"/>
            </a:endParaRPr>
          </a:p>
          <a:p>
            <a:r>
              <a:rPr lang="fr-FR" sz="1600" dirty="0" err="1">
                <a:latin typeface="+mn-lt"/>
              </a:rPr>
              <a:t>const</a:t>
            </a:r>
            <a:r>
              <a:rPr lang="fr-FR" sz="1600" dirty="0">
                <a:latin typeface="+mn-lt"/>
              </a:rPr>
              <a:t> object1 = {</a:t>
            </a:r>
          </a:p>
          <a:p>
            <a:r>
              <a:rPr lang="fr-FR" sz="1600" dirty="0">
                <a:latin typeface="+mn-lt"/>
              </a:rPr>
              <a:t>	property1: 42</a:t>
            </a:r>
          </a:p>
          <a:p>
            <a:r>
              <a:rPr lang="fr-FR" sz="1600" dirty="0">
                <a:latin typeface="+mn-lt"/>
              </a:rPr>
              <a:t>}</a:t>
            </a:r>
          </a:p>
          <a:p>
            <a:endParaRPr lang="fr-FR" sz="1600" dirty="0">
              <a:latin typeface="+mn-lt"/>
            </a:endParaRPr>
          </a:p>
          <a:p>
            <a:r>
              <a:rPr lang="fr-FR" sz="1600" dirty="0">
                <a:latin typeface="+mn-lt"/>
              </a:rPr>
              <a:t>console.log(</a:t>
            </a:r>
            <a:r>
              <a:rPr lang="fr-FR" sz="1600" dirty="0" err="1">
                <a:latin typeface="+mn-lt"/>
              </a:rPr>
              <a:t>Object.isFrozen</a:t>
            </a:r>
            <a:r>
              <a:rPr lang="fr-FR" sz="1600" dirty="0">
                <a:latin typeface="+mn-lt"/>
              </a:rPr>
              <a:t>(object1));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70E8224-F932-4DC6-BDD7-A38E3C52A6DE}"/>
              </a:ext>
            </a:extLst>
          </p:cNvPr>
          <p:cNvSpPr txBox="1">
            <a:spLocks/>
          </p:cNvSpPr>
          <p:nvPr/>
        </p:nvSpPr>
        <p:spPr>
          <a:xfrm>
            <a:off x="6095999" y="3890395"/>
            <a:ext cx="4279258" cy="23027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b="1" dirty="0" err="1">
                <a:latin typeface="+mn-lt"/>
              </a:rPr>
              <a:t>Object.isFrozen</a:t>
            </a:r>
            <a:r>
              <a:rPr lang="es-MX" sz="1600" b="1" dirty="0">
                <a:latin typeface="+mn-lt"/>
              </a:rPr>
              <a:t>():</a:t>
            </a:r>
            <a:endParaRPr lang="es-E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n-lt"/>
            </a:endParaRPr>
          </a:p>
          <a:p>
            <a:r>
              <a:rPr lang="fr-FR" sz="1600" dirty="0" err="1">
                <a:latin typeface="+mn-lt"/>
              </a:rPr>
              <a:t>const</a:t>
            </a:r>
            <a:r>
              <a:rPr lang="fr-FR" sz="1600" dirty="0">
                <a:latin typeface="+mn-lt"/>
              </a:rPr>
              <a:t> object1 = {</a:t>
            </a:r>
          </a:p>
          <a:p>
            <a:r>
              <a:rPr lang="fr-FR" sz="1600" dirty="0">
                <a:latin typeface="+mn-lt"/>
              </a:rPr>
              <a:t>	property1: 42</a:t>
            </a:r>
          </a:p>
          <a:p>
            <a:r>
              <a:rPr lang="fr-FR" sz="1600" dirty="0">
                <a:latin typeface="+mn-lt"/>
              </a:rPr>
              <a:t>}</a:t>
            </a:r>
          </a:p>
          <a:p>
            <a:endParaRPr lang="fr-FR" sz="1600" dirty="0">
              <a:latin typeface="+mn-lt"/>
            </a:endParaRPr>
          </a:p>
          <a:p>
            <a:r>
              <a:rPr lang="fr-FR" sz="1600" dirty="0" err="1">
                <a:latin typeface="+mn-lt"/>
              </a:rPr>
              <a:t>Object.freeze</a:t>
            </a:r>
            <a:r>
              <a:rPr lang="fr-FR" sz="1600" dirty="0">
                <a:latin typeface="+mn-lt"/>
              </a:rPr>
              <a:t>(object1)</a:t>
            </a:r>
          </a:p>
          <a:p>
            <a:endParaRPr lang="fr-FR" sz="1600" dirty="0">
              <a:latin typeface="+mn-lt"/>
            </a:endParaRPr>
          </a:p>
          <a:p>
            <a:r>
              <a:rPr lang="fr-FR" sz="1600" dirty="0">
                <a:latin typeface="+mn-lt"/>
              </a:rPr>
              <a:t>console.log(</a:t>
            </a:r>
            <a:r>
              <a:rPr lang="fr-FR" sz="1600" dirty="0" err="1">
                <a:latin typeface="+mn-lt"/>
              </a:rPr>
              <a:t>Object.isFrozen</a:t>
            </a:r>
            <a:r>
              <a:rPr lang="fr-FR" sz="1600" dirty="0">
                <a:latin typeface="+mn-lt"/>
              </a:rPr>
              <a:t>(object1));</a:t>
            </a:r>
          </a:p>
        </p:txBody>
      </p:sp>
    </p:spTree>
    <p:extLst>
      <p:ext uri="{BB962C8B-B14F-4D97-AF65-F5344CB8AC3E}">
        <p14:creationId xmlns:p14="http://schemas.microsoft.com/office/powerpoint/2010/main" val="713929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DFB23F2-95E0-401E-A84A-CDEAE92C295B}"/>
              </a:ext>
            </a:extLst>
          </p:cNvPr>
          <p:cNvSpPr txBox="1">
            <a:spLocks/>
          </p:cNvSpPr>
          <p:nvPr/>
        </p:nvSpPr>
        <p:spPr>
          <a:xfrm>
            <a:off x="762525" y="947956"/>
            <a:ext cx="10666949" cy="50082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 err="1">
                <a:latin typeface="+mn-lt"/>
              </a:rPr>
              <a:t>Object.isSealed</a:t>
            </a:r>
            <a:r>
              <a:rPr lang="es-MX" sz="1800" b="1" dirty="0">
                <a:latin typeface="+mn-lt"/>
              </a:rPr>
              <a:t>():</a:t>
            </a:r>
          </a:p>
          <a:p>
            <a:endParaRPr lang="es-ES" sz="1800" dirty="0">
              <a:latin typeface="+mn-lt"/>
            </a:endParaRPr>
          </a:p>
          <a:p>
            <a:r>
              <a:rPr lang="es-ES" sz="1800" dirty="0" err="1">
                <a:latin typeface="+mn-lt"/>
              </a:rPr>
              <a:t>const</a:t>
            </a:r>
            <a:r>
              <a:rPr lang="es-ES" sz="1800" dirty="0">
                <a:latin typeface="+mn-lt"/>
              </a:rPr>
              <a:t> object1 = {</a:t>
            </a:r>
          </a:p>
          <a:p>
            <a:r>
              <a:rPr lang="es-ES" sz="1800" dirty="0">
                <a:latin typeface="+mn-lt"/>
              </a:rPr>
              <a:t>	property1: 42</a:t>
            </a:r>
          </a:p>
          <a:p>
            <a:r>
              <a:rPr lang="es-ES" sz="1800" dirty="0">
                <a:latin typeface="+mn-lt"/>
              </a:rPr>
              <a:t>}</a:t>
            </a:r>
          </a:p>
          <a:p>
            <a:endParaRPr lang="es-ES" sz="1800" dirty="0">
              <a:latin typeface="+mn-lt"/>
            </a:endParaRPr>
          </a:p>
          <a:p>
            <a:r>
              <a:rPr lang="es-ES" sz="1800" dirty="0">
                <a:latin typeface="+mn-lt"/>
              </a:rPr>
              <a:t>console.log(</a:t>
            </a:r>
            <a:r>
              <a:rPr lang="es-ES" sz="1800" dirty="0" err="1">
                <a:latin typeface="+mn-lt"/>
              </a:rPr>
              <a:t>Object.isSealed</a:t>
            </a:r>
            <a:r>
              <a:rPr lang="es-ES" sz="1800" dirty="0">
                <a:latin typeface="+mn-lt"/>
              </a:rPr>
              <a:t>(object1));</a:t>
            </a:r>
          </a:p>
          <a:p>
            <a:endParaRPr lang="es-ES" sz="1800" dirty="0">
              <a:latin typeface="+mn-lt"/>
            </a:endParaRPr>
          </a:p>
          <a:p>
            <a:r>
              <a:rPr lang="es-ES" sz="1800" dirty="0">
                <a:latin typeface="+mn-lt"/>
              </a:rPr>
              <a:t>------------------------------------------------------------------</a:t>
            </a:r>
          </a:p>
          <a:p>
            <a:endParaRPr lang="es-ES" sz="1800" dirty="0">
              <a:latin typeface="+mn-lt"/>
            </a:endParaRPr>
          </a:p>
          <a:p>
            <a:r>
              <a:rPr lang="es-ES" sz="1800" dirty="0" err="1">
                <a:latin typeface="+mn-lt"/>
              </a:rPr>
              <a:t>const</a:t>
            </a:r>
            <a:r>
              <a:rPr lang="es-ES" sz="1800" dirty="0">
                <a:latin typeface="+mn-lt"/>
              </a:rPr>
              <a:t> object1 = {</a:t>
            </a:r>
          </a:p>
          <a:p>
            <a:r>
              <a:rPr lang="es-ES" sz="1800" dirty="0">
                <a:latin typeface="+mn-lt"/>
              </a:rPr>
              <a:t>	property1: 42</a:t>
            </a:r>
          </a:p>
          <a:p>
            <a:r>
              <a:rPr lang="es-ES" sz="1800" dirty="0">
                <a:latin typeface="+mn-lt"/>
              </a:rPr>
              <a:t>}</a:t>
            </a:r>
          </a:p>
          <a:p>
            <a:endParaRPr lang="es-ES" sz="1800" dirty="0">
              <a:latin typeface="+mn-lt"/>
            </a:endParaRPr>
          </a:p>
          <a:p>
            <a:r>
              <a:rPr lang="es-ES" sz="1800" dirty="0" err="1">
                <a:latin typeface="+mn-lt"/>
              </a:rPr>
              <a:t>Object.seal</a:t>
            </a:r>
            <a:r>
              <a:rPr lang="es-ES" sz="1800" dirty="0">
                <a:latin typeface="+mn-lt"/>
              </a:rPr>
              <a:t>(object1)</a:t>
            </a:r>
          </a:p>
          <a:p>
            <a:endParaRPr lang="es-ES" sz="1800" dirty="0">
              <a:latin typeface="+mn-lt"/>
            </a:endParaRPr>
          </a:p>
          <a:p>
            <a:r>
              <a:rPr lang="es-ES" sz="1800" dirty="0">
                <a:latin typeface="+mn-lt"/>
              </a:rPr>
              <a:t>console.log(</a:t>
            </a:r>
            <a:r>
              <a:rPr lang="es-ES" sz="1800" dirty="0" err="1">
                <a:latin typeface="+mn-lt"/>
              </a:rPr>
              <a:t>Object.isSealed</a:t>
            </a:r>
            <a:r>
              <a:rPr lang="es-ES" sz="1800" dirty="0">
                <a:latin typeface="+mn-lt"/>
              </a:rPr>
              <a:t>(object1));</a:t>
            </a:r>
          </a:p>
        </p:txBody>
      </p:sp>
    </p:spTree>
    <p:extLst>
      <p:ext uri="{BB962C8B-B14F-4D97-AF65-F5344CB8AC3E}">
        <p14:creationId xmlns:p14="http://schemas.microsoft.com/office/powerpoint/2010/main" val="220176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55CC3-1B1A-4E3B-8EE3-6DBBC14D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Abdo Sabag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43A0B9-CAE6-4AC5-B18E-F4C531546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374084"/>
            <a:ext cx="8412480" cy="39679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800" b="1" dirty="0" err="1"/>
              <a:t>Object.assign</a:t>
            </a:r>
            <a:r>
              <a:rPr lang="es-MX" sz="1800" b="1" dirty="0"/>
              <a:t>() y </a:t>
            </a:r>
            <a:r>
              <a:rPr lang="es-MX" sz="1800" b="1" dirty="0" err="1"/>
              <a:t>Object.values</a:t>
            </a:r>
            <a:r>
              <a:rPr lang="es-MX" sz="1800" b="1" dirty="0"/>
              <a:t>()</a:t>
            </a:r>
          </a:p>
          <a:p>
            <a:pPr>
              <a:lnSpc>
                <a:spcPct val="100000"/>
              </a:lnSpc>
            </a:pPr>
            <a:endParaRPr lang="es-MX" sz="1600" dirty="0"/>
          </a:p>
          <a:p>
            <a:pPr>
              <a:lnSpc>
                <a:spcPct val="100000"/>
              </a:lnSpc>
            </a:pPr>
            <a:r>
              <a:rPr lang="es-MX" sz="1600" dirty="0" err="1"/>
              <a:t>Object.assign</a:t>
            </a:r>
            <a:r>
              <a:rPr lang="es-MX" sz="1600" dirty="0"/>
              <a:t>(): usando '</a:t>
            </a:r>
            <a:r>
              <a:rPr lang="es-MX" sz="1600" dirty="0" err="1"/>
              <a:t>get</a:t>
            </a:r>
            <a:r>
              <a:rPr lang="es-MX" sz="1600" dirty="0"/>
              <a:t>' en el objeto fuente y 'set' en el objetivo permite </a:t>
            </a:r>
            <a:r>
              <a:rPr lang="es-MX" sz="1600" dirty="0" err="1"/>
              <a:t>sobreescribir</a:t>
            </a:r>
            <a:r>
              <a:rPr lang="es-MX" sz="1600" dirty="0"/>
              <a:t> las propiedades del primero hacia el otro (OJO, sólo si tienen el mismo nombre de propiedad)</a:t>
            </a:r>
          </a:p>
          <a:p>
            <a:pPr lvl="1">
              <a:lnSpc>
                <a:spcPct val="100000"/>
              </a:lnSpc>
            </a:pPr>
            <a:r>
              <a:rPr lang="es-MX" sz="1400" dirty="0"/>
              <a:t>En caso de sobrescribir propiedades que no se encontraban inicialmente en el objeto objetivo, este las hereda en vez de cambiar sus valores</a:t>
            </a:r>
          </a:p>
          <a:p>
            <a:pPr lvl="1">
              <a:lnSpc>
                <a:spcPct val="100000"/>
              </a:lnSpc>
            </a:pPr>
            <a:r>
              <a:rPr lang="es-MX" sz="1400" dirty="0"/>
              <a:t>Sintaxis: </a:t>
            </a:r>
            <a:r>
              <a:rPr lang="es-MX" sz="1400" dirty="0" err="1"/>
              <a:t>Object.assign</a:t>
            </a:r>
            <a:r>
              <a:rPr lang="es-MX" sz="1400" dirty="0"/>
              <a:t>([objetivo],[fuente])</a:t>
            </a:r>
          </a:p>
          <a:p>
            <a:pPr lvl="1">
              <a:lnSpc>
                <a:spcPct val="100000"/>
              </a:lnSpc>
            </a:pPr>
            <a:endParaRPr lang="es-MX" sz="1400" dirty="0"/>
          </a:p>
          <a:p>
            <a:pPr>
              <a:lnSpc>
                <a:spcPct val="100000"/>
              </a:lnSpc>
            </a:pPr>
            <a:r>
              <a:rPr lang="es-MX" sz="1600" dirty="0" err="1"/>
              <a:t>Object.values</a:t>
            </a:r>
            <a:r>
              <a:rPr lang="es-MX" sz="1600" dirty="0"/>
              <a:t>(): regresa un arreglo de los valores de todas las propiedades nativas de un objeto</a:t>
            </a:r>
          </a:p>
          <a:p>
            <a:pPr>
              <a:lnSpc>
                <a:spcPct val="100000"/>
              </a:lnSpc>
            </a:pPr>
            <a:endParaRPr lang="es-MX" sz="16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935283-270D-4690-967E-71CA3071B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56" y="696866"/>
            <a:ext cx="8412480" cy="56871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dirty="0">
                <a:solidFill>
                  <a:schemeClr val="bg1"/>
                </a:solidFill>
              </a:rPr>
              <a:t>Ejemplos de </a:t>
            </a:r>
            <a:r>
              <a:rPr lang="es-MX" dirty="0" err="1">
                <a:solidFill>
                  <a:schemeClr val="bg1"/>
                </a:solidFill>
              </a:rPr>
              <a:t>Object.assign</a:t>
            </a:r>
            <a:r>
              <a:rPr lang="es-MX" dirty="0">
                <a:solidFill>
                  <a:schemeClr val="bg1"/>
                </a:solidFill>
              </a:rPr>
              <a:t>() y </a:t>
            </a:r>
            <a:r>
              <a:rPr lang="es-MX" dirty="0" err="1">
                <a:solidFill>
                  <a:schemeClr val="bg1"/>
                </a:solidFill>
              </a:rPr>
              <a:t>Object.values</a:t>
            </a:r>
            <a:r>
              <a:rPr lang="es-MX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endParaRPr lang="es-MX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s-MX" dirty="0" err="1">
                <a:solidFill>
                  <a:schemeClr val="bg1"/>
                </a:solidFill>
              </a:rPr>
              <a:t>Object.assign</a:t>
            </a:r>
            <a:r>
              <a:rPr lang="es-MX" dirty="0">
                <a:solidFill>
                  <a:schemeClr val="bg1"/>
                </a:solidFill>
              </a:rPr>
              <a:t>(): </a:t>
            </a:r>
          </a:p>
          <a:p>
            <a:pPr lvl="1">
              <a:lnSpc>
                <a:spcPct val="100000"/>
              </a:lnSpc>
            </a:pPr>
            <a:r>
              <a:rPr lang="es-MX" dirty="0" err="1">
                <a:solidFill>
                  <a:schemeClr val="bg1"/>
                </a:solidFill>
              </a:rPr>
              <a:t>let</a:t>
            </a:r>
            <a:r>
              <a:rPr lang="es-MX" dirty="0">
                <a:solidFill>
                  <a:schemeClr val="bg1"/>
                </a:solidFill>
              </a:rPr>
              <a:t> fuente = {a: 25, c: 32}</a:t>
            </a:r>
          </a:p>
          <a:p>
            <a:pPr lvl="1">
              <a:lnSpc>
                <a:spcPct val="100000"/>
              </a:lnSpc>
            </a:pPr>
            <a:r>
              <a:rPr lang="es-MX" dirty="0" err="1">
                <a:solidFill>
                  <a:schemeClr val="tx1"/>
                </a:solidFill>
              </a:rPr>
              <a:t>let</a:t>
            </a:r>
            <a:r>
              <a:rPr lang="es-MX" dirty="0">
                <a:solidFill>
                  <a:schemeClr val="tx1"/>
                </a:solidFill>
              </a:rPr>
              <a:t> objetivo = {a: 12, b: 15}</a:t>
            </a:r>
          </a:p>
          <a:p>
            <a:pPr lvl="1">
              <a:lnSpc>
                <a:spcPct val="100000"/>
              </a:lnSpc>
            </a:pPr>
            <a:r>
              <a:rPr lang="es-MX" dirty="0" err="1"/>
              <a:t>Object.assign</a:t>
            </a:r>
            <a:r>
              <a:rPr lang="es-MX" dirty="0"/>
              <a:t>(objetivo, fuente)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console.log(objetivo)        Sale {a: 25, b: 15, c: 32}</a:t>
            </a:r>
          </a:p>
          <a:p>
            <a:pPr>
              <a:lnSpc>
                <a:spcPct val="100000"/>
              </a:lnSpc>
            </a:pPr>
            <a:endParaRPr lang="es-MX" dirty="0"/>
          </a:p>
          <a:p>
            <a:pPr>
              <a:lnSpc>
                <a:spcPct val="100000"/>
              </a:lnSpc>
            </a:pPr>
            <a:r>
              <a:rPr lang="es-MX" dirty="0" err="1"/>
              <a:t>Object.values</a:t>
            </a:r>
            <a:r>
              <a:rPr lang="es-MX" dirty="0"/>
              <a:t>():</a:t>
            </a:r>
          </a:p>
          <a:p>
            <a:pPr lvl="1">
              <a:lnSpc>
                <a:spcPct val="100000"/>
              </a:lnSpc>
            </a:pPr>
            <a:r>
              <a:rPr lang="es-MX" dirty="0" err="1"/>
              <a:t>const</a:t>
            </a:r>
            <a:r>
              <a:rPr lang="es-MX" dirty="0"/>
              <a:t> </a:t>
            </a:r>
            <a:r>
              <a:rPr lang="es-MX" dirty="0" err="1"/>
              <a:t>objY</a:t>
            </a:r>
            <a:r>
              <a:rPr lang="es-MX" dirty="0"/>
              <a:t> = {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  a: 'alguna cosa', b: false, c: 1455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}</a:t>
            </a:r>
          </a:p>
          <a:p>
            <a:pPr lvl="1">
              <a:lnSpc>
                <a:spcPct val="100000"/>
              </a:lnSpc>
            </a:pPr>
            <a:r>
              <a:rPr lang="es-MX" dirty="0"/>
              <a:t>console.log(</a:t>
            </a:r>
            <a:r>
              <a:rPr lang="es-MX" dirty="0" err="1"/>
              <a:t>Object.values</a:t>
            </a:r>
            <a:r>
              <a:rPr lang="es-MX" dirty="0"/>
              <a:t>(</a:t>
            </a:r>
            <a:r>
              <a:rPr lang="es-MX" dirty="0" err="1"/>
              <a:t>objY</a:t>
            </a:r>
            <a:r>
              <a:rPr lang="es-MX" dirty="0"/>
              <a:t>))   </a:t>
            </a:r>
            <a:r>
              <a:rPr lang="es-MX" dirty="0">
                <a:sym typeface="Wingdings" panose="05000000000000000000" pitchFamily="2" charset="2"/>
              </a:rPr>
              <a:t></a:t>
            </a:r>
            <a:r>
              <a:rPr lang="es-MX" dirty="0"/>
              <a:t> Sale ['alguna cosa', false, 1455]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BE1CA-7E10-479D-9C14-30721D2A0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374084"/>
            <a:ext cx="8412480" cy="27348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700" dirty="0" err="1"/>
              <a:t>Object.entries</a:t>
            </a:r>
            <a:r>
              <a:rPr lang="es-MX" sz="1700" dirty="0"/>
              <a:t>()</a:t>
            </a:r>
          </a:p>
          <a:p>
            <a:pPr>
              <a:lnSpc>
                <a:spcPct val="100000"/>
              </a:lnSpc>
            </a:pPr>
            <a:r>
              <a:rPr lang="es-MX" sz="1700" dirty="0"/>
              <a:t>Este método regresa un arreglo de todas las propiedades nativas de un objeto, junto con sus valores en formato [[prop1, valor], [prop2, valor], ...]</a:t>
            </a:r>
          </a:p>
          <a:p>
            <a:pPr>
              <a:lnSpc>
                <a:spcPct val="100000"/>
              </a:lnSpc>
            </a:pPr>
            <a:r>
              <a:rPr lang="es-MX" sz="1700" dirty="0"/>
              <a:t>En caso de querer iterar a través de las propiedades (para ejecutar código antes de mostrar cada uno de ellos), usamos un ciclo </a:t>
            </a:r>
            <a:r>
              <a:rPr lang="es-MX" sz="1700" dirty="0" err="1"/>
              <a:t>for</a:t>
            </a:r>
            <a:endParaRPr lang="es-MX" sz="1700" dirty="0"/>
          </a:p>
          <a:p>
            <a:pPr>
              <a:lnSpc>
                <a:spcPct val="100000"/>
              </a:lnSpc>
            </a:pPr>
            <a:r>
              <a:rPr lang="es-MX" sz="1700" dirty="0"/>
              <a:t>Sintaxis: </a:t>
            </a:r>
            <a:r>
              <a:rPr lang="es-MX" sz="1700" dirty="0" err="1"/>
              <a:t>for</a:t>
            </a:r>
            <a:r>
              <a:rPr lang="es-MX" sz="1700" dirty="0"/>
              <a:t>(</a:t>
            </a:r>
            <a:r>
              <a:rPr lang="es-MX" sz="1700" dirty="0" err="1"/>
              <a:t>const</a:t>
            </a:r>
            <a:r>
              <a:rPr lang="es-MX" sz="1700" dirty="0"/>
              <a:t> [</a:t>
            </a:r>
            <a:r>
              <a:rPr lang="es-MX" sz="1700" dirty="0" err="1"/>
              <a:t>key</a:t>
            </a:r>
            <a:r>
              <a:rPr lang="es-MX" sz="1700" dirty="0"/>
              <a:t>, </a:t>
            </a:r>
            <a:r>
              <a:rPr lang="es-MX" sz="1700" dirty="0" err="1"/>
              <a:t>value</a:t>
            </a:r>
            <a:r>
              <a:rPr lang="es-MX" sz="1700" dirty="0"/>
              <a:t>] </a:t>
            </a:r>
            <a:r>
              <a:rPr lang="es-MX" sz="1700" dirty="0" err="1"/>
              <a:t>of</a:t>
            </a:r>
            <a:r>
              <a:rPr lang="es-MX" sz="1700" dirty="0"/>
              <a:t> </a:t>
            </a:r>
            <a:r>
              <a:rPr lang="es-MX" sz="1700" dirty="0" err="1"/>
              <a:t>Object.entries</a:t>
            </a:r>
            <a:r>
              <a:rPr lang="es-MX" sz="1700" dirty="0"/>
              <a:t>(([objeto]))</a:t>
            </a:r>
          </a:p>
          <a:p>
            <a:pPr>
              <a:lnSpc>
                <a:spcPct val="100000"/>
              </a:lnSpc>
            </a:pPr>
            <a:r>
              <a:rPr lang="es-MX" sz="1700" dirty="0"/>
              <a:t>¡OJO! El 'in' en ciclos lo usamos para iterar a través de arreglos. El '</a:t>
            </a:r>
            <a:r>
              <a:rPr lang="es-MX" sz="1700" dirty="0" err="1"/>
              <a:t>of</a:t>
            </a:r>
            <a:r>
              <a:rPr lang="es-MX" sz="1700" dirty="0"/>
              <a:t>' se usa para iterar a través de objetos</a:t>
            </a:r>
          </a:p>
          <a:p>
            <a:pPr>
              <a:lnSpc>
                <a:spcPct val="100000"/>
              </a:lnSpc>
            </a:pPr>
            <a:endParaRPr lang="es-MX" sz="17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F056D-B8BB-4D03-999D-C0BB2B2F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758952"/>
            <a:ext cx="11079271" cy="475488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Ejemplo de </a:t>
            </a:r>
            <a:r>
              <a:rPr lang="es-MX" dirty="0" err="1"/>
              <a:t>Object.entries</a:t>
            </a:r>
            <a:r>
              <a:rPr lang="es-MX" dirty="0"/>
              <a:t>()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const</a:t>
            </a:r>
            <a:r>
              <a:rPr lang="es-MX" dirty="0"/>
              <a:t> </a:t>
            </a:r>
            <a:r>
              <a:rPr lang="es-MX" dirty="0" err="1"/>
              <a:t>objetoX</a:t>
            </a:r>
            <a:r>
              <a:rPr lang="es-MX" dirty="0"/>
              <a:t> = {</a:t>
            </a:r>
          </a:p>
          <a:p>
            <a:pPr marL="0" indent="0">
              <a:buNone/>
            </a:pPr>
            <a:r>
              <a:rPr lang="es-MX" dirty="0"/>
              <a:t> a: 'algo’, b: true, c: 8901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console.log(</a:t>
            </a:r>
            <a:r>
              <a:rPr lang="es-MX" dirty="0" err="1"/>
              <a:t>Object.entries</a:t>
            </a:r>
            <a:r>
              <a:rPr lang="es-MX" dirty="0"/>
              <a:t>(</a:t>
            </a:r>
            <a:r>
              <a:rPr lang="es-MX" dirty="0" err="1"/>
              <a:t>objetoX</a:t>
            </a:r>
            <a:r>
              <a:rPr lang="es-MX" dirty="0"/>
              <a:t>))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for</a:t>
            </a:r>
            <a:r>
              <a:rPr lang="es-MX" dirty="0"/>
              <a:t>(</a:t>
            </a:r>
            <a:r>
              <a:rPr lang="es-MX" dirty="0" err="1"/>
              <a:t>const</a:t>
            </a:r>
            <a:r>
              <a:rPr lang="es-MX" dirty="0"/>
              <a:t> [</a:t>
            </a:r>
            <a:r>
              <a:rPr lang="es-MX" dirty="0" err="1"/>
              <a:t>key</a:t>
            </a:r>
            <a:r>
              <a:rPr lang="es-MX" dirty="0"/>
              <a:t>, </a:t>
            </a:r>
            <a:r>
              <a:rPr lang="es-MX" dirty="0" err="1"/>
              <a:t>value</a:t>
            </a:r>
            <a:r>
              <a:rPr lang="es-MX" dirty="0"/>
              <a:t>] </a:t>
            </a:r>
            <a:r>
              <a:rPr lang="es-MX" dirty="0" err="1"/>
              <a:t>of</a:t>
            </a:r>
            <a:r>
              <a:rPr lang="es-MX" dirty="0"/>
              <a:t> </a:t>
            </a:r>
            <a:r>
              <a:rPr lang="es-MX" dirty="0" err="1"/>
              <a:t>Object.entries</a:t>
            </a:r>
            <a:r>
              <a:rPr lang="es-MX" dirty="0"/>
              <a:t>(</a:t>
            </a:r>
            <a:r>
              <a:rPr lang="es-MX" dirty="0" err="1"/>
              <a:t>objetoX</a:t>
            </a:r>
            <a:r>
              <a:rPr lang="es-MX" dirty="0"/>
              <a:t>)){</a:t>
            </a:r>
          </a:p>
          <a:p>
            <a:pPr marL="0" indent="0">
              <a:buNone/>
            </a:pPr>
            <a:r>
              <a:rPr lang="es-MX" dirty="0"/>
              <a:t>console.log(`${</a:t>
            </a:r>
            <a:r>
              <a:rPr lang="es-MX" dirty="0" err="1"/>
              <a:t>key</a:t>
            </a:r>
            <a:r>
              <a:rPr lang="es-MX" dirty="0"/>
              <a:t>} = ${</a:t>
            </a:r>
            <a:r>
              <a:rPr lang="es-MX" dirty="0" err="1"/>
              <a:t>value</a:t>
            </a:r>
            <a:r>
              <a:rPr lang="es-MX" dirty="0"/>
              <a:t>}`)                       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79BA96-85BE-4C56-9207-EA4F2A605BB3}"/>
              </a:ext>
            </a:extLst>
          </p:cNvPr>
          <p:cNvSpPr txBox="1"/>
          <p:nvPr/>
        </p:nvSpPr>
        <p:spPr>
          <a:xfrm>
            <a:off x="4980934" y="3244334"/>
            <a:ext cx="405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Sale: [['a', 'algo’], ['b', true], ['c', 8901]]</a:t>
            </a:r>
          </a:p>
        </p:txBody>
      </p:sp>
      <p:sp>
        <p:nvSpPr>
          <p:cNvPr id="6" name="CuadroTexto 3">
            <a:extLst>
              <a:ext uri="{FF2B5EF4-FFF2-40B4-BE49-F238E27FC236}">
                <a16:creationId xmlns:a16="http://schemas.microsoft.com/office/drawing/2014/main" id="{1B1DA4AE-04FE-46C3-8316-696423E8ECFE}"/>
              </a:ext>
            </a:extLst>
          </p:cNvPr>
          <p:cNvSpPr txBox="1"/>
          <p:nvPr/>
        </p:nvSpPr>
        <p:spPr>
          <a:xfrm>
            <a:off x="6469811" y="3969417"/>
            <a:ext cx="1907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Sale: a = algo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      b = true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      c = 8901</a:t>
            </a:r>
          </a:p>
        </p:txBody>
      </p:sp>
    </p:spTree>
    <p:extLst>
      <p:ext uri="{BB962C8B-B14F-4D97-AF65-F5344CB8AC3E}">
        <p14:creationId xmlns:p14="http://schemas.microsoft.com/office/powerpoint/2010/main" val="233515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5C10A-28DA-4FA6-830D-06D110E8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s-MX" sz="4200" dirty="0" err="1">
                <a:solidFill>
                  <a:schemeClr val="bg1"/>
                </a:solidFill>
              </a:rPr>
              <a:t>Jose</a:t>
            </a:r>
            <a:r>
              <a:rPr lang="es-MX" sz="4200" dirty="0">
                <a:solidFill>
                  <a:schemeClr val="bg1"/>
                </a:solidFill>
              </a:rPr>
              <a:t> Manuel Galindo Estrella</a:t>
            </a:r>
            <a:br>
              <a:rPr lang="es-MX" sz="4200" dirty="0">
                <a:solidFill>
                  <a:schemeClr val="bg1"/>
                </a:solidFill>
              </a:rPr>
            </a:br>
            <a:endParaRPr lang="es-MX" sz="42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B643C4-DFC0-4F37-966B-BE3D711D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1" y="2168063"/>
            <a:ext cx="10541019" cy="426931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00" b="1" u="sng" dirty="0" err="1"/>
              <a:t>Object.prototype.propertyIsEnumerable</a:t>
            </a:r>
            <a:r>
              <a:rPr lang="es-ES" sz="1800" b="1" u="sng" dirty="0"/>
              <a:t>()</a:t>
            </a:r>
          </a:p>
          <a:p>
            <a:pPr>
              <a:lnSpc>
                <a:spcPct val="100000"/>
              </a:lnSpc>
            </a:pPr>
            <a:endParaRPr lang="es-MX" sz="1100" dirty="0"/>
          </a:p>
          <a:p>
            <a:pPr>
              <a:lnSpc>
                <a:spcPct val="100000"/>
              </a:lnSpc>
            </a:pPr>
            <a:r>
              <a:rPr lang="es-MX" sz="1500" dirty="0"/>
              <a:t>El método </a:t>
            </a:r>
            <a:r>
              <a:rPr lang="es-MX" sz="1500" dirty="0" err="1"/>
              <a:t>propertyIsEnumerable</a:t>
            </a:r>
            <a:r>
              <a:rPr lang="es-MX" sz="1500" dirty="0"/>
              <a:t>() regresa un Booleano indicando si la propiedad especificada es </a:t>
            </a:r>
            <a:r>
              <a:rPr lang="es-MX" sz="1500" dirty="0" err="1"/>
              <a:t>enumerable</a:t>
            </a:r>
            <a:r>
              <a:rPr lang="es-MX" sz="1500" dirty="0"/>
              <a:t>.</a:t>
            </a:r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r>
              <a:rPr lang="es-ES" sz="1500" dirty="0"/>
              <a:t>Todos los objetos tienen un método </a:t>
            </a:r>
            <a:r>
              <a:rPr lang="es-ES" sz="1500" dirty="0" err="1"/>
              <a:t>propertyIsEnumerable</a:t>
            </a:r>
            <a:r>
              <a:rPr lang="es-ES" sz="1500" dirty="0"/>
              <a:t>. Este método puede determinar si la propiedad especificada en el objeto puede ser enumerada por un ciclo </a:t>
            </a:r>
            <a:r>
              <a:rPr lang="es-ES" sz="1500" dirty="0" err="1"/>
              <a:t>for</a:t>
            </a:r>
            <a:r>
              <a:rPr lang="es-ES" sz="1500" dirty="0"/>
              <a:t>...in, con la excepción de propiedades heredadas a través de </a:t>
            </a:r>
            <a:r>
              <a:rPr lang="es-ES" sz="1500" dirty="0" err="1"/>
              <a:t>prototype</a:t>
            </a:r>
            <a:r>
              <a:rPr lang="es-ES" sz="1500" dirty="0"/>
              <a:t>. Si el objeto no tiene la propiedad especificada, este método regresa un valor false.</a:t>
            </a:r>
            <a:endParaRPr lang="es-MX" sz="1500" dirty="0"/>
          </a:p>
          <a:p>
            <a:pPr>
              <a:lnSpc>
                <a:spcPct val="100000"/>
              </a:lnSpc>
            </a:pPr>
            <a:endParaRPr lang="es-MX" sz="1500" dirty="0"/>
          </a:p>
          <a:p>
            <a:pPr>
              <a:lnSpc>
                <a:spcPct val="100000"/>
              </a:lnSpc>
            </a:pPr>
            <a:endParaRPr lang="es-MX" sz="11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85E831-01ED-4B7A-9C9D-7B597F40B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37" y="3238150"/>
            <a:ext cx="7947715" cy="1611372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2111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1C322D"/>
      </a:dk2>
      <a:lt2>
        <a:srgbClr val="E8E3E2"/>
      </a:lt2>
      <a:accent1>
        <a:srgbClr val="46AFCA"/>
      </a:accent1>
      <a:accent2>
        <a:srgbClr val="33B398"/>
      </a:accent2>
      <a:accent3>
        <a:srgbClr val="40B76C"/>
      </a:accent3>
      <a:accent4>
        <a:srgbClr val="3AB834"/>
      </a:accent4>
      <a:accent5>
        <a:srgbClr val="72B13D"/>
      </a:accent5>
      <a:accent6>
        <a:srgbClr val="9BAA30"/>
      </a:accent6>
      <a:hlink>
        <a:srgbClr val="BF5A3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2661</Words>
  <Application>Microsoft Office PowerPoint</Application>
  <PresentationFormat>Panorámica</PresentationFormat>
  <Paragraphs>347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8" baseType="lpstr">
      <vt:lpstr>Arial</vt:lpstr>
      <vt:lpstr>Avenir Next LT Pro</vt:lpstr>
      <vt:lpstr>Consolas</vt:lpstr>
      <vt:lpstr>Sitka Banner</vt:lpstr>
      <vt:lpstr>Tw Cen MT</vt:lpstr>
      <vt:lpstr>zillaslab</vt:lpstr>
      <vt:lpstr>HeadlinesVTI</vt:lpstr>
      <vt:lpstr>Métodos de los Objetos</vt:lpstr>
      <vt:lpstr>Christian Nassim Limones Isais</vt:lpstr>
      <vt:lpstr>Presentación de PowerPoint</vt:lpstr>
      <vt:lpstr>Presentación de PowerPoint</vt:lpstr>
      <vt:lpstr>Abdo Sabag</vt:lpstr>
      <vt:lpstr>Presentación de PowerPoint</vt:lpstr>
      <vt:lpstr>Presentación de PowerPoint</vt:lpstr>
      <vt:lpstr>Presentación de PowerPoint</vt:lpstr>
      <vt:lpstr>Jose Manuel Galindo Estrella </vt:lpstr>
      <vt:lpstr>Presentación de PowerPoint</vt:lpstr>
      <vt:lpstr>Victor Ortiz</vt:lpstr>
      <vt:lpstr>Sebastián Cruz Jara</vt:lpstr>
      <vt:lpstr>Presentación de PowerPoint</vt:lpstr>
      <vt:lpstr>Presentación de PowerPoint</vt:lpstr>
      <vt:lpstr>Presentación de PowerPoint</vt:lpstr>
      <vt:lpstr>Miriam Pamela</vt:lpstr>
      <vt:lpstr>Object.prototype.hasOwnProperty()</vt:lpstr>
      <vt:lpstr>Dagoberto  Martínez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Axel Chacón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Karim Rivera</vt:lpstr>
      <vt:lpstr>Presentación de PowerPoint</vt:lpstr>
      <vt:lpstr>Presentación de PowerPoint</vt:lpstr>
      <vt:lpstr>El método estático Oject.defineProperty() define una nueva propiedad sobre un objeto, o modifica una ya existente, y devuelve el objeto modificado.</vt:lpstr>
      <vt:lpstr>El método Object.definePropierties() define nuevas o modifica propiedades existentes directamente en el objeto, retomando el objeto.  </vt:lpstr>
      <vt:lpstr>El método Object.freeze congela un objeto; impide se le agreguen nuevas propiedades. Impide que se puedan eliminar las propiedades ya existentes Impide que dichas propiedades, o su capacidad de enumeración, configuración o escritura puedan ser modificadas. Impide también que se pueda modificar su prototipo.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los Objetos</dc:title>
  <dc:creator>Alumno: Karim Rachid Daher Rivera</dc:creator>
  <cp:lastModifiedBy>Abdo Sabag</cp:lastModifiedBy>
  <cp:revision>5</cp:revision>
  <dcterms:created xsi:type="dcterms:W3CDTF">2021-10-01T00:41:31Z</dcterms:created>
  <dcterms:modified xsi:type="dcterms:W3CDTF">2021-10-01T18:31:53Z</dcterms:modified>
</cp:coreProperties>
</file>