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70"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3" d="100"/>
          <a:sy n="93"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bes.com/advisor/business/gender-pay-gap-statistics/" TargetMode="Externa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philanthropyroundtable.org/almanac/who-gives-most-to-charit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lassy.org/blog/upgrade-recurring-donors-frequencies-end-dates/"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topic/largest-U-S-state-by-population"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2592271"/>
          </a:xfrm>
          <a:prstGeom prst="rect">
            <a:avLst/>
          </a:prstGeom>
        </p:spPr>
      </p:pic>
      <p:sp>
        <p:nvSpPr>
          <p:cNvPr id="2" name="Title 1"/>
          <p:cNvSpPr>
            <a:spLocks noGrp="1"/>
          </p:cNvSpPr>
          <p:nvPr>
            <p:ph type="ctrTitle"/>
          </p:nvPr>
        </p:nvSpPr>
        <p:spPr>
          <a:xfrm>
            <a:off x="849266" y="2592271"/>
            <a:ext cx="7763767" cy="1373070"/>
          </a:xfrm>
        </p:spPr>
        <p:txBody>
          <a:bodyPr/>
          <a:lstStyle/>
          <a:p>
            <a:r>
              <a:rPr lang="en-US" sz="7200" b="1" dirty="0" smtClean="0"/>
              <a:t>Education For All</a:t>
            </a:r>
            <a:endParaRPr lang="en-US" sz="7200" b="1" dirty="0"/>
          </a:p>
        </p:txBody>
      </p:sp>
      <p:sp>
        <p:nvSpPr>
          <p:cNvPr id="3" name="Subtitle 2"/>
          <p:cNvSpPr>
            <a:spLocks noGrp="1"/>
          </p:cNvSpPr>
          <p:nvPr>
            <p:ph type="subTitle" idx="1"/>
          </p:nvPr>
        </p:nvSpPr>
        <p:spPr>
          <a:xfrm>
            <a:off x="0" y="6222839"/>
            <a:ext cx="4624989" cy="635161"/>
          </a:xfrm>
        </p:spPr>
        <p:txBody>
          <a:bodyPr>
            <a:normAutofit/>
          </a:bodyPr>
          <a:lstStyle/>
          <a:p>
            <a:r>
              <a:rPr lang="en-US" sz="3200" b="1" dirty="0" smtClean="0">
                <a:solidFill>
                  <a:srgbClr val="00B0F0"/>
                </a:solidFill>
              </a:rPr>
              <a:t>SQL Capstone Project</a:t>
            </a:r>
            <a:endParaRPr lang="en-US" sz="3200" b="1" dirty="0">
              <a:solidFill>
                <a:srgbClr val="00B0F0"/>
              </a:solidFill>
            </a:endParaRPr>
          </a:p>
        </p:txBody>
      </p:sp>
      <p:sp>
        <p:nvSpPr>
          <p:cNvPr id="4" name="Subtitle 2"/>
          <p:cNvSpPr txBox="1">
            <a:spLocks/>
          </p:cNvSpPr>
          <p:nvPr/>
        </p:nvSpPr>
        <p:spPr>
          <a:xfrm>
            <a:off x="3624908" y="6222839"/>
            <a:ext cx="8144134" cy="63516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890" y="6222839"/>
            <a:ext cx="2144110" cy="635161"/>
          </a:xfrm>
          <a:prstGeom prst="rect">
            <a:avLst/>
          </a:prstGeom>
        </p:spPr>
      </p:pic>
      <p:sp>
        <p:nvSpPr>
          <p:cNvPr id="7" name="Title 1"/>
          <p:cNvSpPr txBox="1">
            <a:spLocks/>
          </p:cNvSpPr>
          <p:nvPr/>
        </p:nvSpPr>
        <p:spPr>
          <a:xfrm>
            <a:off x="9601856" y="2944306"/>
            <a:ext cx="2017987" cy="843769"/>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4800" b="1" dirty="0" smtClean="0">
                <a:solidFill>
                  <a:srgbClr val="0070C0"/>
                </a:solidFill>
                <a:latin typeface="Rage Italic" panose="03070502040507070304" pitchFamily="66" charset="0"/>
              </a:rPr>
              <a:t>Charity</a:t>
            </a:r>
            <a:endParaRPr lang="en-US" sz="4800" b="1" dirty="0">
              <a:solidFill>
                <a:srgbClr val="0070C0"/>
              </a:solidFill>
              <a:latin typeface="Rage Italic" panose="03070502040507070304" pitchFamily="66" charset="0"/>
            </a:endParaRPr>
          </a:p>
        </p:txBody>
      </p:sp>
      <p:sp>
        <p:nvSpPr>
          <p:cNvPr id="8" name="Subtitle 2"/>
          <p:cNvSpPr txBox="1">
            <a:spLocks/>
          </p:cNvSpPr>
          <p:nvPr/>
        </p:nvSpPr>
        <p:spPr>
          <a:xfrm>
            <a:off x="8810277" y="4547561"/>
            <a:ext cx="3381723" cy="457895"/>
          </a:xfrm>
          <a:prstGeom prst="rect">
            <a:avLst/>
          </a:prstGeom>
        </p:spPr>
        <p:txBody>
          <a:bodyPr vert="horz" lIns="91440" tIns="45720" rIns="91440" bIns="45720" rtlCol="0">
            <a:normAutofit fontScale="55000" lnSpcReduction="2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00B0F0"/>
                </a:solidFill>
              </a:rPr>
              <a:t>OYINLOLA, Olushola Ezekiel</a:t>
            </a:r>
            <a:endParaRPr lang="en-US" sz="3200" b="1" dirty="0">
              <a:solidFill>
                <a:srgbClr val="00B0F0"/>
              </a:solidFill>
            </a:endParaRPr>
          </a:p>
        </p:txBody>
      </p:sp>
    </p:spTree>
    <p:extLst>
      <p:ext uri="{BB962C8B-B14F-4D97-AF65-F5344CB8AC3E}">
        <p14:creationId xmlns:p14="http://schemas.microsoft.com/office/powerpoint/2010/main" val="148697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858"/>
            <a:ext cx="12192000" cy="4881142"/>
          </a:xfrm>
          <a:prstGeom prst="rect">
            <a:avLst/>
          </a:prstGeom>
        </p:spPr>
      </p:pic>
      <p:sp>
        <p:nvSpPr>
          <p:cNvPr id="2" name="Title 1"/>
          <p:cNvSpPr>
            <a:spLocks noGrp="1"/>
          </p:cNvSpPr>
          <p:nvPr>
            <p:ph type="title"/>
          </p:nvPr>
        </p:nvSpPr>
        <p:spPr>
          <a:xfrm>
            <a:off x="-2" y="620668"/>
            <a:ext cx="10459093" cy="735521"/>
          </a:xfrm>
        </p:spPr>
        <p:txBody>
          <a:bodyPr/>
          <a:lstStyle/>
          <a:p>
            <a:pPr algn="ctr"/>
            <a:r>
              <a:rPr lang="en-US" b="1" dirty="0" smtClean="0">
                <a:solidFill>
                  <a:schemeClr val="accent6">
                    <a:lumMod val="75000"/>
                  </a:schemeClr>
                </a:solidFill>
              </a:rPr>
              <a:t>Recommendations</a:t>
            </a:r>
            <a:endParaRPr lang="en-US" b="1" dirty="0">
              <a:solidFill>
                <a:schemeClr val="accent6">
                  <a:lumMod val="75000"/>
                </a:schemeClr>
              </a:solidFill>
            </a:endParaRPr>
          </a:p>
        </p:txBody>
      </p:sp>
      <p:sp>
        <p:nvSpPr>
          <p:cNvPr id="3" name="Content Placeholder 2"/>
          <p:cNvSpPr>
            <a:spLocks noGrp="1"/>
          </p:cNvSpPr>
          <p:nvPr>
            <p:ph idx="1"/>
          </p:nvPr>
        </p:nvSpPr>
        <p:spPr>
          <a:xfrm>
            <a:off x="0" y="1993187"/>
            <a:ext cx="12192000" cy="4972691"/>
          </a:xfrm>
        </p:spPr>
        <p:txBody>
          <a:bodyPr>
            <a:normAutofit fontScale="92500" lnSpcReduction="10000"/>
          </a:bodyPr>
          <a:lstStyle/>
          <a:p>
            <a:pPr lvl="0" algn="just"/>
            <a:r>
              <a:rPr lang="en-US" b="1" dirty="0">
                <a:solidFill>
                  <a:srgbClr val="FF0000"/>
                </a:solidFill>
              </a:rPr>
              <a:t>From </a:t>
            </a:r>
            <a:r>
              <a:rPr lang="en-US" b="1" dirty="0" smtClean="0">
                <a:solidFill>
                  <a:srgbClr val="FF0000"/>
                </a:solidFill>
              </a:rPr>
              <a:t>this </a:t>
            </a:r>
            <a:r>
              <a:rPr lang="en-US" b="1" dirty="0">
                <a:solidFill>
                  <a:srgbClr val="FF0000"/>
                </a:solidFill>
              </a:rPr>
              <a:t>analysis, it is observed that the number of female outweighs the number of male donors </a:t>
            </a:r>
            <a:r>
              <a:rPr lang="en-US" b="1" dirty="0" smtClean="0">
                <a:solidFill>
                  <a:srgbClr val="FF0000"/>
                </a:solidFill>
              </a:rPr>
              <a:t>by </a:t>
            </a:r>
            <a:r>
              <a:rPr lang="en-US" b="1" dirty="0">
                <a:solidFill>
                  <a:srgbClr val="FF0000"/>
                </a:solidFill>
              </a:rPr>
              <a:t>16 females. This also reveals that the total sum of </a:t>
            </a:r>
            <a:r>
              <a:rPr lang="en-US" b="1" dirty="0" smtClean="0">
                <a:solidFill>
                  <a:srgbClr val="FF0000"/>
                </a:solidFill>
              </a:rPr>
              <a:t>donations </a:t>
            </a:r>
            <a:r>
              <a:rPr lang="en-US" b="1" dirty="0">
                <a:solidFill>
                  <a:srgbClr val="FF0000"/>
                </a:solidFill>
              </a:rPr>
              <a:t>from male </a:t>
            </a:r>
            <a:r>
              <a:rPr lang="en-US" b="1" dirty="0" err="1" smtClean="0">
                <a:solidFill>
                  <a:srgbClr val="FF0000"/>
                </a:solidFill>
              </a:rPr>
              <a:t>superceed</a:t>
            </a:r>
            <a:r>
              <a:rPr lang="en-US" b="1" dirty="0" smtClean="0">
                <a:solidFill>
                  <a:srgbClr val="FF0000"/>
                </a:solidFill>
              </a:rPr>
              <a:t> </a:t>
            </a:r>
            <a:r>
              <a:rPr lang="en-US" b="1" dirty="0">
                <a:solidFill>
                  <a:srgbClr val="FF0000"/>
                </a:solidFill>
              </a:rPr>
              <a:t>that of female donors by a whooping sum of $6,171. This suggest the possibility that male earns more than female as the </a:t>
            </a:r>
            <a:r>
              <a:rPr lang="en-US" b="1" dirty="0" smtClean="0">
                <a:solidFill>
                  <a:srgbClr val="FF0000"/>
                </a:solidFill>
              </a:rPr>
              <a:t>source </a:t>
            </a:r>
            <a:r>
              <a:rPr lang="en-US" b="1" dirty="0">
                <a:solidFill>
                  <a:srgbClr val="FF0000"/>
                </a:solidFill>
              </a:rPr>
              <a:t>below reveals; </a:t>
            </a:r>
            <a:r>
              <a:rPr lang="en-US" b="1" u="sng" dirty="0">
                <a:solidFill>
                  <a:srgbClr val="FF0000"/>
                </a:solidFill>
                <a:hlinkClick r:id="rId3"/>
              </a:rPr>
              <a:t>https://www.forbes.com/advisor/business/gender-pay-gap-statistics/</a:t>
            </a:r>
            <a:r>
              <a:rPr lang="en-US" b="1" dirty="0">
                <a:solidFill>
                  <a:srgbClr val="FF0000"/>
                </a:solidFill>
              </a:rPr>
              <a:t> If more advertisement is directed to males, this will boost the total amount of </a:t>
            </a:r>
            <a:r>
              <a:rPr lang="en-US" b="1" dirty="0" smtClean="0">
                <a:solidFill>
                  <a:srgbClr val="FF0000"/>
                </a:solidFill>
              </a:rPr>
              <a:t>donations</a:t>
            </a:r>
            <a:r>
              <a:rPr lang="en-US" b="1" dirty="0">
                <a:solidFill>
                  <a:srgbClr val="FF0000"/>
                </a:solidFill>
              </a:rPr>
              <a:t> </a:t>
            </a:r>
            <a:r>
              <a:rPr lang="en-US" b="1" dirty="0" smtClean="0">
                <a:solidFill>
                  <a:srgbClr val="FF0000"/>
                </a:solidFill>
              </a:rPr>
              <a:t>while not also neglecting the female group.</a:t>
            </a:r>
          </a:p>
          <a:p>
            <a:pPr marL="0" lvl="0" indent="0" algn="just">
              <a:buNone/>
            </a:pPr>
            <a:endParaRPr lang="en-US" sz="1200" b="1" dirty="0">
              <a:solidFill>
                <a:srgbClr val="FF0000"/>
              </a:solidFill>
            </a:endParaRPr>
          </a:p>
          <a:p>
            <a:pPr lvl="0" algn="just"/>
            <a:r>
              <a:rPr lang="en-US" b="1" dirty="0">
                <a:solidFill>
                  <a:srgbClr val="FF0000"/>
                </a:solidFill>
              </a:rPr>
              <a:t>From </a:t>
            </a:r>
            <a:r>
              <a:rPr lang="en-US" b="1" dirty="0" smtClean="0">
                <a:solidFill>
                  <a:srgbClr val="FF0000"/>
                </a:solidFill>
              </a:rPr>
              <a:t>the </a:t>
            </a:r>
            <a:r>
              <a:rPr lang="en-US" b="1" dirty="0">
                <a:solidFill>
                  <a:srgbClr val="FF0000"/>
                </a:solidFill>
              </a:rPr>
              <a:t>analysis, approximately 83% of the donations </a:t>
            </a:r>
            <a:r>
              <a:rPr lang="en-US" b="1" dirty="0" smtClean="0">
                <a:solidFill>
                  <a:srgbClr val="FF0000"/>
                </a:solidFill>
              </a:rPr>
              <a:t>come </a:t>
            </a:r>
            <a:r>
              <a:rPr lang="en-US" b="1" dirty="0">
                <a:solidFill>
                  <a:srgbClr val="FF0000"/>
                </a:solidFill>
              </a:rPr>
              <a:t>from high income earners </a:t>
            </a:r>
            <a:r>
              <a:rPr lang="en-US" b="1" dirty="0" smtClean="0">
                <a:solidFill>
                  <a:srgbClr val="FF0000"/>
                </a:solidFill>
              </a:rPr>
              <a:t>who </a:t>
            </a:r>
            <a:r>
              <a:rPr lang="en-US" b="1" dirty="0">
                <a:solidFill>
                  <a:srgbClr val="FF0000"/>
                </a:solidFill>
              </a:rPr>
              <a:t>contributed above $200. In reality, study shows that low income earners gives more to charity than the high income earners: </a:t>
            </a:r>
            <a:r>
              <a:rPr lang="en-US" b="1" u="sng" dirty="0">
                <a:solidFill>
                  <a:srgbClr val="FF0000"/>
                </a:solidFill>
                <a:hlinkClick r:id="rId4"/>
              </a:rPr>
              <a:t>https://www.philanthropyroundtable.org/almanac/who-gives-most-to-charity/</a:t>
            </a:r>
            <a:r>
              <a:rPr lang="en-US" b="1" dirty="0">
                <a:solidFill>
                  <a:srgbClr val="FF0000"/>
                </a:solidFill>
              </a:rPr>
              <a:t> </a:t>
            </a:r>
            <a:r>
              <a:rPr lang="en-US" b="1" dirty="0" smtClean="0">
                <a:solidFill>
                  <a:srgbClr val="FF0000"/>
                </a:solidFill>
              </a:rPr>
              <a:t>Efforts </a:t>
            </a:r>
            <a:r>
              <a:rPr lang="en-US" b="1" dirty="0">
                <a:solidFill>
                  <a:srgbClr val="FF0000"/>
                </a:solidFill>
              </a:rPr>
              <a:t>should therefore be geared towards reaching more new high income earners for more </a:t>
            </a:r>
            <a:r>
              <a:rPr lang="en-US" b="1" dirty="0" smtClean="0">
                <a:solidFill>
                  <a:srgbClr val="FF0000"/>
                </a:solidFill>
              </a:rPr>
              <a:t>solicitations </a:t>
            </a:r>
            <a:r>
              <a:rPr lang="en-US" b="1" dirty="0">
                <a:solidFill>
                  <a:srgbClr val="FF0000"/>
                </a:solidFill>
              </a:rPr>
              <a:t>while massive advertisements and awareness should be directed to the low income  earners for more donations. It is likely that most low income earners may not be aware of the </a:t>
            </a:r>
            <a:r>
              <a:rPr lang="en-US" b="1" dirty="0" smtClean="0">
                <a:solidFill>
                  <a:srgbClr val="FF0000"/>
                </a:solidFill>
              </a:rPr>
              <a:t>donation invitations from </a:t>
            </a:r>
            <a:r>
              <a:rPr lang="en-US" b="1" dirty="0">
                <a:solidFill>
                  <a:srgbClr val="FF0000"/>
                </a:solidFill>
              </a:rPr>
              <a:t>Education For All Charity </a:t>
            </a:r>
            <a:r>
              <a:rPr lang="en-US" b="1" dirty="0" smtClean="0">
                <a:solidFill>
                  <a:srgbClr val="FF0000"/>
                </a:solidFill>
              </a:rPr>
              <a:t>programs.</a:t>
            </a:r>
            <a:endParaRPr lang="en-US" b="1" dirty="0">
              <a:solidFill>
                <a:srgbClr val="FF0000"/>
              </a:solidFill>
            </a:endParaRPr>
          </a:p>
          <a:p>
            <a:pPr algn="just"/>
            <a:endParaRPr lang="en-US" b="1" dirty="0">
              <a:solidFill>
                <a:srgbClr val="FF0000"/>
              </a:solidFill>
            </a:endParaRPr>
          </a:p>
          <a:p>
            <a:pPr algn="just"/>
            <a:endParaRPr lang="en-US" b="1" dirty="0">
              <a:solidFill>
                <a:srgbClr val="FF0000"/>
              </a:solidFill>
            </a:endParaRPr>
          </a:p>
        </p:txBody>
      </p:sp>
      <p:sp>
        <p:nvSpPr>
          <p:cNvPr id="5" name="Title 1"/>
          <p:cNvSpPr txBox="1">
            <a:spLocks/>
          </p:cNvSpPr>
          <p:nvPr/>
        </p:nvSpPr>
        <p:spPr>
          <a:xfrm>
            <a:off x="-1" y="0"/>
            <a:ext cx="12191999" cy="65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000" b="1" dirty="0" smtClean="0"/>
              <a:t>              </a:t>
            </a:r>
            <a:r>
              <a:rPr lang="en-US" sz="4000" b="1" i="1" dirty="0" smtClean="0">
                <a:latin typeface="Franklin Gothic Heavy" panose="020B0903020102020204" pitchFamily="34" charset="0"/>
              </a:rPr>
              <a:t>Education </a:t>
            </a:r>
            <a:r>
              <a:rPr lang="en-US" sz="4000" b="1" i="1" dirty="0">
                <a:latin typeface="Franklin Gothic Heavy" panose="020B0903020102020204" pitchFamily="34" charset="0"/>
              </a:rPr>
              <a:t>For </a:t>
            </a:r>
            <a:r>
              <a:rPr lang="en-US" sz="4000" b="1" i="1" dirty="0" smtClean="0">
                <a:latin typeface="Franklin Gothic Heavy" panose="020B0903020102020204" pitchFamily="34" charset="0"/>
              </a:rPr>
              <a:t>All                            </a:t>
            </a:r>
            <a:r>
              <a:rPr lang="en-US" sz="4000" b="1" i="1" dirty="0" smtClean="0">
                <a:solidFill>
                  <a:schemeClr val="accent3">
                    <a:lumMod val="60000"/>
                    <a:lumOff val="40000"/>
                  </a:schemeClr>
                </a:solidFill>
              </a:rPr>
              <a:t>CHARITY</a:t>
            </a:r>
            <a:endParaRPr lang="en-US" sz="4000" b="1" i="1" dirty="0">
              <a:solidFill>
                <a:schemeClr val="accent3">
                  <a:lumMod val="60000"/>
                  <a:lumOff val="40000"/>
                </a:schemeClr>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493"/>
            <a:ext cx="2144110" cy="635161"/>
          </a:xfrm>
          <a:prstGeom prst="rect">
            <a:avLst/>
          </a:prstGeom>
        </p:spPr>
      </p:pic>
      <p:sp>
        <p:nvSpPr>
          <p:cNvPr id="8" name="Title 1"/>
          <p:cNvSpPr txBox="1">
            <a:spLocks/>
          </p:cNvSpPr>
          <p:nvPr/>
        </p:nvSpPr>
        <p:spPr>
          <a:xfrm>
            <a:off x="10572107" y="606175"/>
            <a:ext cx="1619893" cy="1332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smtClean="0">
                <a:solidFill>
                  <a:srgbClr val="002060"/>
                </a:solidFill>
              </a:rPr>
              <a:t>1 &amp; 2</a:t>
            </a:r>
            <a:endParaRPr lang="en-US" b="1" dirty="0">
              <a:solidFill>
                <a:srgbClr val="002060"/>
              </a:solidFill>
            </a:endParaRPr>
          </a:p>
        </p:txBody>
      </p:sp>
    </p:spTree>
    <p:extLst>
      <p:ext uri="{BB962C8B-B14F-4D97-AF65-F5344CB8AC3E}">
        <p14:creationId xmlns:p14="http://schemas.microsoft.com/office/powerpoint/2010/main" val="146070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43294"/>
            <a:ext cx="12191998" cy="5014706"/>
          </a:xfrm>
          <a:prstGeom prst="rect">
            <a:avLst/>
          </a:prstGeom>
        </p:spPr>
      </p:pic>
      <p:sp>
        <p:nvSpPr>
          <p:cNvPr id="2" name="Title 1"/>
          <p:cNvSpPr>
            <a:spLocks noGrp="1"/>
          </p:cNvSpPr>
          <p:nvPr>
            <p:ph type="title"/>
          </p:nvPr>
        </p:nvSpPr>
        <p:spPr>
          <a:xfrm>
            <a:off x="-1" y="620668"/>
            <a:ext cx="10572109" cy="601957"/>
          </a:xfrm>
        </p:spPr>
        <p:txBody>
          <a:bodyPr/>
          <a:lstStyle/>
          <a:p>
            <a:pPr algn="ctr"/>
            <a:r>
              <a:rPr lang="en-US" b="1" dirty="0">
                <a:solidFill>
                  <a:schemeClr val="accent6">
                    <a:lumMod val="75000"/>
                  </a:schemeClr>
                </a:solidFill>
              </a:rPr>
              <a:t>Recommendations</a:t>
            </a:r>
            <a:endParaRPr lang="en-US" dirty="0"/>
          </a:p>
        </p:txBody>
      </p:sp>
      <p:sp>
        <p:nvSpPr>
          <p:cNvPr id="3" name="Content Placeholder 2"/>
          <p:cNvSpPr>
            <a:spLocks noGrp="1"/>
          </p:cNvSpPr>
          <p:nvPr>
            <p:ph idx="1"/>
          </p:nvPr>
        </p:nvSpPr>
        <p:spPr>
          <a:xfrm>
            <a:off x="0" y="1931542"/>
            <a:ext cx="12191997" cy="5352836"/>
          </a:xfrm>
        </p:spPr>
        <p:txBody>
          <a:bodyPr>
            <a:normAutofit fontScale="92500" lnSpcReduction="10000"/>
          </a:bodyPr>
          <a:lstStyle/>
          <a:p>
            <a:pPr lvl="0" algn="just"/>
            <a:r>
              <a:rPr lang="en-US" b="1" dirty="0">
                <a:solidFill>
                  <a:srgbClr val="FF0000"/>
                </a:solidFill>
              </a:rPr>
              <a:t>Studies </a:t>
            </a:r>
            <a:r>
              <a:rPr lang="en-US" b="1" dirty="0" smtClean="0">
                <a:solidFill>
                  <a:srgbClr val="FF0000"/>
                </a:solidFill>
              </a:rPr>
              <a:t>show </a:t>
            </a:r>
            <a:r>
              <a:rPr lang="en-US" b="1" dirty="0">
                <a:solidFill>
                  <a:srgbClr val="FF0000"/>
                </a:solidFill>
              </a:rPr>
              <a:t>that frequency giving can improve total donation in America </a:t>
            </a:r>
            <a:r>
              <a:rPr lang="en-US" b="1" u="sng" dirty="0">
                <a:solidFill>
                  <a:srgbClr val="FF0000"/>
                </a:solidFill>
                <a:hlinkClick r:id="rId3"/>
              </a:rPr>
              <a:t>https://</a:t>
            </a:r>
            <a:r>
              <a:rPr lang="en-US" b="1" u="sng" dirty="0" smtClean="0">
                <a:solidFill>
                  <a:srgbClr val="FF0000"/>
                </a:solidFill>
                <a:hlinkClick r:id="rId3"/>
              </a:rPr>
              <a:t>www.classy.org/blog/upgrade-recurring-donors-frequencies-end-dates/</a:t>
            </a:r>
            <a:r>
              <a:rPr lang="en-US" b="1" dirty="0">
                <a:solidFill>
                  <a:srgbClr val="FF0000"/>
                </a:solidFill>
              </a:rPr>
              <a:t> </a:t>
            </a:r>
            <a:r>
              <a:rPr lang="en-US" b="1" dirty="0" smtClean="0">
                <a:solidFill>
                  <a:srgbClr val="FF0000"/>
                </a:solidFill>
              </a:rPr>
              <a:t>Donations </a:t>
            </a:r>
            <a:r>
              <a:rPr lang="en-US" b="1" dirty="0">
                <a:solidFill>
                  <a:srgbClr val="FF0000"/>
                </a:solidFill>
              </a:rPr>
              <a:t>in different time interval is a good starting point to consider comparison of the donation frequency across different segments, such as donor demographics (age, gender, location), donation channels (online, offline), or donation methods (one-time, recurring), assess the impact of donation frequency on overall fundraising efforts and organizational sustainability. Strategies to optimize donation frequency may be developed such as targeted fundraising campaigns to encourage regular giving, implementing donation matching programs, or improving donor engagement and stewardship efforts and continuously monitoring donation frequency over time and evaluate the effectiveness of optimization strategies. By systematically analyzing donation frequency, “Education For All” can gain valuable insights into </a:t>
            </a:r>
            <a:r>
              <a:rPr lang="en-US" b="1" dirty="0" smtClean="0">
                <a:solidFill>
                  <a:srgbClr val="FF0000"/>
                </a:solidFill>
              </a:rPr>
              <a:t>donors </a:t>
            </a:r>
            <a:r>
              <a:rPr lang="en-US" b="1" dirty="0">
                <a:solidFill>
                  <a:srgbClr val="FF0000"/>
                </a:solidFill>
              </a:rPr>
              <a:t>behavior, improve fundraising strategies, and enhance their ability to achieve their mission and goals. It is observed that most are </a:t>
            </a:r>
            <a:r>
              <a:rPr lang="en-US" b="1" dirty="0" smtClean="0">
                <a:solidFill>
                  <a:srgbClr val="FF0000"/>
                </a:solidFill>
              </a:rPr>
              <a:t>one time givers and </a:t>
            </a:r>
            <a:r>
              <a:rPr lang="en-US" b="1" dirty="0">
                <a:solidFill>
                  <a:srgbClr val="FF0000"/>
                </a:solidFill>
              </a:rPr>
              <a:t>those that never follow a particular frequency. This suggest that more </a:t>
            </a:r>
            <a:r>
              <a:rPr lang="en-US" b="1" dirty="0" smtClean="0">
                <a:solidFill>
                  <a:srgbClr val="FF0000"/>
                </a:solidFill>
              </a:rPr>
              <a:t>promotions have </a:t>
            </a:r>
            <a:r>
              <a:rPr lang="en-US" b="1" dirty="0">
                <a:solidFill>
                  <a:srgbClr val="FF0000"/>
                </a:solidFill>
              </a:rPr>
              <a:t>to be targeted to new donors, educate those one time donors and those who never follow a pattern to develop pattern giving as frequency options can inspire some creative campaign ideas to engage </a:t>
            </a:r>
            <a:r>
              <a:rPr lang="en-US" b="1" dirty="0" smtClean="0">
                <a:solidFill>
                  <a:srgbClr val="FF0000"/>
                </a:solidFill>
              </a:rPr>
              <a:t>the </a:t>
            </a:r>
            <a:r>
              <a:rPr lang="en-US" b="1" dirty="0">
                <a:solidFill>
                  <a:srgbClr val="FF0000"/>
                </a:solidFill>
              </a:rPr>
              <a:t>recurring donors in new ways and also </a:t>
            </a:r>
            <a:r>
              <a:rPr lang="en-US" b="1" dirty="0" smtClean="0">
                <a:solidFill>
                  <a:srgbClr val="FF0000"/>
                </a:solidFill>
              </a:rPr>
              <a:t>improved </a:t>
            </a:r>
            <a:r>
              <a:rPr lang="en-US" b="1" dirty="0">
                <a:solidFill>
                  <a:srgbClr val="FF0000"/>
                </a:solidFill>
              </a:rPr>
              <a:t>awareness to those that were giving at regular intervals should be done </a:t>
            </a:r>
            <a:r>
              <a:rPr lang="en-US" b="1" dirty="0" smtClean="0">
                <a:solidFill>
                  <a:srgbClr val="FF0000"/>
                </a:solidFill>
              </a:rPr>
              <a:t>frequently.</a:t>
            </a:r>
            <a:endParaRPr lang="en-US" b="1" dirty="0">
              <a:solidFill>
                <a:srgbClr val="FF0000"/>
              </a:solidFill>
            </a:endParaRPr>
          </a:p>
          <a:p>
            <a:pPr lvl="0"/>
            <a:endParaRPr lang="en-US" dirty="0">
              <a:solidFill>
                <a:srgbClr val="0070C0"/>
              </a:solidFill>
            </a:endParaRPr>
          </a:p>
        </p:txBody>
      </p:sp>
      <p:sp>
        <p:nvSpPr>
          <p:cNvPr id="4" name="Title 1"/>
          <p:cNvSpPr txBox="1">
            <a:spLocks/>
          </p:cNvSpPr>
          <p:nvPr/>
        </p:nvSpPr>
        <p:spPr>
          <a:xfrm>
            <a:off x="-1" y="0"/>
            <a:ext cx="12191999" cy="65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000" b="1" dirty="0" smtClean="0"/>
              <a:t>              </a:t>
            </a:r>
            <a:r>
              <a:rPr lang="en-US" sz="4000" b="1" i="1" dirty="0" smtClean="0">
                <a:latin typeface="Franklin Gothic Heavy" panose="020B0903020102020204" pitchFamily="34" charset="0"/>
              </a:rPr>
              <a:t>Education </a:t>
            </a:r>
            <a:r>
              <a:rPr lang="en-US" sz="4000" b="1" i="1" dirty="0">
                <a:latin typeface="Franklin Gothic Heavy" panose="020B0903020102020204" pitchFamily="34" charset="0"/>
              </a:rPr>
              <a:t>For </a:t>
            </a:r>
            <a:r>
              <a:rPr lang="en-US" sz="4000" b="1" i="1" dirty="0" smtClean="0">
                <a:latin typeface="Franklin Gothic Heavy" panose="020B0903020102020204" pitchFamily="34" charset="0"/>
              </a:rPr>
              <a:t>All                            </a:t>
            </a:r>
            <a:r>
              <a:rPr lang="en-US" sz="4000" b="1" i="1" dirty="0" smtClean="0">
                <a:solidFill>
                  <a:schemeClr val="accent3">
                    <a:lumMod val="60000"/>
                    <a:lumOff val="40000"/>
                  </a:schemeClr>
                </a:solidFill>
              </a:rPr>
              <a:t>CHARITY</a:t>
            </a:r>
            <a:endParaRPr lang="en-US" sz="4000" b="1" i="1" dirty="0">
              <a:solidFill>
                <a:schemeClr val="accent3">
                  <a:lumMod val="60000"/>
                  <a:lumOff val="40000"/>
                </a:schemeClr>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93"/>
            <a:ext cx="2144110" cy="635161"/>
          </a:xfrm>
          <a:prstGeom prst="rect">
            <a:avLst/>
          </a:prstGeom>
        </p:spPr>
      </p:pic>
      <p:sp>
        <p:nvSpPr>
          <p:cNvPr id="9" name="Title 1"/>
          <p:cNvSpPr txBox="1">
            <a:spLocks/>
          </p:cNvSpPr>
          <p:nvPr/>
        </p:nvSpPr>
        <p:spPr>
          <a:xfrm>
            <a:off x="10572107" y="606175"/>
            <a:ext cx="1619893" cy="1332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smtClean="0">
                <a:solidFill>
                  <a:srgbClr val="002060"/>
                </a:solidFill>
              </a:rPr>
              <a:t>3</a:t>
            </a:r>
            <a:endParaRPr lang="en-US" b="1" dirty="0">
              <a:solidFill>
                <a:srgbClr val="002060"/>
              </a:solidFill>
            </a:endParaRPr>
          </a:p>
        </p:txBody>
      </p:sp>
    </p:spTree>
    <p:extLst>
      <p:ext uri="{BB962C8B-B14F-4D97-AF65-F5344CB8AC3E}">
        <p14:creationId xmlns:p14="http://schemas.microsoft.com/office/powerpoint/2010/main" val="40304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41816"/>
            <a:ext cx="12191999" cy="4916183"/>
          </a:xfrm>
          <a:prstGeom prst="rect">
            <a:avLst/>
          </a:prstGeom>
        </p:spPr>
      </p:pic>
      <p:sp>
        <p:nvSpPr>
          <p:cNvPr id="3" name="Content Placeholder 2"/>
          <p:cNvSpPr>
            <a:spLocks noGrp="1"/>
          </p:cNvSpPr>
          <p:nvPr>
            <p:ph idx="1"/>
          </p:nvPr>
        </p:nvSpPr>
        <p:spPr>
          <a:xfrm>
            <a:off x="0" y="2024009"/>
            <a:ext cx="12191999" cy="4833990"/>
          </a:xfrm>
        </p:spPr>
        <p:txBody>
          <a:bodyPr>
            <a:normAutofit/>
          </a:bodyPr>
          <a:lstStyle/>
          <a:p>
            <a:pPr lvl="0" algn="just"/>
            <a:r>
              <a:rPr lang="en-US" b="1" dirty="0">
                <a:solidFill>
                  <a:srgbClr val="FF0000"/>
                </a:solidFill>
              </a:rPr>
              <a:t>Analysis here reveals that most men working in Business Development contributes most compared </a:t>
            </a:r>
            <a:r>
              <a:rPr lang="en-US" b="1" dirty="0" smtClean="0">
                <a:solidFill>
                  <a:srgbClr val="FF0000"/>
                </a:solidFill>
              </a:rPr>
              <a:t>to </a:t>
            </a:r>
            <a:r>
              <a:rPr lang="en-US" b="1" dirty="0">
                <a:solidFill>
                  <a:srgbClr val="FF0000"/>
                </a:solidFill>
              </a:rPr>
              <a:t>people in other </a:t>
            </a:r>
            <a:r>
              <a:rPr lang="en-US" b="1" dirty="0" smtClean="0">
                <a:solidFill>
                  <a:srgbClr val="FF0000"/>
                </a:solidFill>
              </a:rPr>
              <a:t>fields </a:t>
            </a:r>
            <a:r>
              <a:rPr lang="en-US" b="1" dirty="0">
                <a:solidFill>
                  <a:srgbClr val="FF0000"/>
                </a:solidFill>
              </a:rPr>
              <a:t>and the least contributors come from those working in legal field. Effort should be geared at improving awareness to those working in legal field to solicit charity for the education </a:t>
            </a:r>
            <a:r>
              <a:rPr lang="en-US" b="1" dirty="0" err="1">
                <a:solidFill>
                  <a:srgbClr val="FF0000"/>
                </a:solidFill>
              </a:rPr>
              <a:t>programmes</a:t>
            </a:r>
            <a:r>
              <a:rPr lang="en-US" b="1" dirty="0">
                <a:solidFill>
                  <a:srgbClr val="FF0000"/>
                </a:solidFill>
              </a:rPr>
              <a:t> of less privileged and ensure everyone has access to sound education.</a:t>
            </a:r>
          </a:p>
          <a:p>
            <a:pPr marL="0" indent="0" algn="just">
              <a:buNone/>
            </a:pPr>
            <a:endParaRPr lang="en-US" b="1" dirty="0">
              <a:solidFill>
                <a:srgbClr val="FF0000"/>
              </a:solidFill>
            </a:endParaRPr>
          </a:p>
          <a:p>
            <a:pPr lvl="0" algn="just"/>
            <a:r>
              <a:rPr lang="en-US" b="1" dirty="0">
                <a:solidFill>
                  <a:srgbClr val="FF0000"/>
                </a:solidFill>
              </a:rPr>
              <a:t>Total donation is </a:t>
            </a:r>
            <a:r>
              <a:rPr lang="en-US" b="1" dirty="0" smtClean="0">
                <a:solidFill>
                  <a:srgbClr val="FF0000"/>
                </a:solidFill>
              </a:rPr>
              <a:t>heavy </a:t>
            </a:r>
            <a:r>
              <a:rPr lang="en-US" b="1" dirty="0">
                <a:solidFill>
                  <a:srgbClr val="FF0000"/>
                </a:solidFill>
              </a:rPr>
              <a:t>at the top 5 five S</a:t>
            </a:r>
            <a:r>
              <a:rPr lang="en-US" b="1" dirty="0" smtClean="0">
                <a:solidFill>
                  <a:srgbClr val="FF0000"/>
                </a:solidFill>
              </a:rPr>
              <a:t>tates </a:t>
            </a:r>
            <a:r>
              <a:rPr lang="en-US" b="1" dirty="0">
                <a:solidFill>
                  <a:srgbClr val="FF0000"/>
                </a:solidFill>
              </a:rPr>
              <a:t>of California, Texas, Florida, New York and Virginia. This is largely attributed to the dense population of these first four states. I recommend massive awareness program and advertisement to other </a:t>
            </a:r>
            <a:r>
              <a:rPr lang="en-US" b="1" dirty="0" smtClean="0">
                <a:solidFill>
                  <a:srgbClr val="FF0000"/>
                </a:solidFill>
              </a:rPr>
              <a:t>States </a:t>
            </a:r>
            <a:r>
              <a:rPr lang="en-US" b="1" dirty="0">
                <a:solidFill>
                  <a:srgbClr val="FF0000"/>
                </a:solidFill>
              </a:rPr>
              <a:t>like Illinois, Ohio, </a:t>
            </a:r>
            <a:r>
              <a:rPr lang="en-US" b="1" dirty="0" smtClean="0">
                <a:solidFill>
                  <a:srgbClr val="FF0000"/>
                </a:solidFill>
              </a:rPr>
              <a:t>Georgia, </a:t>
            </a:r>
            <a:r>
              <a:rPr lang="en-US" b="1" dirty="0">
                <a:solidFill>
                  <a:srgbClr val="FF0000"/>
                </a:solidFill>
              </a:rPr>
              <a:t>North Carolina, Michigan and New Jersey as Virginia makes up to 2.5% and ranks 12th in the population distribution </a:t>
            </a:r>
            <a:r>
              <a:rPr lang="en-US" b="1" dirty="0" smtClean="0">
                <a:solidFill>
                  <a:srgbClr val="FF0000"/>
                </a:solidFill>
              </a:rPr>
              <a:t>by States in the </a:t>
            </a:r>
            <a:r>
              <a:rPr lang="en-US" b="1" dirty="0">
                <a:solidFill>
                  <a:srgbClr val="FF0000"/>
                </a:solidFill>
              </a:rPr>
              <a:t>highlighted S</a:t>
            </a:r>
            <a:r>
              <a:rPr lang="en-US" b="1" dirty="0" smtClean="0">
                <a:solidFill>
                  <a:srgbClr val="FF0000"/>
                </a:solidFill>
              </a:rPr>
              <a:t>tates </a:t>
            </a:r>
            <a:r>
              <a:rPr lang="en-US" b="1" dirty="0">
                <a:solidFill>
                  <a:srgbClr val="FF0000"/>
                </a:solidFill>
              </a:rPr>
              <a:t>according to </a:t>
            </a:r>
            <a:r>
              <a:rPr lang="en-US" b="1" u="sng" dirty="0">
                <a:solidFill>
                  <a:srgbClr val="FF0000"/>
                </a:solidFill>
                <a:hlinkClick r:id="rId3"/>
              </a:rPr>
              <a:t>https://www.britannica.com/topic/largest-U-S-state-by-population</a:t>
            </a:r>
            <a:endParaRPr lang="en-US" b="1" dirty="0">
              <a:solidFill>
                <a:srgbClr val="FF0000"/>
              </a:solidFill>
            </a:endParaRPr>
          </a:p>
          <a:p>
            <a:endParaRPr lang="en-US" dirty="0">
              <a:solidFill>
                <a:srgbClr val="0070C0"/>
              </a:solidFill>
            </a:endParaRPr>
          </a:p>
        </p:txBody>
      </p:sp>
      <p:sp>
        <p:nvSpPr>
          <p:cNvPr id="4" name="Title 1"/>
          <p:cNvSpPr>
            <a:spLocks noGrp="1"/>
          </p:cNvSpPr>
          <p:nvPr>
            <p:ph type="title"/>
          </p:nvPr>
        </p:nvSpPr>
        <p:spPr>
          <a:xfrm>
            <a:off x="0" y="595902"/>
            <a:ext cx="10417996" cy="636998"/>
          </a:xfrm>
        </p:spPr>
        <p:txBody>
          <a:bodyPr/>
          <a:lstStyle/>
          <a:p>
            <a:pPr algn="ctr"/>
            <a:r>
              <a:rPr lang="en-US" b="1" dirty="0">
                <a:solidFill>
                  <a:schemeClr val="accent6">
                    <a:lumMod val="75000"/>
                  </a:schemeClr>
                </a:solidFill>
              </a:rPr>
              <a:t>Recommendations</a:t>
            </a:r>
            <a:endParaRPr lang="en-US" dirty="0"/>
          </a:p>
        </p:txBody>
      </p:sp>
      <p:sp>
        <p:nvSpPr>
          <p:cNvPr id="5" name="Title 1"/>
          <p:cNvSpPr txBox="1">
            <a:spLocks/>
          </p:cNvSpPr>
          <p:nvPr/>
        </p:nvSpPr>
        <p:spPr>
          <a:xfrm>
            <a:off x="-1" y="0"/>
            <a:ext cx="12191999" cy="65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000" b="1" dirty="0" smtClean="0"/>
              <a:t>              </a:t>
            </a:r>
            <a:r>
              <a:rPr lang="en-US" sz="4000" b="1" i="1" dirty="0" smtClean="0">
                <a:latin typeface="Franklin Gothic Heavy" panose="020B0903020102020204" pitchFamily="34" charset="0"/>
              </a:rPr>
              <a:t>Education </a:t>
            </a:r>
            <a:r>
              <a:rPr lang="en-US" sz="4000" b="1" i="1" dirty="0">
                <a:latin typeface="Franklin Gothic Heavy" panose="020B0903020102020204" pitchFamily="34" charset="0"/>
              </a:rPr>
              <a:t>For </a:t>
            </a:r>
            <a:r>
              <a:rPr lang="en-US" sz="4000" b="1" i="1" dirty="0" smtClean="0">
                <a:latin typeface="Franklin Gothic Heavy" panose="020B0903020102020204" pitchFamily="34" charset="0"/>
              </a:rPr>
              <a:t>All                            </a:t>
            </a:r>
            <a:r>
              <a:rPr lang="en-US" sz="4000" b="1" i="1" dirty="0" smtClean="0">
                <a:solidFill>
                  <a:schemeClr val="accent3">
                    <a:lumMod val="60000"/>
                    <a:lumOff val="40000"/>
                  </a:schemeClr>
                </a:solidFill>
              </a:rPr>
              <a:t>CHARITY</a:t>
            </a:r>
            <a:endParaRPr lang="en-US" sz="4000" b="1" i="1" dirty="0">
              <a:solidFill>
                <a:schemeClr val="accent3">
                  <a:lumMod val="60000"/>
                  <a:lumOff val="40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93"/>
            <a:ext cx="2144110" cy="635161"/>
          </a:xfrm>
          <a:prstGeom prst="rect">
            <a:avLst/>
          </a:prstGeom>
        </p:spPr>
      </p:pic>
      <p:sp>
        <p:nvSpPr>
          <p:cNvPr id="9" name="Title 1"/>
          <p:cNvSpPr txBox="1">
            <a:spLocks/>
          </p:cNvSpPr>
          <p:nvPr/>
        </p:nvSpPr>
        <p:spPr>
          <a:xfrm>
            <a:off x="10572107" y="606175"/>
            <a:ext cx="1619893" cy="1332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a:solidFill>
                  <a:srgbClr val="002060"/>
                </a:solidFill>
              </a:rPr>
              <a:t>4</a:t>
            </a:r>
            <a:r>
              <a:rPr lang="en-US" b="1" dirty="0" smtClean="0">
                <a:solidFill>
                  <a:srgbClr val="002060"/>
                </a:solidFill>
              </a:rPr>
              <a:t> &amp; 5</a:t>
            </a:r>
            <a:endParaRPr lang="en-US" b="1" dirty="0">
              <a:solidFill>
                <a:srgbClr val="002060"/>
              </a:solidFill>
            </a:endParaRPr>
          </a:p>
        </p:txBody>
      </p:sp>
    </p:spTree>
    <p:extLst>
      <p:ext uri="{BB962C8B-B14F-4D97-AF65-F5344CB8AC3E}">
        <p14:creationId xmlns:p14="http://schemas.microsoft.com/office/powerpoint/2010/main" val="83676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5901"/>
            <a:ext cx="12192000" cy="1355493"/>
          </a:xfrm>
        </p:spPr>
        <p:txBody>
          <a:bodyPr>
            <a:normAutofit/>
          </a:bodyPr>
          <a:lstStyle/>
          <a:p>
            <a:pPr algn="ctr"/>
            <a:r>
              <a:rPr lang="en-US" sz="4800" b="1" dirty="0" smtClean="0"/>
              <a:t>THE END</a:t>
            </a:r>
            <a:endParaRPr lang="en-US"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394"/>
            <a:ext cx="12192000" cy="4906606"/>
          </a:xfrm>
          <a:prstGeom prst="rect">
            <a:avLst/>
          </a:prstGeom>
        </p:spPr>
      </p:pic>
      <p:sp>
        <p:nvSpPr>
          <p:cNvPr id="6" name="Title 1"/>
          <p:cNvSpPr txBox="1">
            <a:spLocks/>
          </p:cNvSpPr>
          <p:nvPr/>
        </p:nvSpPr>
        <p:spPr>
          <a:xfrm>
            <a:off x="-1" y="0"/>
            <a:ext cx="12191999" cy="65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000" b="1" dirty="0" smtClean="0"/>
              <a:t>              </a:t>
            </a:r>
            <a:r>
              <a:rPr lang="en-US" sz="4000" b="1" i="1" dirty="0" smtClean="0">
                <a:latin typeface="Franklin Gothic Heavy" panose="020B0903020102020204" pitchFamily="34" charset="0"/>
              </a:rPr>
              <a:t>Education </a:t>
            </a:r>
            <a:r>
              <a:rPr lang="en-US" sz="4000" b="1" i="1" dirty="0">
                <a:latin typeface="Franklin Gothic Heavy" panose="020B0903020102020204" pitchFamily="34" charset="0"/>
              </a:rPr>
              <a:t>For </a:t>
            </a:r>
            <a:r>
              <a:rPr lang="en-US" sz="4000" b="1" i="1" dirty="0" smtClean="0">
                <a:latin typeface="Franklin Gothic Heavy" panose="020B0903020102020204" pitchFamily="34" charset="0"/>
              </a:rPr>
              <a:t>All                            </a:t>
            </a:r>
            <a:r>
              <a:rPr lang="en-US" sz="4000" b="1" i="1" dirty="0" smtClean="0">
                <a:solidFill>
                  <a:schemeClr val="accent3">
                    <a:lumMod val="60000"/>
                    <a:lumOff val="40000"/>
                  </a:schemeClr>
                </a:solidFill>
              </a:rPr>
              <a:t>CHARITY</a:t>
            </a:r>
            <a:endParaRPr lang="en-US" sz="4000" b="1" i="1" dirty="0">
              <a:solidFill>
                <a:schemeClr val="accent3">
                  <a:lumMod val="60000"/>
                  <a:lumOff val="4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93"/>
            <a:ext cx="2144110" cy="635161"/>
          </a:xfrm>
          <a:prstGeom prst="rect">
            <a:avLst/>
          </a:prstGeom>
        </p:spPr>
      </p:pic>
      <p:sp>
        <p:nvSpPr>
          <p:cNvPr id="8" name="Title 1"/>
          <p:cNvSpPr txBox="1">
            <a:spLocks/>
          </p:cNvSpPr>
          <p:nvPr/>
        </p:nvSpPr>
        <p:spPr>
          <a:xfrm>
            <a:off x="10572107" y="606175"/>
            <a:ext cx="1619893" cy="1332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b="1" dirty="0">
              <a:solidFill>
                <a:srgbClr val="002060"/>
              </a:solidFill>
            </a:endParaRPr>
          </a:p>
        </p:txBody>
      </p:sp>
    </p:spTree>
    <p:extLst>
      <p:ext uri="{BB962C8B-B14F-4D97-AF65-F5344CB8AC3E}">
        <p14:creationId xmlns:p14="http://schemas.microsoft.com/office/powerpoint/2010/main" val="27160400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299</TotalTime>
  <Words>615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Franklin Gothic Heavy</vt:lpstr>
      <vt:lpstr>Rage Italic</vt:lpstr>
      <vt:lpstr>Trebuchet MS</vt:lpstr>
      <vt:lpstr>Berlin</vt:lpstr>
      <vt:lpstr>Education For All</vt:lpstr>
      <vt:lpstr>Recommendations</vt:lpstr>
      <vt:lpstr>Recommendations</vt:lpstr>
      <vt:lpstr>Recommendations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For All</dc:title>
  <dc:creator>Microsoft account</dc:creator>
  <cp:lastModifiedBy>Microsoft account</cp:lastModifiedBy>
  <cp:revision>47</cp:revision>
  <dcterms:created xsi:type="dcterms:W3CDTF">2024-04-18T23:05:53Z</dcterms:created>
  <dcterms:modified xsi:type="dcterms:W3CDTF">2024-04-23T23:11:36Z</dcterms:modified>
</cp:coreProperties>
</file>