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558"/>
  </p:normalViewPr>
  <p:slideViewPr>
    <p:cSldViewPr snapToGrid="0" snapToObjects="1">
      <p:cViewPr>
        <p:scale>
          <a:sx n="17" d="100"/>
          <a:sy n="17" d="100"/>
        </p:scale>
        <p:origin x="1944" y="1048"/>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FCAF1-F45A-C947-98E8-CE05722BA48F}" type="datetimeFigureOut">
              <a:rPr lang="en-US" smtClean="0"/>
              <a:t>11/15/24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E5217-6CBB-4F41-8497-67E2680498B3}" type="slidenum">
              <a:rPr lang="en-US" smtClean="0"/>
              <a:t>‹#›</a:t>
            </a:fld>
            <a:endParaRPr lang="en-US"/>
          </a:p>
        </p:txBody>
      </p:sp>
    </p:spTree>
    <p:extLst>
      <p:ext uri="{BB962C8B-B14F-4D97-AF65-F5344CB8AC3E}">
        <p14:creationId xmlns:p14="http://schemas.microsoft.com/office/powerpoint/2010/main" val="3924893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E5217-6CBB-4F41-8497-67E2680498B3}" type="slidenum">
              <a:rPr lang="en-US" smtClean="0"/>
              <a:t>1</a:t>
            </a:fld>
            <a:endParaRPr lang="en-US"/>
          </a:p>
        </p:txBody>
      </p:sp>
    </p:spTree>
    <p:extLst>
      <p:ext uri="{BB962C8B-B14F-4D97-AF65-F5344CB8AC3E}">
        <p14:creationId xmlns:p14="http://schemas.microsoft.com/office/powerpoint/2010/main" val="127895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11/15/24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28930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i="0" u="none" strike="noStrike" cap="none" dirty="0">
                <a:solidFill>
                  <a:schemeClr val="dk1"/>
                </a:solidFill>
                <a:latin typeface="Arial"/>
                <a:ea typeface="Arial"/>
                <a:cs typeface="Arial"/>
                <a:sym typeface="Arial"/>
              </a:rPr>
              <a:t>Advancing HPRC at VCU</a:t>
            </a:r>
          </a:p>
          <a:p>
            <a:pPr marL="0" marR="0" lvl="0" indent="0" rtl="0">
              <a:lnSpc>
                <a:spcPct val="100000"/>
              </a:lnSpc>
              <a:spcBef>
                <a:spcPts val="0"/>
              </a:spcBef>
              <a:spcAft>
                <a:spcPts val="0"/>
              </a:spcAft>
              <a:buClr>
                <a:srgbClr val="000000"/>
              </a:buClr>
              <a:buSzPts val="11000"/>
              <a:buFont typeface="Arial"/>
              <a:buNone/>
            </a:pPr>
            <a:endParaRPr sz="24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3C3C3B"/>
                </a:solidFill>
                <a:latin typeface="Arial"/>
                <a:ea typeface="Arial"/>
                <a:cs typeface="Arial"/>
                <a:sym typeface="Arial"/>
              </a:rPr>
              <a:t>Team members: </a:t>
            </a:r>
            <a:r>
              <a:rPr lang="en-US" sz="3600" i="0" u="none" strike="noStrike" cap="none" dirty="0">
                <a:solidFill>
                  <a:srgbClr val="3C3C3B"/>
                </a:solidFill>
                <a:latin typeface="Arial"/>
                <a:ea typeface="Arial"/>
                <a:cs typeface="Arial"/>
                <a:sym typeface="Arial"/>
              </a:rPr>
              <a:t>Yunus Bidav, Steven Holcombe, James Jenkins, Amaka </a:t>
            </a:r>
            <a:r>
              <a:rPr lang="en-US" sz="3600" i="0" u="none" strike="noStrike" cap="none" dirty="0" err="1">
                <a:solidFill>
                  <a:srgbClr val="3C3C3B"/>
                </a:solidFill>
                <a:latin typeface="Arial"/>
                <a:ea typeface="Arial"/>
                <a:cs typeface="Arial"/>
                <a:sym typeface="Arial"/>
              </a:rPr>
              <a:t>Odidaka</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Faculty adviser: </a:t>
            </a:r>
            <a:r>
              <a:rPr lang="en-US" sz="3600" dirty="0">
                <a:solidFill>
                  <a:srgbClr val="3C3C3B"/>
                </a:solidFill>
                <a:latin typeface="Arial"/>
                <a:ea typeface="Arial"/>
                <a:cs typeface="Arial"/>
                <a:sym typeface="Arial"/>
              </a:rPr>
              <a:t>Alberto Cano, Ph.D.</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Sponsor: </a:t>
            </a:r>
            <a:r>
              <a:rPr lang="en-US" sz="3600" b="0" i="0" u="none" strike="noStrike" cap="none" dirty="0">
                <a:solidFill>
                  <a:srgbClr val="3C3C3B"/>
                </a:solidFill>
                <a:latin typeface="Arial"/>
                <a:ea typeface="Arial"/>
                <a:cs typeface="Arial"/>
                <a:sym typeface="Arial"/>
              </a:rPr>
              <a:t>VCU HPRC Core Laboratory  |  </a:t>
            </a:r>
            <a:r>
              <a:rPr lang="en-US" sz="3600" b="1" i="0" u="none" strike="noStrike" cap="none" dirty="0">
                <a:solidFill>
                  <a:srgbClr val="3C3C3B"/>
                </a:solidFill>
                <a:latin typeface="Arial"/>
                <a:ea typeface="Arial"/>
                <a:cs typeface="Arial"/>
                <a:sym typeface="Arial"/>
              </a:rPr>
              <a:t>Mentor: </a:t>
            </a:r>
            <a:r>
              <a:rPr lang="en-US" sz="3600" i="0" u="none" strike="noStrike" cap="none" dirty="0">
                <a:solidFill>
                  <a:srgbClr val="3C3C3B"/>
                </a:solidFill>
                <a:latin typeface="Arial"/>
                <a:ea typeface="Arial"/>
                <a:cs typeface="Arial"/>
                <a:sym typeface="Arial"/>
              </a:rPr>
              <a:t>Carlisle Childress</a:t>
            </a:r>
            <a:r>
              <a:rPr lang="en-US" sz="4800" b="0" i="0" u="none" strike="noStrike" cap="none" dirty="0">
                <a:solidFill>
                  <a:schemeClr val="dk1"/>
                </a:solidFill>
                <a:latin typeface="Arial"/>
                <a:ea typeface="Arial"/>
                <a:cs typeface="Arial"/>
                <a:sym typeface="Arial"/>
              </a:rPr>
              <a:t> </a:t>
            </a:r>
            <a:r>
              <a:rPr lang="en-US" sz="4800" b="1" i="0" u="none" strike="noStrike" cap="none" dirty="0">
                <a:solidFill>
                  <a:schemeClr val="dk1"/>
                </a:solidFill>
                <a:latin typeface="Arial"/>
                <a:ea typeface="Arial"/>
                <a:cs typeface="Arial"/>
                <a:sym typeface="Arial"/>
              </a:rPr>
              <a:t> </a:t>
            </a:r>
            <a:endParaRPr sz="4800" b="1"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25-310</a:t>
            </a:r>
            <a:endParaRPr lang="en-US" sz="8000" dirty="0">
              <a:solidFill>
                <a:srgbClr val="77C159"/>
              </a:solidFill>
            </a:endParaRPr>
          </a:p>
        </p:txBody>
      </p:sp>
      <p:pic>
        <p:nvPicPr>
          <p:cNvPr id="4" name="Google Shape;87;p1">
            <a:extLst>
              <a:ext uri="{FF2B5EF4-FFF2-40B4-BE49-F238E27FC236}">
                <a16:creationId xmlns:a16="http://schemas.microsoft.com/office/drawing/2014/main" id="{EAA86315-7B90-ED70-8BAF-FF97C62579EE}"/>
              </a:ext>
            </a:extLst>
          </p:cNvPr>
          <p:cNvPicPr preferRelativeResize="0"/>
          <p:nvPr/>
        </p:nvPicPr>
        <p:blipFill rotWithShape="1">
          <a:blip r:embed="rId3">
            <a:alphaModFix/>
          </a:blip>
          <a:srcRect l="20023" t="24945" r="23761" b="25154"/>
          <a:stretch/>
        </p:blipFill>
        <p:spPr>
          <a:xfrm>
            <a:off x="16715717" y="24470012"/>
            <a:ext cx="3002863" cy="1773932"/>
          </a:xfrm>
          <a:prstGeom prst="rect">
            <a:avLst/>
          </a:prstGeom>
          <a:noFill/>
          <a:ln>
            <a:noFill/>
          </a:ln>
        </p:spPr>
      </p:pic>
      <p:sp>
        <p:nvSpPr>
          <p:cNvPr id="5" name="Google Shape;88;p1">
            <a:extLst>
              <a:ext uri="{FF2B5EF4-FFF2-40B4-BE49-F238E27FC236}">
                <a16:creationId xmlns:a16="http://schemas.microsoft.com/office/drawing/2014/main" id="{79E48F7E-8B03-1D90-D4C4-9BEBFAFC6FB1}"/>
              </a:ext>
            </a:extLst>
          </p:cNvPr>
          <p:cNvSpPr txBox="1"/>
          <p:nvPr/>
        </p:nvSpPr>
        <p:spPr>
          <a:xfrm>
            <a:off x="11339968" y="13661289"/>
            <a:ext cx="88101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dirty="0">
                <a:solidFill>
                  <a:schemeClr val="dk1"/>
                </a:solidFill>
              </a:rPr>
              <a:t>HPC Framework</a:t>
            </a:r>
            <a:br>
              <a:rPr lang="en-US" sz="6000" dirty="0">
                <a:solidFill>
                  <a:schemeClr val="dk1"/>
                </a:solidFill>
                <a:latin typeface="Calibri"/>
                <a:ea typeface="Calibri"/>
                <a:cs typeface="Calibri"/>
                <a:sym typeface="Calibri"/>
              </a:rPr>
            </a:br>
            <a:r>
              <a:rPr lang="en-US" sz="3600" dirty="0" err="1">
                <a:solidFill>
                  <a:schemeClr val="dk1"/>
                </a:solidFill>
              </a:rPr>
              <a:t>OpenHPC</a:t>
            </a:r>
            <a:endParaRPr sz="3600" dirty="0">
              <a:solidFill>
                <a:schemeClr val="dk1"/>
              </a:solidFill>
            </a:endParaRPr>
          </a:p>
          <a:p>
            <a:pPr marL="0" lvl="0" indent="0" algn="l" rtl="0">
              <a:spcBef>
                <a:spcPts val="0"/>
              </a:spcBef>
              <a:spcAft>
                <a:spcPts val="0"/>
              </a:spcAft>
              <a:buNone/>
            </a:pPr>
            <a:endParaRPr sz="3600" dirty="0">
              <a:solidFill>
                <a:schemeClr val="dk1"/>
              </a:solidFill>
            </a:endParaRPr>
          </a:p>
          <a:p>
            <a:pPr marL="457200" lvl="0" indent="-457200" algn="l" rtl="0">
              <a:spcBef>
                <a:spcPts val="0"/>
              </a:spcBef>
              <a:spcAft>
                <a:spcPts val="0"/>
              </a:spcAft>
              <a:buClr>
                <a:schemeClr val="dk1"/>
              </a:buClr>
              <a:buSzPts val="3600"/>
              <a:buChar char="•"/>
            </a:pPr>
            <a:r>
              <a:rPr lang="en-US" sz="3600" dirty="0">
                <a:solidFill>
                  <a:schemeClr val="dk1"/>
                </a:solidFill>
              </a:rPr>
              <a:t>Provides a suite of commonly used HPC tools.</a:t>
            </a:r>
            <a:endParaRPr sz="3600" dirty="0">
              <a:solidFill>
                <a:schemeClr val="dk1"/>
              </a:solidFill>
            </a:endParaRPr>
          </a:p>
          <a:p>
            <a:pPr marL="457200" lvl="0" indent="-457200" algn="l" rtl="0">
              <a:spcBef>
                <a:spcPts val="0"/>
              </a:spcBef>
              <a:spcAft>
                <a:spcPts val="0"/>
              </a:spcAft>
              <a:buClr>
                <a:schemeClr val="dk1"/>
              </a:buClr>
              <a:buSzPts val="3600"/>
              <a:buChar char="•"/>
            </a:pPr>
            <a:r>
              <a:rPr lang="en-US" sz="3600" dirty="0">
                <a:solidFill>
                  <a:schemeClr val="dk1"/>
                </a:solidFill>
              </a:rPr>
              <a:t>Greatly simplifies the setup of HPC head nodes.</a:t>
            </a:r>
          </a:p>
        </p:txBody>
      </p:sp>
      <p:sp>
        <p:nvSpPr>
          <p:cNvPr id="6" name="Google Shape;89;p1">
            <a:extLst>
              <a:ext uri="{FF2B5EF4-FFF2-40B4-BE49-F238E27FC236}">
                <a16:creationId xmlns:a16="http://schemas.microsoft.com/office/drawing/2014/main" id="{4DBB73D3-D083-78F4-75D6-F19B1B7BA50A}"/>
              </a:ext>
            </a:extLst>
          </p:cNvPr>
          <p:cNvSpPr txBox="1"/>
          <p:nvPr/>
        </p:nvSpPr>
        <p:spPr>
          <a:xfrm>
            <a:off x="22499521" y="24722866"/>
            <a:ext cx="8810100" cy="369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dirty="0">
                <a:solidFill>
                  <a:schemeClr val="dk1"/>
                </a:solidFill>
              </a:rPr>
              <a:t>Workload Manager</a:t>
            </a:r>
            <a:br>
              <a:rPr lang="en-US" sz="6000" dirty="0">
                <a:solidFill>
                  <a:schemeClr val="dk1"/>
                </a:solidFill>
                <a:latin typeface="Calibri"/>
                <a:ea typeface="Calibri"/>
                <a:cs typeface="Calibri"/>
                <a:sym typeface="Calibri"/>
              </a:rPr>
            </a:br>
            <a:r>
              <a:rPr lang="en-US" sz="3600" dirty="0" err="1">
                <a:solidFill>
                  <a:schemeClr val="dk1"/>
                </a:solidFill>
              </a:rPr>
              <a:t>Slurm</a:t>
            </a:r>
            <a:endParaRPr sz="3600" dirty="0">
              <a:solidFill>
                <a:schemeClr val="dk1"/>
              </a:solidFill>
            </a:endParaRPr>
          </a:p>
          <a:p>
            <a:pPr marL="457200" lvl="0" indent="0" algn="l" rtl="0">
              <a:spcBef>
                <a:spcPts val="0"/>
              </a:spcBef>
              <a:spcAft>
                <a:spcPts val="0"/>
              </a:spcAft>
              <a:buNone/>
            </a:pPr>
            <a:endParaRPr sz="3600" dirty="0">
              <a:solidFill>
                <a:schemeClr val="dk1"/>
              </a:solidFill>
            </a:endParaRPr>
          </a:p>
          <a:p>
            <a:pPr marL="457200" lvl="0" indent="-457200" algn="l" rtl="0">
              <a:spcBef>
                <a:spcPts val="0"/>
              </a:spcBef>
              <a:spcAft>
                <a:spcPts val="0"/>
              </a:spcAft>
              <a:buClr>
                <a:schemeClr val="dk1"/>
              </a:buClr>
              <a:buSzPts val="3600"/>
              <a:buChar char="•"/>
            </a:pPr>
            <a:r>
              <a:rPr lang="en-US" sz="3600" dirty="0">
                <a:solidFill>
                  <a:schemeClr val="dk1"/>
                </a:solidFill>
              </a:rPr>
              <a:t>Distributes programs ideally across compute nodes based on the requested resources.</a:t>
            </a:r>
            <a:endParaRPr sz="3600" dirty="0">
              <a:solidFill>
                <a:schemeClr val="dk1"/>
              </a:solidFill>
            </a:endParaRPr>
          </a:p>
        </p:txBody>
      </p:sp>
      <p:pic>
        <p:nvPicPr>
          <p:cNvPr id="7" name="Google Shape;90;p1">
            <a:extLst>
              <a:ext uri="{FF2B5EF4-FFF2-40B4-BE49-F238E27FC236}">
                <a16:creationId xmlns:a16="http://schemas.microsoft.com/office/drawing/2014/main" id="{32C2BD6D-68EA-4603-7D08-08A7F0C4E86F}"/>
              </a:ext>
            </a:extLst>
          </p:cNvPr>
          <p:cNvPicPr preferRelativeResize="0"/>
          <p:nvPr/>
        </p:nvPicPr>
        <p:blipFill>
          <a:blip r:embed="rId4">
            <a:alphaModFix/>
          </a:blip>
          <a:stretch>
            <a:fillRect/>
          </a:stretch>
        </p:blipFill>
        <p:spPr>
          <a:xfrm>
            <a:off x="28083210" y="24358047"/>
            <a:ext cx="2051208" cy="1881846"/>
          </a:xfrm>
          <a:prstGeom prst="rect">
            <a:avLst/>
          </a:prstGeom>
          <a:noFill/>
          <a:ln>
            <a:noFill/>
          </a:ln>
        </p:spPr>
      </p:pic>
      <p:sp>
        <p:nvSpPr>
          <p:cNvPr id="8" name="Google Shape;93;p1">
            <a:extLst>
              <a:ext uri="{FF2B5EF4-FFF2-40B4-BE49-F238E27FC236}">
                <a16:creationId xmlns:a16="http://schemas.microsoft.com/office/drawing/2014/main" id="{8B9F1841-EC10-6CA7-10EC-87173551F5FF}"/>
              </a:ext>
            </a:extLst>
          </p:cNvPr>
          <p:cNvSpPr txBox="1"/>
          <p:nvPr/>
        </p:nvSpPr>
        <p:spPr>
          <a:xfrm>
            <a:off x="989956" y="19459589"/>
            <a:ext cx="8810100" cy="1015659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solidFill>
                  <a:schemeClr val="dk1"/>
                </a:solidFill>
              </a:rPr>
              <a:t>High performance computing is constantly evolving, but new methods that displace the old tend to introduce disruptive changes. This creates an </a:t>
            </a:r>
            <a:r>
              <a:rPr lang="en-US" sz="3600" dirty="0"/>
              <a:t>impetus</a:t>
            </a:r>
            <a:r>
              <a:rPr lang="en-US" sz="3600" dirty="0">
                <a:solidFill>
                  <a:schemeClr val="dk1"/>
                </a:solidFill>
              </a:rPr>
              <a:t> to rigorously test recent developments to the HPC toolchain before deploying on production clusters.</a:t>
            </a:r>
            <a:endParaRPr sz="3600" dirty="0">
              <a:solidFill>
                <a:schemeClr val="dk1"/>
              </a:solidFill>
            </a:endParaRPr>
          </a:p>
          <a:p>
            <a:pPr marL="0" lvl="0" indent="0" algn="l" rtl="0">
              <a:spcBef>
                <a:spcPts val="0"/>
              </a:spcBef>
              <a:spcAft>
                <a:spcPts val="0"/>
              </a:spcAft>
              <a:buNone/>
            </a:pPr>
            <a:endParaRPr sz="3600" dirty="0">
              <a:solidFill>
                <a:schemeClr val="dk1"/>
              </a:solidFill>
            </a:endParaRPr>
          </a:p>
          <a:p>
            <a:pPr marL="0" lvl="0" indent="0" algn="l" rtl="0">
              <a:spcBef>
                <a:spcPts val="0"/>
              </a:spcBef>
              <a:spcAft>
                <a:spcPts val="0"/>
              </a:spcAft>
              <a:buNone/>
            </a:pPr>
            <a:r>
              <a:rPr lang="en-US" sz="3600" dirty="0">
                <a:solidFill>
                  <a:schemeClr val="dk1"/>
                </a:solidFill>
              </a:rPr>
              <a:t>Additionally, up-to-date documentation and instructions for the latest versions of critical software infrastructure are lacking, making it important to thoroughly document any issues created by changes applied to the various pieces of interacting software.</a:t>
            </a:r>
            <a:endParaRPr sz="3600" dirty="0">
              <a:solidFill>
                <a:schemeClr val="dk1"/>
              </a:solidFill>
            </a:endParaRPr>
          </a:p>
          <a:p>
            <a:pPr marL="0" lvl="0" indent="0" algn="l" rtl="0">
              <a:spcBef>
                <a:spcPts val="0"/>
              </a:spcBef>
              <a:spcAft>
                <a:spcPts val="0"/>
              </a:spcAft>
              <a:buNone/>
            </a:pPr>
            <a:endParaRPr sz="3600" dirty="0">
              <a:solidFill>
                <a:schemeClr val="dk1"/>
              </a:solidFill>
            </a:endParaRPr>
          </a:p>
          <a:p>
            <a:pPr marL="0" lvl="0" indent="0" algn="l" rtl="0">
              <a:spcBef>
                <a:spcPts val="0"/>
              </a:spcBef>
              <a:spcAft>
                <a:spcPts val="0"/>
              </a:spcAft>
              <a:buNone/>
            </a:pPr>
            <a:r>
              <a:rPr lang="en-US" sz="3600" dirty="0">
                <a:solidFill>
                  <a:schemeClr val="dk1"/>
                </a:solidFill>
              </a:rPr>
              <a:t>Addressing these is critical to ensuring stable performance and minimizing downtime for production clusters managed by HPRC. </a:t>
            </a:r>
            <a:endParaRPr sz="3600" dirty="0">
              <a:solidFill>
                <a:schemeClr val="dk1"/>
              </a:solidFill>
            </a:endParaRPr>
          </a:p>
          <a:p>
            <a:pPr marL="0" lvl="0" indent="0" algn="l" rtl="0">
              <a:spcBef>
                <a:spcPts val="0"/>
              </a:spcBef>
              <a:spcAft>
                <a:spcPts val="0"/>
              </a:spcAft>
              <a:buNone/>
            </a:pPr>
            <a:endParaRPr sz="3600" dirty="0">
              <a:solidFill>
                <a:schemeClr val="dk1"/>
              </a:solidFill>
            </a:endParaRPr>
          </a:p>
        </p:txBody>
      </p:sp>
      <p:sp>
        <p:nvSpPr>
          <p:cNvPr id="9" name="Google Shape;94;p1">
            <a:extLst>
              <a:ext uri="{FF2B5EF4-FFF2-40B4-BE49-F238E27FC236}">
                <a16:creationId xmlns:a16="http://schemas.microsoft.com/office/drawing/2014/main" id="{2221A8C4-D4A6-479E-D449-8F699D1B5D26}"/>
              </a:ext>
            </a:extLst>
          </p:cNvPr>
          <p:cNvSpPr txBox="1"/>
          <p:nvPr/>
        </p:nvSpPr>
        <p:spPr>
          <a:xfrm>
            <a:off x="11441646" y="9188583"/>
            <a:ext cx="8810100" cy="369328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dirty="0">
                <a:solidFill>
                  <a:schemeClr val="dk1"/>
                </a:solidFill>
              </a:rPr>
              <a:t>Base Operating System</a:t>
            </a:r>
            <a:br>
              <a:rPr lang="en-US" sz="6000" dirty="0">
                <a:solidFill>
                  <a:schemeClr val="dk1"/>
                </a:solidFill>
                <a:latin typeface="Calibri"/>
                <a:ea typeface="Calibri"/>
                <a:cs typeface="Calibri"/>
                <a:sym typeface="Calibri"/>
              </a:rPr>
            </a:br>
            <a:r>
              <a:rPr lang="en-US" sz="3600" dirty="0">
                <a:solidFill>
                  <a:schemeClr val="dk1"/>
                </a:solidFill>
              </a:rPr>
              <a:t>Rocky Linux 9.4</a:t>
            </a:r>
          </a:p>
          <a:p>
            <a:pPr marL="0" lvl="0" indent="0" algn="l" rtl="0">
              <a:spcBef>
                <a:spcPts val="0"/>
              </a:spcBef>
              <a:spcAft>
                <a:spcPts val="0"/>
              </a:spcAft>
              <a:buNone/>
            </a:pPr>
            <a:endParaRPr lang="en-US" sz="3600" dirty="0">
              <a:solidFill>
                <a:schemeClr val="dk1"/>
              </a:solidFill>
            </a:endParaRPr>
          </a:p>
          <a:p>
            <a:pPr marL="457200" lvl="0" indent="-457200" algn="l" rtl="0">
              <a:spcBef>
                <a:spcPts val="0"/>
              </a:spcBef>
              <a:spcAft>
                <a:spcPts val="0"/>
              </a:spcAft>
              <a:buClr>
                <a:schemeClr val="dk1"/>
              </a:buClr>
              <a:buSzPts val="3600"/>
              <a:buChar char="•"/>
            </a:pPr>
            <a:r>
              <a:rPr lang="en-US" sz="3600" dirty="0">
                <a:solidFill>
                  <a:schemeClr val="dk1"/>
                </a:solidFill>
              </a:rPr>
              <a:t>Successor of CentOS.</a:t>
            </a:r>
            <a:endParaRPr sz="3600" dirty="0">
              <a:solidFill>
                <a:schemeClr val="dk1"/>
              </a:solidFill>
            </a:endParaRPr>
          </a:p>
          <a:p>
            <a:pPr marL="457200" lvl="0" indent="-457200" algn="l" rtl="0">
              <a:spcBef>
                <a:spcPts val="0"/>
              </a:spcBef>
              <a:spcAft>
                <a:spcPts val="0"/>
              </a:spcAft>
              <a:buClr>
                <a:schemeClr val="dk1"/>
              </a:buClr>
              <a:buSzPts val="3600"/>
              <a:buChar char="•"/>
            </a:pPr>
            <a:r>
              <a:rPr lang="en-US" sz="3600" dirty="0">
                <a:solidFill>
                  <a:schemeClr val="dk1"/>
                </a:solidFill>
              </a:rPr>
              <a:t>Provides widely used, stable and reliable platform for computational applications.</a:t>
            </a:r>
            <a:endParaRPr sz="3600" dirty="0">
              <a:solidFill>
                <a:schemeClr val="dk1"/>
              </a:solidFill>
            </a:endParaRPr>
          </a:p>
        </p:txBody>
      </p:sp>
      <p:sp>
        <p:nvSpPr>
          <p:cNvPr id="10" name="Google Shape;95;p1">
            <a:extLst>
              <a:ext uri="{FF2B5EF4-FFF2-40B4-BE49-F238E27FC236}">
                <a16:creationId xmlns:a16="http://schemas.microsoft.com/office/drawing/2014/main" id="{BAD107BF-513B-96CA-B9F4-4A00BB8FDBB9}"/>
              </a:ext>
            </a:extLst>
          </p:cNvPr>
          <p:cNvSpPr txBox="1"/>
          <p:nvPr/>
        </p:nvSpPr>
        <p:spPr>
          <a:xfrm>
            <a:off x="22603968" y="13771198"/>
            <a:ext cx="88101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dirty="0">
                <a:solidFill>
                  <a:schemeClr val="dk1"/>
                </a:solidFill>
              </a:rPr>
              <a:t>Provisioning</a:t>
            </a:r>
            <a:br>
              <a:rPr lang="en-US" sz="6000" dirty="0">
                <a:solidFill>
                  <a:schemeClr val="dk1"/>
                </a:solidFill>
                <a:latin typeface="Calibri"/>
                <a:ea typeface="Calibri"/>
                <a:cs typeface="Calibri"/>
                <a:sym typeface="Calibri"/>
              </a:rPr>
            </a:br>
            <a:r>
              <a:rPr lang="en-US" sz="3600" dirty="0" err="1">
                <a:solidFill>
                  <a:schemeClr val="dk1"/>
                </a:solidFill>
              </a:rPr>
              <a:t>Warewulf</a:t>
            </a:r>
            <a:endParaRPr sz="3600" dirty="0">
              <a:solidFill>
                <a:schemeClr val="dk1"/>
              </a:solidFill>
            </a:endParaRPr>
          </a:p>
          <a:p>
            <a:pPr marL="0" lvl="0" indent="0" algn="l" rtl="0">
              <a:spcBef>
                <a:spcPts val="0"/>
              </a:spcBef>
              <a:spcAft>
                <a:spcPts val="0"/>
              </a:spcAft>
              <a:buNone/>
            </a:pPr>
            <a:endParaRPr sz="3600" dirty="0">
              <a:solidFill>
                <a:schemeClr val="dk1"/>
              </a:solidFill>
            </a:endParaRPr>
          </a:p>
          <a:p>
            <a:pPr marL="457200" lvl="0" indent="-457200" algn="l" rtl="0">
              <a:spcBef>
                <a:spcPts val="0"/>
              </a:spcBef>
              <a:spcAft>
                <a:spcPts val="0"/>
              </a:spcAft>
              <a:buClr>
                <a:schemeClr val="dk1"/>
              </a:buClr>
              <a:buSzPts val="3600"/>
              <a:buChar char="•"/>
            </a:pPr>
            <a:r>
              <a:rPr lang="en-US" sz="3600" dirty="0">
                <a:solidFill>
                  <a:schemeClr val="dk1"/>
                </a:solidFill>
              </a:rPr>
              <a:t>Delivers prebuilt compute node images to hardware over the network, allowing for rapid compute node deployment and updates.</a:t>
            </a:r>
            <a:endParaRPr sz="3600" dirty="0">
              <a:solidFill>
                <a:schemeClr val="dk1"/>
              </a:solidFill>
            </a:endParaRPr>
          </a:p>
        </p:txBody>
      </p:sp>
      <p:sp>
        <p:nvSpPr>
          <p:cNvPr id="11" name="Google Shape;96;p1">
            <a:extLst>
              <a:ext uri="{FF2B5EF4-FFF2-40B4-BE49-F238E27FC236}">
                <a16:creationId xmlns:a16="http://schemas.microsoft.com/office/drawing/2014/main" id="{CD8976B1-C7C6-82EC-B438-15C838B94EF3}"/>
              </a:ext>
            </a:extLst>
          </p:cNvPr>
          <p:cNvSpPr txBox="1"/>
          <p:nvPr/>
        </p:nvSpPr>
        <p:spPr>
          <a:xfrm>
            <a:off x="22499521" y="9041999"/>
            <a:ext cx="88101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a:solidFill>
                  <a:schemeClr val="dk1"/>
                </a:solidFill>
              </a:rPr>
              <a:t>Web Interface</a:t>
            </a:r>
            <a:br>
              <a:rPr lang="en-US" sz="6000">
                <a:solidFill>
                  <a:schemeClr val="dk1"/>
                </a:solidFill>
                <a:latin typeface="Calibri"/>
                <a:ea typeface="Calibri"/>
                <a:cs typeface="Calibri"/>
                <a:sym typeface="Calibri"/>
              </a:rPr>
            </a:br>
            <a:r>
              <a:rPr lang="en-US" sz="3600">
                <a:solidFill>
                  <a:schemeClr val="dk1"/>
                </a:solidFill>
              </a:rPr>
              <a:t>Open OnDemand</a:t>
            </a:r>
            <a:endParaRPr sz="3600">
              <a:solidFill>
                <a:schemeClr val="dk1"/>
              </a:solidFill>
            </a:endParaRPr>
          </a:p>
          <a:p>
            <a:pPr marL="0" lvl="0" indent="0" algn="l" rtl="0">
              <a:spcBef>
                <a:spcPts val="0"/>
              </a:spcBef>
              <a:spcAft>
                <a:spcPts val="0"/>
              </a:spcAft>
              <a:buNone/>
            </a:pPr>
            <a:endParaRPr sz="3600">
              <a:solidFill>
                <a:schemeClr val="dk1"/>
              </a:solidFill>
            </a:endParaRPr>
          </a:p>
          <a:p>
            <a:pPr marL="457200" lvl="0" indent="-457200" algn="l" rtl="0">
              <a:spcBef>
                <a:spcPts val="0"/>
              </a:spcBef>
              <a:spcAft>
                <a:spcPts val="0"/>
              </a:spcAft>
              <a:buClr>
                <a:schemeClr val="dk1"/>
              </a:buClr>
              <a:buSzPts val="3600"/>
              <a:buChar char="•"/>
            </a:pPr>
            <a:r>
              <a:rPr lang="en-US" sz="3600">
                <a:solidFill>
                  <a:schemeClr val="dk1"/>
                </a:solidFill>
              </a:rPr>
              <a:t>Web interface for cluster.</a:t>
            </a:r>
            <a:endParaRPr sz="3600">
              <a:solidFill>
                <a:schemeClr val="dk1"/>
              </a:solidFill>
            </a:endParaRPr>
          </a:p>
          <a:p>
            <a:pPr marL="457200" lvl="0" indent="-457200" algn="l" rtl="0">
              <a:spcBef>
                <a:spcPts val="0"/>
              </a:spcBef>
              <a:spcAft>
                <a:spcPts val="0"/>
              </a:spcAft>
              <a:buClr>
                <a:schemeClr val="dk1"/>
              </a:buClr>
              <a:buSzPts val="3600"/>
              <a:buChar char="•"/>
            </a:pPr>
            <a:r>
              <a:rPr lang="en-US" sz="3600">
                <a:solidFill>
                  <a:schemeClr val="dk1"/>
                </a:solidFill>
              </a:rPr>
              <a:t>Allows users easy access to compute resources without advanced technical knowledge.</a:t>
            </a:r>
            <a:endParaRPr sz="3600">
              <a:solidFill>
                <a:schemeClr val="dk1"/>
              </a:solidFill>
            </a:endParaRPr>
          </a:p>
        </p:txBody>
      </p:sp>
      <p:sp>
        <p:nvSpPr>
          <p:cNvPr id="12" name="Google Shape;97;p1">
            <a:extLst>
              <a:ext uri="{FF2B5EF4-FFF2-40B4-BE49-F238E27FC236}">
                <a16:creationId xmlns:a16="http://schemas.microsoft.com/office/drawing/2014/main" id="{9454B015-A568-EC4F-39CD-7BB4068DB2C8}"/>
              </a:ext>
            </a:extLst>
          </p:cNvPr>
          <p:cNvSpPr txBox="1"/>
          <p:nvPr/>
        </p:nvSpPr>
        <p:spPr>
          <a:xfrm>
            <a:off x="33320545" y="7213448"/>
            <a:ext cx="8810100" cy="21341389"/>
          </a:xfrm>
          <a:prstGeom prst="rect">
            <a:avLst/>
          </a:prstGeom>
          <a:noFill/>
          <a:ln w="9525" cap="flat" cmpd="dbl">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7916"/>
              </a:lnSpc>
              <a:spcBef>
                <a:spcPts val="0"/>
              </a:spcBef>
              <a:spcAft>
                <a:spcPts val="0"/>
              </a:spcAft>
              <a:buNone/>
            </a:pPr>
            <a:endParaRPr sz="4900" b="1" dirty="0">
              <a:solidFill>
                <a:schemeClr val="dk1"/>
              </a:solidFill>
              <a:highlight>
                <a:schemeClr val="accent4"/>
              </a:highlight>
            </a:endParaRPr>
          </a:p>
          <a:p>
            <a:pPr marL="0" lvl="0" indent="0" algn="l" rtl="0">
              <a:lnSpc>
                <a:spcPct val="107916"/>
              </a:lnSpc>
              <a:spcBef>
                <a:spcPts val="0"/>
              </a:spcBef>
              <a:spcAft>
                <a:spcPts val="0"/>
              </a:spcAft>
              <a:buNone/>
            </a:pPr>
            <a:r>
              <a:rPr lang="en-US" sz="3600" dirty="0">
                <a:solidFill>
                  <a:schemeClr val="dk1"/>
                </a:solidFill>
              </a:rPr>
              <a:t>Guided by our mentor, Carlisle Childress, our team has completed key modernization steps and outlined future actions:</a:t>
            </a:r>
            <a:endParaRPr sz="3600" dirty="0">
              <a:solidFill>
                <a:schemeClr val="dk1"/>
              </a:solidFill>
            </a:endParaRPr>
          </a:p>
          <a:p>
            <a:pPr marL="0" lvl="0" indent="0" algn="l" rtl="0">
              <a:lnSpc>
                <a:spcPct val="107916"/>
              </a:lnSpc>
              <a:spcBef>
                <a:spcPts val="0"/>
              </a:spcBef>
              <a:spcAft>
                <a:spcPts val="0"/>
              </a:spcAft>
              <a:buNone/>
            </a:pPr>
            <a:endParaRPr sz="3600" dirty="0">
              <a:solidFill>
                <a:schemeClr val="dk1"/>
              </a:solidFill>
            </a:endParaRPr>
          </a:p>
          <a:p>
            <a:pPr marL="0" lvl="0" indent="0" algn="l" rtl="0">
              <a:lnSpc>
                <a:spcPct val="107916"/>
              </a:lnSpc>
              <a:spcBef>
                <a:spcPts val="0"/>
              </a:spcBef>
              <a:spcAft>
                <a:spcPts val="0"/>
              </a:spcAft>
              <a:buNone/>
            </a:pPr>
            <a:r>
              <a:rPr lang="en-US" sz="3600" b="1" dirty="0">
                <a:solidFill>
                  <a:schemeClr val="dk1"/>
                </a:solidFill>
              </a:rPr>
              <a:t>Completed Steps</a:t>
            </a:r>
          </a:p>
          <a:p>
            <a:pPr marL="457200" lvl="0" indent="-457200" algn="l" rtl="0">
              <a:lnSpc>
                <a:spcPct val="107916"/>
              </a:lnSpc>
              <a:spcBef>
                <a:spcPts val="0"/>
              </a:spcBef>
              <a:spcAft>
                <a:spcPts val="0"/>
              </a:spcAft>
              <a:buClr>
                <a:schemeClr val="dk1"/>
              </a:buClr>
              <a:buSzPts val="3600"/>
              <a:buChar char="•"/>
            </a:pPr>
            <a:r>
              <a:rPr lang="en-US" sz="3600" dirty="0">
                <a:solidFill>
                  <a:schemeClr val="dk1"/>
                </a:solidFill>
              </a:rPr>
              <a:t>Gathered an understanding of basic Linux administration workflows.</a:t>
            </a:r>
          </a:p>
          <a:p>
            <a:pPr marL="457200" lvl="0" indent="-457200" algn="l" rtl="0">
              <a:lnSpc>
                <a:spcPct val="107916"/>
              </a:lnSpc>
              <a:spcBef>
                <a:spcPts val="0"/>
              </a:spcBef>
              <a:spcAft>
                <a:spcPts val="0"/>
              </a:spcAft>
              <a:buClr>
                <a:schemeClr val="dk1"/>
              </a:buClr>
              <a:buSzPts val="3600"/>
              <a:buChar char="•"/>
            </a:pPr>
            <a:r>
              <a:rPr lang="en-US" sz="3600" dirty="0">
                <a:solidFill>
                  <a:schemeClr val="dk1"/>
                </a:solidFill>
              </a:rPr>
              <a:t>Accessed the primary compute cluster for the final installation.</a:t>
            </a:r>
          </a:p>
          <a:p>
            <a:pPr marL="457200" lvl="0" indent="-457200" algn="l" rtl="0">
              <a:lnSpc>
                <a:spcPct val="107916"/>
              </a:lnSpc>
              <a:spcBef>
                <a:spcPts val="0"/>
              </a:spcBef>
              <a:spcAft>
                <a:spcPts val="0"/>
              </a:spcAft>
              <a:buClr>
                <a:schemeClr val="dk1"/>
              </a:buClr>
              <a:buSzPts val="3600"/>
              <a:buChar char="•"/>
            </a:pPr>
            <a:r>
              <a:rPr lang="en-US" sz="3600" dirty="0">
                <a:solidFill>
                  <a:schemeClr val="dk1"/>
                </a:solidFill>
              </a:rPr>
              <a:t>Accessed a server for testing </a:t>
            </a:r>
            <a:r>
              <a:rPr lang="en-US" sz="3600" dirty="0" err="1">
                <a:solidFill>
                  <a:schemeClr val="dk1"/>
                </a:solidFill>
              </a:rPr>
              <a:t>OpenHPC</a:t>
            </a:r>
            <a:r>
              <a:rPr lang="en-US" sz="3600" dirty="0">
                <a:solidFill>
                  <a:schemeClr val="dk1"/>
                </a:solidFill>
              </a:rPr>
              <a:t> installs via virtual machines.</a:t>
            </a:r>
          </a:p>
          <a:p>
            <a:pPr marL="457200" lvl="0" indent="-457200" algn="l" rtl="0">
              <a:lnSpc>
                <a:spcPct val="107916"/>
              </a:lnSpc>
              <a:spcBef>
                <a:spcPts val="0"/>
              </a:spcBef>
              <a:spcAft>
                <a:spcPts val="0"/>
              </a:spcAft>
              <a:buClr>
                <a:schemeClr val="dk1"/>
              </a:buClr>
              <a:buSzPts val="3600"/>
              <a:buChar char="•"/>
            </a:pPr>
            <a:r>
              <a:rPr lang="en-US" sz="3600" dirty="0">
                <a:solidFill>
                  <a:schemeClr val="dk1"/>
                </a:solidFill>
              </a:rPr>
              <a:t>Finalized initial setup.</a:t>
            </a:r>
          </a:p>
          <a:p>
            <a:pPr marL="914400" lvl="1" indent="-387350" algn="l" rtl="0">
              <a:lnSpc>
                <a:spcPct val="107916"/>
              </a:lnSpc>
              <a:spcBef>
                <a:spcPts val="0"/>
              </a:spcBef>
              <a:spcAft>
                <a:spcPts val="0"/>
              </a:spcAft>
              <a:buClr>
                <a:schemeClr val="dk1"/>
              </a:buClr>
              <a:buSzPts val="2500"/>
              <a:buChar char="ဝ"/>
            </a:pPr>
            <a:r>
              <a:rPr lang="en-US" sz="3600" dirty="0">
                <a:solidFill>
                  <a:schemeClr val="dk1"/>
                </a:solidFill>
              </a:rPr>
              <a:t>Created </a:t>
            </a:r>
            <a:r>
              <a:rPr lang="en-US" sz="3600" dirty="0" err="1">
                <a:solidFill>
                  <a:schemeClr val="dk1"/>
                </a:solidFill>
              </a:rPr>
              <a:t>Warewulf</a:t>
            </a:r>
            <a:r>
              <a:rPr lang="en-US" sz="3600" dirty="0">
                <a:solidFill>
                  <a:schemeClr val="dk1"/>
                </a:solidFill>
              </a:rPr>
              <a:t> boot images.</a:t>
            </a:r>
          </a:p>
          <a:p>
            <a:pPr marL="914400" lvl="1" indent="-387350" algn="l" rtl="0">
              <a:lnSpc>
                <a:spcPct val="107916"/>
              </a:lnSpc>
              <a:spcBef>
                <a:spcPts val="0"/>
              </a:spcBef>
              <a:spcAft>
                <a:spcPts val="0"/>
              </a:spcAft>
              <a:buClr>
                <a:schemeClr val="dk1"/>
              </a:buClr>
              <a:buSzPts val="2500"/>
              <a:buChar char="ဝ"/>
            </a:pPr>
            <a:r>
              <a:rPr lang="en-US" sz="3600" dirty="0">
                <a:solidFill>
                  <a:schemeClr val="dk1"/>
                </a:solidFill>
              </a:rPr>
              <a:t>Installed all components of the </a:t>
            </a:r>
            <a:r>
              <a:rPr lang="en-US" sz="3600" dirty="0" err="1">
                <a:solidFill>
                  <a:schemeClr val="dk1"/>
                </a:solidFill>
              </a:rPr>
              <a:t>OpenHPC</a:t>
            </a:r>
            <a:r>
              <a:rPr lang="en-US" sz="3600" dirty="0">
                <a:solidFill>
                  <a:schemeClr val="dk1"/>
                </a:solidFill>
              </a:rPr>
              <a:t> suite.</a:t>
            </a:r>
          </a:p>
          <a:p>
            <a:pPr marL="457200" lvl="0" indent="-457200" algn="l" rtl="0">
              <a:lnSpc>
                <a:spcPct val="107916"/>
              </a:lnSpc>
              <a:spcBef>
                <a:spcPts val="0"/>
              </a:spcBef>
              <a:spcAft>
                <a:spcPts val="0"/>
              </a:spcAft>
              <a:buClr>
                <a:schemeClr val="dk1"/>
              </a:buClr>
              <a:buSzPts val="3600"/>
              <a:buChar char="•"/>
            </a:pPr>
            <a:r>
              <a:rPr lang="en-US" sz="3600" dirty="0">
                <a:solidFill>
                  <a:schemeClr val="dk1"/>
                </a:solidFill>
              </a:rPr>
              <a:t>Updated software infrastructure.</a:t>
            </a:r>
          </a:p>
          <a:p>
            <a:pPr marL="914400" lvl="1" indent="-387350" algn="l" rtl="0">
              <a:lnSpc>
                <a:spcPct val="107916"/>
              </a:lnSpc>
              <a:spcBef>
                <a:spcPts val="0"/>
              </a:spcBef>
              <a:spcAft>
                <a:spcPts val="0"/>
              </a:spcAft>
              <a:buClr>
                <a:schemeClr val="dk1"/>
              </a:buClr>
              <a:buSzPts val="2500"/>
              <a:buChar char="ဝ"/>
            </a:pPr>
            <a:r>
              <a:rPr lang="en-US" sz="3600" dirty="0">
                <a:solidFill>
                  <a:schemeClr val="dk1"/>
                </a:solidFill>
              </a:rPr>
              <a:t>Updated key technologies to their latest releases.</a:t>
            </a:r>
          </a:p>
          <a:p>
            <a:pPr marL="457200" lvl="0" indent="-457200" algn="l" rtl="0">
              <a:lnSpc>
                <a:spcPct val="107916"/>
              </a:lnSpc>
              <a:spcBef>
                <a:spcPts val="0"/>
              </a:spcBef>
              <a:spcAft>
                <a:spcPts val="0"/>
              </a:spcAft>
              <a:buClr>
                <a:schemeClr val="dk1"/>
              </a:buClr>
              <a:buSzPts val="3600"/>
              <a:buChar char="•"/>
            </a:pPr>
            <a:r>
              <a:rPr lang="en-US" sz="3600" dirty="0">
                <a:solidFill>
                  <a:schemeClr val="dk1"/>
                </a:solidFill>
              </a:rPr>
              <a:t>Deployed the install using test hardware.</a:t>
            </a:r>
          </a:p>
          <a:p>
            <a:pPr marL="457200" lvl="0" indent="-457200" algn="l" rtl="0">
              <a:lnSpc>
                <a:spcPct val="107916"/>
              </a:lnSpc>
              <a:spcBef>
                <a:spcPts val="0"/>
              </a:spcBef>
              <a:spcAft>
                <a:spcPts val="0"/>
              </a:spcAft>
              <a:buClr>
                <a:schemeClr val="dk1"/>
              </a:buClr>
              <a:buSzPts val="3600"/>
              <a:buChar char="•"/>
            </a:pPr>
            <a:r>
              <a:rPr lang="en-US" sz="3600" dirty="0">
                <a:solidFill>
                  <a:schemeClr val="dk1"/>
                </a:solidFill>
              </a:rPr>
              <a:t>Deployed compute nodes.</a:t>
            </a:r>
          </a:p>
          <a:p>
            <a:pPr marL="457200" lvl="0" indent="0" algn="l" rtl="0">
              <a:lnSpc>
                <a:spcPct val="107916"/>
              </a:lnSpc>
              <a:spcBef>
                <a:spcPts val="0"/>
              </a:spcBef>
              <a:spcAft>
                <a:spcPts val="0"/>
              </a:spcAft>
              <a:buNone/>
            </a:pPr>
            <a:endParaRPr lang="en-US" sz="3600" dirty="0">
              <a:solidFill>
                <a:schemeClr val="dk1"/>
              </a:solidFill>
            </a:endParaRPr>
          </a:p>
          <a:p>
            <a:pPr marL="0" lvl="0" indent="0" algn="l" rtl="0">
              <a:lnSpc>
                <a:spcPct val="107916"/>
              </a:lnSpc>
              <a:spcBef>
                <a:spcPts val="0"/>
              </a:spcBef>
              <a:spcAft>
                <a:spcPts val="0"/>
              </a:spcAft>
              <a:buNone/>
            </a:pPr>
            <a:r>
              <a:rPr lang="en-US" sz="3600" b="1" dirty="0">
                <a:solidFill>
                  <a:schemeClr val="dk1"/>
                </a:solidFill>
              </a:rPr>
              <a:t>Planned Steps</a:t>
            </a:r>
            <a:endParaRPr lang="en-US" sz="3600" dirty="0">
              <a:solidFill>
                <a:schemeClr val="dk1"/>
              </a:solidFill>
            </a:endParaRPr>
          </a:p>
          <a:p>
            <a:pPr marL="457200" lvl="0" indent="-457200" algn="l" rtl="0">
              <a:lnSpc>
                <a:spcPct val="107916"/>
              </a:lnSpc>
              <a:spcBef>
                <a:spcPts val="0"/>
              </a:spcBef>
              <a:spcAft>
                <a:spcPts val="0"/>
              </a:spcAft>
              <a:buClr>
                <a:schemeClr val="dk1"/>
              </a:buClr>
              <a:buSzPts val="3600"/>
              <a:buChar char="•"/>
            </a:pPr>
            <a:r>
              <a:rPr lang="en-US" sz="3600" dirty="0">
                <a:solidFill>
                  <a:schemeClr val="dk1"/>
                </a:solidFill>
              </a:rPr>
              <a:t>Test various </a:t>
            </a:r>
            <a:r>
              <a:rPr lang="en-US" sz="3600" dirty="0" err="1">
                <a:solidFill>
                  <a:schemeClr val="dk1"/>
                </a:solidFill>
              </a:rPr>
              <a:t>Slurm</a:t>
            </a:r>
            <a:r>
              <a:rPr lang="en-US" sz="3600" dirty="0">
                <a:solidFill>
                  <a:schemeClr val="dk1"/>
                </a:solidFill>
              </a:rPr>
              <a:t> workloads.</a:t>
            </a:r>
          </a:p>
          <a:p>
            <a:pPr marL="914400" lvl="1" indent="-387350" algn="l" rtl="0">
              <a:lnSpc>
                <a:spcPct val="107916"/>
              </a:lnSpc>
              <a:spcBef>
                <a:spcPts val="0"/>
              </a:spcBef>
              <a:spcAft>
                <a:spcPts val="0"/>
              </a:spcAft>
              <a:buClr>
                <a:schemeClr val="dk1"/>
              </a:buClr>
              <a:buSzPts val="2500"/>
              <a:buChar char="ဝ"/>
            </a:pPr>
            <a:r>
              <a:rPr lang="en-US" sz="3600" dirty="0">
                <a:solidFill>
                  <a:schemeClr val="dk1"/>
                </a:solidFill>
              </a:rPr>
              <a:t>Validating compatibility.</a:t>
            </a:r>
          </a:p>
          <a:p>
            <a:pPr marL="457200" lvl="0" indent="-457200" algn="l" rtl="0">
              <a:lnSpc>
                <a:spcPct val="107916"/>
              </a:lnSpc>
              <a:spcBef>
                <a:spcPts val="0"/>
              </a:spcBef>
              <a:spcAft>
                <a:spcPts val="0"/>
              </a:spcAft>
              <a:buClr>
                <a:schemeClr val="dk1"/>
              </a:buClr>
              <a:buSzPts val="3600"/>
              <a:buChar char="•"/>
            </a:pPr>
            <a:r>
              <a:rPr lang="en-US" sz="3600" dirty="0">
                <a:solidFill>
                  <a:schemeClr val="dk1"/>
                </a:solidFill>
              </a:rPr>
              <a:t>Deploy High-Performance </a:t>
            </a:r>
            <a:r>
              <a:rPr lang="en-US" sz="3600" dirty="0" err="1">
                <a:solidFill>
                  <a:schemeClr val="dk1"/>
                </a:solidFill>
              </a:rPr>
              <a:t>Linpack</a:t>
            </a:r>
            <a:r>
              <a:rPr lang="en-US" sz="3600" dirty="0">
                <a:solidFill>
                  <a:schemeClr val="dk1"/>
                </a:solidFill>
              </a:rPr>
              <a:t> software.</a:t>
            </a:r>
          </a:p>
          <a:p>
            <a:pPr marL="914400" lvl="1" indent="-387350" algn="l" rtl="0">
              <a:lnSpc>
                <a:spcPct val="107916"/>
              </a:lnSpc>
              <a:spcBef>
                <a:spcPts val="0"/>
              </a:spcBef>
              <a:spcAft>
                <a:spcPts val="0"/>
              </a:spcAft>
              <a:buClr>
                <a:schemeClr val="dk1"/>
              </a:buClr>
              <a:buSzPts val="2500"/>
              <a:buChar char="ဝ"/>
            </a:pPr>
            <a:r>
              <a:rPr lang="en-US" sz="3600" dirty="0">
                <a:solidFill>
                  <a:schemeClr val="dk1"/>
                </a:solidFill>
              </a:rPr>
              <a:t>Evaluate cluster performance.</a:t>
            </a:r>
          </a:p>
          <a:p>
            <a:pPr marL="457200" lvl="0" indent="-457200" algn="l" rtl="0">
              <a:lnSpc>
                <a:spcPct val="107916"/>
              </a:lnSpc>
              <a:spcBef>
                <a:spcPts val="0"/>
              </a:spcBef>
              <a:spcAft>
                <a:spcPts val="0"/>
              </a:spcAft>
              <a:buClr>
                <a:schemeClr val="dk1"/>
              </a:buClr>
              <a:buSzPts val="3600"/>
              <a:buChar char="•"/>
            </a:pPr>
            <a:r>
              <a:rPr lang="en-US" sz="3600" dirty="0">
                <a:solidFill>
                  <a:schemeClr val="dk1"/>
                </a:solidFill>
              </a:rPr>
              <a:t>Install Open OnDemand</a:t>
            </a:r>
          </a:p>
          <a:p>
            <a:pPr marL="914400" lvl="1" indent="-387350" algn="l" rtl="0">
              <a:lnSpc>
                <a:spcPct val="107916"/>
              </a:lnSpc>
              <a:spcBef>
                <a:spcPts val="0"/>
              </a:spcBef>
              <a:spcAft>
                <a:spcPts val="0"/>
              </a:spcAft>
              <a:buClr>
                <a:schemeClr val="dk1"/>
              </a:buClr>
              <a:buSzPts val="2500"/>
              <a:buChar char="ဝ"/>
            </a:pPr>
            <a:r>
              <a:rPr lang="en-US" sz="3600" dirty="0">
                <a:solidFill>
                  <a:schemeClr val="dk1"/>
                </a:solidFill>
              </a:rPr>
              <a:t>Simplify user access to resources.</a:t>
            </a:r>
          </a:p>
          <a:p>
            <a:pPr marL="457200" lvl="0" indent="-457200" algn="l" rtl="0">
              <a:lnSpc>
                <a:spcPct val="107916"/>
              </a:lnSpc>
              <a:spcBef>
                <a:spcPts val="0"/>
              </a:spcBef>
              <a:spcAft>
                <a:spcPts val="0"/>
              </a:spcAft>
              <a:buClr>
                <a:schemeClr val="dk1"/>
              </a:buClr>
              <a:buSzPts val="3600"/>
              <a:buChar char="•"/>
            </a:pPr>
            <a:r>
              <a:rPr lang="en-US" sz="3600" dirty="0">
                <a:solidFill>
                  <a:schemeClr val="dk1"/>
                </a:solidFill>
              </a:rPr>
              <a:t>Complete install of </a:t>
            </a:r>
            <a:r>
              <a:rPr lang="en-US" sz="3600" dirty="0" err="1">
                <a:solidFill>
                  <a:schemeClr val="dk1"/>
                </a:solidFill>
              </a:rPr>
              <a:t>Infiniband</a:t>
            </a:r>
            <a:r>
              <a:rPr lang="en-US" sz="3600" dirty="0">
                <a:solidFill>
                  <a:schemeClr val="dk1"/>
                </a:solidFill>
              </a:rPr>
              <a:t> capabilities.</a:t>
            </a:r>
          </a:p>
          <a:p>
            <a:pPr marL="457200" lvl="0" indent="0" algn="l" rtl="0">
              <a:lnSpc>
                <a:spcPct val="107916"/>
              </a:lnSpc>
              <a:spcBef>
                <a:spcPts val="0"/>
              </a:spcBef>
              <a:spcAft>
                <a:spcPts val="0"/>
              </a:spcAft>
              <a:buNone/>
            </a:pPr>
            <a:endParaRPr sz="3600" dirty="0">
              <a:solidFill>
                <a:schemeClr val="dk1"/>
              </a:solidFill>
            </a:endParaRPr>
          </a:p>
          <a:p>
            <a:pPr marL="0" lvl="0" indent="0" algn="l" rtl="0">
              <a:lnSpc>
                <a:spcPct val="107916"/>
              </a:lnSpc>
              <a:spcBef>
                <a:spcPts val="0"/>
              </a:spcBef>
              <a:spcAft>
                <a:spcPts val="0"/>
              </a:spcAft>
              <a:buNone/>
            </a:pPr>
            <a:r>
              <a:rPr lang="en-US" sz="3600" dirty="0">
                <a:solidFill>
                  <a:schemeClr val="dk1"/>
                </a:solidFill>
              </a:rPr>
              <a:t>Once testing is complete and all initial issues are documented, scripts will be written to automate the install process for use on production hardware.</a:t>
            </a:r>
            <a:endParaRPr sz="3600" dirty="0">
              <a:solidFill>
                <a:schemeClr val="dk1"/>
              </a:solidFill>
            </a:endParaRPr>
          </a:p>
        </p:txBody>
      </p:sp>
      <p:sp>
        <p:nvSpPr>
          <p:cNvPr id="13" name="Google Shape;98;p1">
            <a:extLst>
              <a:ext uri="{FF2B5EF4-FFF2-40B4-BE49-F238E27FC236}">
                <a16:creationId xmlns:a16="http://schemas.microsoft.com/office/drawing/2014/main" id="{296DA286-D7FA-F138-5812-96C7E782E3D9}"/>
              </a:ext>
            </a:extLst>
          </p:cNvPr>
          <p:cNvSpPr txBox="1"/>
          <p:nvPr/>
        </p:nvSpPr>
        <p:spPr>
          <a:xfrm>
            <a:off x="11339968" y="24742631"/>
            <a:ext cx="88101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a:solidFill>
                  <a:schemeClr val="dk1"/>
                </a:solidFill>
              </a:rPr>
              <a:t>Cluster Ranking</a:t>
            </a:r>
            <a:br>
              <a:rPr lang="en-US" sz="6000">
                <a:solidFill>
                  <a:schemeClr val="dk1"/>
                </a:solidFill>
                <a:latin typeface="Calibri"/>
                <a:ea typeface="Calibri"/>
                <a:cs typeface="Calibri"/>
                <a:sym typeface="Calibri"/>
              </a:rPr>
            </a:br>
            <a:r>
              <a:rPr lang="en-US" sz="3600">
                <a:solidFill>
                  <a:schemeClr val="dk1"/>
                </a:solidFill>
              </a:rPr>
              <a:t>High Performance Linpack</a:t>
            </a:r>
            <a:endParaRPr sz="3600">
              <a:solidFill>
                <a:schemeClr val="dk1"/>
              </a:solidFill>
            </a:endParaRPr>
          </a:p>
          <a:p>
            <a:pPr marL="0" lvl="0" indent="0" algn="l" rtl="0">
              <a:spcBef>
                <a:spcPts val="0"/>
              </a:spcBef>
              <a:spcAft>
                <a:spcPts val="0"/>
              </a:spcAft>
              <a:buNone/>
            </a:pPr>
            <a:endParaRPr sz="3600">
              <a:solidFill>
                <a:schemeClr val="dk1"/>
              </a:solidFill>
            </a:endParaRPr>
          </a:p>
          <a:p>
            <a:pPr marL="457200" lvl="0" indent="-457200" algn="l" rtl="0">
              <a:spcBef>
                <a:spcPts val="0"/>
              </a:spcBef>
              <a:spcAft>
                <a:spcPts val="0"/>
              </a:spcAft>
              <a:buClr>
                <a:schemeClr val="dk1"/>
              </a:buClr>
              <a:buSzPts val="3600"/>
              <a:buChar char="•"/>
            </a:pPr>
            <a:r>
              <a:rPr lang="en-US" sz="3600">
                <a:solidFill>
                  <a:schemeClr val="dk1"/>
                </a:solidFill>
              </a:rPr>
              <a:t>Executes complex algorithms that gauge performance in various aspects.</a:t>
            </a:r>
            <a:endParaRPr sz="3600">
              <a:solidFill>
                <a:schemeClr val="dk1"/>
              </a:solidFill>
            </a:endParaRPr>
          </a:p>
          <a:p>
            <a:pPr marL="457200" lvl="0" indent="-457200" algn="l" rtl="0">
              <a:spcBef>
                <a:spcPts val="0"/>
              </a:spcBef>
              <a:spcAft>
                <a:spcPts val="0"/>
              </a:spcAft>
              <a:buClr>
                <a:schemeClr val="dk1"/>
              </a:buClr>
              <a:buSzPts val="3600"/>
              <a:buChar char="•"/>
            </a:pPr>
            <a:r>
              <a:rPr lang="en-US" sz="3600">
                <a:solidFill>
                  <a:schemeClr val="dk1"/>
                </a:solidFill>
              </a:rPr>
              <a:t>Ranks the cluster based on relative performance to other clusters.</a:t>
            </a:r>
            <a:endParaRPr sz="3600">
              <a:solidFill>
                <a:schemeClr val="dk1"/>
              </a:solidFill>
            </a:endParaRPr>
          </a:p>
        </p:txBody>
      </p:sp>
      <p:pic>
        <p:nvPicPr>
          <p:cNvPr id="14" name="Google Shape;99;p1">
            <a:extLst>
              <a:ext uri="{FF2B5EF4-FFF2-40B4-BE49-F238E27FC236}">
                <a16:creationId xmlns:a16="http://schemas.microsoft.com/office/drawing/2014/main" id="{17F19AB3-9CD8-0E52-2DEB-0E93DD29243C}"/>
              </a:ext>
            </a:extLst>
          </p:cNvPr>
          <p:cNvPicPr preferRelativeResize="0"/>
          <p:nvPr/>
        </p:nvPicPr>
        <p:blipFill>
          <a:blip r:embed="rId5">
            <a:alphaModFix/>
          </a:blip>
          <a:stretch>
            <a:fillRect/>
          </a:stretch>
        </p:blipFill>
        <p:spPr>
          <a:xfrm>
            <a:off x="26517701" y="13169332"/>
            <a:ext cx="2190390" cy="2190390"/>
          </a:xfrm>
          <a:prstGeom prst="rect">
            <a:avLst/>
          </a:prstGeom>
          <a:noFill/>
          <a:ln>
            <a:noFill/>
          </a:ln>
        </p:spPr>
      </p:pic>
      <p:sp>
        <p:nvSpPr>
          <p:cNvPr id="16" name="Google Shape;101;p1">
            <a:extLst>
              <a:ext uri="{FF2B5EF4-FFF2-40B4-BE49-F238E27FC236}">
                <a16:creationId xmlns:a16="http://schemas.microsoft.com/office/drawing/2014/main" id="{0530E086-D94E-78E6-82A8-82EF408BB806}"/>
              </a:ext>
            </a:extLst>
          </p:cNvPr>
          <p:cNvSpPr/>
          <p:nvPr/>
        </p:nvSpPr>
        <p:spPr>
          <a:xfrm>
            <a:off x="33320545" y="7113123"/>
            <a:ext cx="8810100" cy="888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chemeClr val="lt1"/>
                </a:solidFill>
              </a:rPr>
              <a:t>Implementation Steps</a:t>
            </a:r>
            <a:endParaRPr sz="4800" b="1">
              <a:solidFill>
                <a:schemeClr val="lt1"/>
              </a:solidFill>
            </a:endParaRPr>
          </a:p>
        </p:txBody>
      </p:sp>
      <p:sp>
        <p:nvSpPr>
          <p:cNvPr id="17" name="Google Shape;102;p1">
            <a:extLst>
              <a:ext uri="{FF2B5EF4-FFF2-40B4-BE49-F238E27FC236}">
                <a16:creationId xmlns:a16="http://schemas.microsoft.com/office/drawing/2014/main" id="{9D744491-5978-39CF-2922-E230289981B4}"/>
              </a:ext>
            </a:extLst>
          </p:cNvPr>
          <p:cNvSpPr/>
          <p:nvPr/>
        </p:nvSpPr>
        <p:spPr>
          <a:xfrm>
            <a:off x="957945" y="7113135"/>
            <a:ext cx="8810100" cy="888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chemeClr val="lt1"/>
                </a:solidFill>
              </a:rPr>
              <a:t>Overview</a:t>
            </a:r>
            <a:endParaRPr sz="4800" b="1">
              <a:solidFill>
                <a:schemeClr val="lt1"/>
              </a:solidFill>
            </a:endParaRPr>
          </a:p>
        </p:txBody>
      </p:sp>
      <p:sp>
        <p:nvSpPr>
          <p:cNvPr id="18" name="Google Shape;103;p1">
            <a:extLst>
              <a:ext uri="{FF2B5EF4-FFF2-40B4-BE49-F238E27FC236}">
                <a16:creationId xmlns:a16="http://schemas.microsoft.com/office/drawing/2014/main" id="{0EA11347-DAC3-3BEB-8E69-569CEF0C235C}"/>
              </a:ext>
            </a:extLst>
          </p:cNvPr>
          <p:cNvSpPr txBox="1"/>
          <p:nvPr/>
        </p:nvSpPr>
        <p:spPr>
          <a:xfrm>
            <a:off x="957920" y="8085185"/>
            <a:ext cx="8810100" cy="658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600" dirty="0">
                <a:solidFill>
                  <a:schemeClr val="dk1"/>
                </a:solidFill>
              </a:rPr>
              <a:t>The High Performance Research Computing (HPRC) core laboratory at Virginia Commonwealth University (VCU) has been supporting researchers since 2006. HPRC provides access to advanced computational resources, including:</a:t>
            </a:r>
          </a:p>
          <a:p>
            <a:pPr marL="457200" lvl="0" indent="-457200" algn="l" rtl="0">
              <a:spcBef>
                <a:spcPts val="1200"/>
              </a:spcBef>
              <a:spcAft>
                <a:spcPts val="0"/>
              </a:spcAft>
              <a:buClr>
                <a:schemeClr val="dk1"/>
              </a:buClr>
              <a:buSzPts val="3600"/>
              <a:buChar char="•"/>
            </a:pPr>
            <a:r>
              <a:rPr lang="en-US" sz="3600" dirty="0">
                <a:solidFill>
                  <a:schemeClr val="dk1"/>
                </a:solidFill>
              </a:rPr>
              <a:t>High performance computer clusters</a:t>
            </a:r>
          </a:p>
          <a:p>
            <a:pPr marL="457200" lvl="0" indent="-457200" algn="l" rtl="0">
              <a:spcBef>
                <a:spcPts val="0"/>
              </a:spcBef>
              <a:spcAft>
                <a:spcPts val="0"/>
              </a:spcAft>
              <a:buClr>
                <a:schemeClr val="dk1"/>
              </a:buClr>
              <a:buSzPts val="3600"/>
              <a:buChar char="•"/>
            </a:pPr>
            <a:r>
              <a:rPr lang="en-US" sz="3600" dirty="0">
                <a:solidFill>
                  <a:schemeClr val="dk1"/>
                </a:solidFill>
              </a:rPr>
              <a:t>Large CPU, RAM, and storage resources</a:t>
            </a:r>
          </a:p>
          <a:p>
            <a:pPr marL="457200" lvl="0" indent="-457200" algn="l" rtl="0">
              <a:spcBef>
                <a:spcPts val="0"/>
              </a:spcBef>
              <a:spcAft>
                <a:spcPts val="0"/>
              </a:spcAft>
              <a:buClr>
                <a:schemeClr val="dk1"/>
              </a:buClr>
              <a:buSzPts val="3600"/>
              <a:buChar char="•"/>
            </a:pPr>
            <a:r>
              <a:rPr lang="en-US" sz="3600" dirty="0">
                <a:solidFill>
                  <a:schemeClr val="dk1"/>
                </a:solidFill>
                <a:latin typeface="Calibri"/>
                <a:ea typeface="Calibri"/>
                <a:cs typeface="Calibri"/>
                <a:sym typeface="Calibri"/>
              </a:rPr>
              <a:t>Specialized tools for scientific computation</a:t>
            </a:r>
          </a:p>
          <a:p>
            <a:pPr marL="457200" lvl="0" indent="-457200" algn="l" rtl="0">
              <a:spcBef>
                <a:spcPts val="0"/>
              </a:spcBef>
              <a:spcAft>
                <a:spcPts val="0"/>
              </a:spcAft>
              <a:buClr>
                <a:schemeClr val="dk1"/>
              </a:buClr>
              <a:buSzPts val="3600"/>
              <a:buChar char="•"/>
            </a:pPr>
            <a:endParaRPr lang="en-US" sz="3600" dirty="0">
              <a:solidFill>
                <a:schemeClr val="dk1"/>
              </a:solidFill>
              <a:latin typeface="Calibri"/>
              <a:ea typeface="Calibri"/>
              <a:cs typeface="Calibri"/>
              <a:sym typeface="Calibri"/>
            </a:endParaRPr>
          </a:p>
        </p:txBody>
      </p:sp>
      <p:sp>
        <p:nvSpPr>
          <p:cNvPr id="19" name="Google Shape;104;p1">
            <a:extLst>
              <a:ext uri="{FF2B5EF4-FFF2-40B4-BE49-F238E27FC236}">
                <a16:creationId xmlns:a16="http://schemas.microsoft.com/office/drawing/2014/main" id="{75E7D345-1E6F-1C98-4B4A-9FB48F78BEE8}"/>
              </a:ext>
            </a:extLst>
          </p:cNvPr>
          <p:cNvSpPr/>
          <p:nvPr/>
        </p:nvSpPr>
        <p:spPr>
          <a:xfrm>
            <a:off x="957920" y="18433862"/>
            <a:ext cx="8810100" cy="888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a:solidFill>
                  <a:schemeClr val="lt1"/>
                </a:solidFill>
              </a:rPr>
              <a:t>Why Change is Needed</a:t>
            </a:r>
            <a:endParaRPr sz="4800" b="1" dirty="0">
              <a:solidFill>
                <a:schemeClr val="lt1"/>
              </a:solidFill>
            </a:endParaRPr>
          </a:p>
        </p:txBody>
      </p:sp>
      <p:sp>
        <p:nvSpPr>
          <p:cNvPr id="20" name="Google Shape;105;p1">
            <a:extLst>
              <a:ext uri="{FF2B5EF4-FFF2-40B4-BE49-F238E27FC236}">
                <a16:creationId xmlns:a16="http://schemas.microsoft.com/office/drawing/2014/main" id="{BB4BAC2E-CEB0-2CC3-A1E4-0A9FCF9CE478}"/>
              </a:ext>
            </a:extLst>
          </p:cNvPr>
          <p:cNvSpPr/>
          <p:nvPr/>
        </p:nvSpPr>
        <p:spPr>
          <a:xfrm>
            <a:off x="10723958" y="7113135"/>
            <a:ext cx="21787500" cy="888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a:solidFill>
                  <a:schemeClr val="lt1"/>
                </a:solidFill>
              </a:rPr>
              <a:t>Key Technologies Utilized</a:t>
            </a:r>
            <a:endParaRPr sz="4800" b="1" dirty="0">
              <a:solidFill>
                <a:schemeClr val="lt1"/>
              </a:solidFill>
            </a:endParaRPr>
          </a:p>
        </p:txBody>
      </p:sp>
      <p:pic>
        <p:nvPicPr>
          <p:cNvPr id="21" name="Google Shape;106;p1">
            <a:extLst>
              <a:ext uri="{FF2B5EF4-FFF2-40B4-BE49-F238E27FC236}">
                <a16:creationId xmlns:a16="http://schemas.microsoft.com/office/drawing/2014/main" id="{EB4B31A2-1CB9-47E5-E1E5-428913829181}"/>
              </a:ext>
            </a:extLst>
          </p:cNvPr>
          <p:cNvPicPr preferRelativeResize="0"/>
          <p:nvPr/>
        </p:nvPicPr>
        <p:blipFill>
          <a:blip r:embed="rId6">
            <a:alphaModFix/>
          </a:blip>
          <a:stretch>
            <a:fillRect/>
          </a:stretch>
        </p:blipFill>
        <p:spPr>
          <a:xfrm>
            <a:off x="26789539" y="9126308"/>
            <a:ext cx="4520082" cy="1173844"/>
          </a:xfrm>
          <a:prstGeom prst="rect">
            <a:avLst/>
          </a:prstGeom>
          <a:noFill/>
          <a:ln>
            <a:noFill/>
          </a:ln>
        </p:spPr>
      </p:pic>
      <p:sp>
        <p:nvSpPr>
          <p:cNvPr id="23" name="Google Shape;108;p1">
            <a:extLst>
              <a:ext uri="{FF2B5EF4-FFF2-40B4-BE49-F238E27FC236}">
                <a16:creationId xmlns:a16="http://schemas.microsoft.com/office/drawing/2014/main" id="{9250942B-A627-E4ED-1354-88CF39E51CEE}"/>
              </a:ext>
            </a:extLst>
          </p:cNvPr>
          <p:cNvSpPr txBox="1"/>
          <p:nvPr/>
        </p:nvSpPr>
        <p:spPr>
          <a:xfrm>
            <a:off x="11240832" y="18647860"/>
            <a:ext cx="8810100" cy="535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dirty="0">
                <a:solidFill>
                  <a:schemeClr val="dk1"/>
                </a:solidFill>
              </a:rPr>
              <a:t>Application Build Systems</a:t>
            </a:r>
            <a:br>
              <a:rPr lang="en-US" sz="6000" dirty="0">
                <a:solidFill>
                  <a:schemeClr val="dk1"/>
                </a:solidFill>
                <a:latin typeface="Calibri"/>
                <a:ea typeface="Calibri"/>
                <a:cs typeface="Calibri"/>
                <a:sym typeface="Calibri"/>
              </a:rPr>
            </a:br>
            <a:r>
              <a:rPr lang="en-US" sz="3600" dirty="0" err="1">
                <a:solidFill>
                  <a:schemeClr val="dk1"/>
                </a:solidFill>
              </a:rPr>
              <a:t>Spack</a:t>
            </a:r>
            <a:r>
              <a:rPr lang="en-US" sz="3600" dirty="0">
                <a:solidFill>
                  <a:schemeClr val="dk1"/>
                </a:solidFill>
              </a:rPr>
              <a:t> </a:t>
            </a:r>
            <a:r>
              <a:rPr lang="en-US" sz="3600" i="1" dirty="0">
                <a:solidFill>
                  <a:schemeClr val="dk1"/>
                </a:solidFill>
              </a:rPr>
              <a:t>also (Anaconda, </a:t>
            </a:r>
            <a:r>
              <a:rPr lang="en-US" sz="3600" i="1" dirty="0" err="1">
                <a:solidFill>
                  <a:schemeClr val="dk1"/>
                </a:solidFill>
              </a:rPr>
              <a:t>EasyBuild</a:t>
            </a:r>
            <a:r>
              <a:rPr lang="en-US" sz="3600" i="1" dirty="0">
                <a:solidFill>
                  <a:schemeClr val="dk1"/>
                </a:solidFill>
              </a:rPr>
              <a:t>)</a:t>
            </a:r>
            <a:endParaRPr sz="3600" i="1" dirty="0">
              <a:solidFill>
                <a:schemeClr val="dk1"/>
              </a:solidFill>
            </a:endParaRPr>
          </a:p>
          <a:p>
            <a:pPr marL="0" lvl="0" indent="0" algn="l" rtl="0">
              <a:spcBef>
                <a:spcPts val="0"/>
              </a:spcBef>
              <a:spcAft>
                <a:spcPts val="0"/>
              </a:spcAft>
              <a:buNone/>
            </a:pPr>
            <a:endParaRPr sz="3600" dirty="0">
              <a:solidFill>
                <a:schemeClr val="dk1"/>
              </a:solidFill>
            </a:endParaRPr>
          </a:p>
          <a:p>
            <a:pPr marL="457200" lvl="0" indent="-457200" algn="l" rtl="0">
              <a:spcBef>
                <a:spcPts val="0"/>
              </a:spcBef>
              <a:spcAft>
                <a:spcPts val="0"/>
              </a:spcAft>
              <a:buClr>
                <a:schemeClr val="dk1"/>
              </a:buClr>
              <a:buSzPts val="3600"/>
              <a:buChar char="•"/>
            </a:pPr>
            <a:r>
              <a:rPr lang="en-US" sz="3600" dirty="0">
                <a:solidFill>
                  <a:schemeClr val="dk1"/>
                </a:solidFill>
              </a:rPr>
              <a:t>Package managers for supercomputers and scientific software.</a:t>
            </a:r>
            <a:endParaRPr sz="3600" dirty="0">
              <a:solidFill>
                <a:schemeClr val="dk1"/>
              </a:solidFill>
            </a:endParaRPr>
          </a:p>
          <a:p>
            <a:pPr marL="457200" lvl="0" indent="-457200" algn="l" rtl="0">
              <a:spcBef>
                <a:spcPts val="0"/>
              </a:spcBef>
              <a:spcAft>
                <a:spcPts val="0"/>
              </a:spcAft>
              <a:buClr>
                <a:schemeClr val="dk1"/>
              </a:buClr>
              <a:buSzPts val="3600"/>
              <a:buChar char="•"/>
            </a:pPr>
            <a:r>
              <a:rPr lang="en-US" sz="3600" dirty="0">
                <a:solidFill>
                  <a:schemeClr val="dk1"/>
                </a:solidFill>
              </a:rPr>
              <a:t>Allows complex applications to be installed by researchers as needed.</a:t>
            </a:r>
            <a:endParaRPr sz="3600" dirty="0">
              <a:solidFill>
                <a:schemeClr val="dk1"/>
              </a:solidFill>
            </a:endParaRPr>
          </a:p>
          <a:p>
            <a:pPr marL="457200" lvl="0" indent="-457200" algn="l" rtl="0">
              <a:spcBef>
                <a:spcPts val="0"/>
              </a:spcBef>
              <a:spcAft>
                <a:spcPts val="0"/>
              </a:spcAft>
              <a:buClr>
                <a:schemeClr val="dk1"/>
              </a:buClr>
              <a:buSzPts val="3600"/>
              <a:buChar char="•"/>
            </a:pPr>
            <a:r>
              <a:rPr lang="en-US" sz="3600" dirty="0">
                <a:solidFill>
                  <a:schemeClr val="dk1"/>
                </a:solidFill>
              </a:rPr>
              <a:t>Allows for granular and versatile build and version control.</a:t>
            </a:r>
            <a:endParaRPr sz="3600" dirty="0">
              <a:solidFill>
                <a:schemeClr val="dk1"/>
              </a:solidFill>
            </a:endParaRPr>
          </a:p>
        </p:txBody>
      </p:sp>
      <p:sp>
        <p:nvSpPr>
          <p:cNvPr id="24" name="Google Shape;109;p1">
            <a:extLst>
              <a:ext uri="{FF2B5EF4-FFF2-40B4-BE49-F238E27FC236}">
                <a16:creationId xmlns:a16="http://schemas.microsoft.com/office/drawing/2014/main" id="{54AC0F08-B6EF-01B1-1ACD-025DDED0501B}"/>
              </a:ext>
            </a:extLst>
          </p:cNvPr>
          <p:cNvSpPr txBox="1"/>
          <p:nvPr/>
        </p:nvSpPr>
        <p:spPr>
          <a:xfrm>
            <a:off x="22603968" y="18512284"/>
            <a:ext cx="8810100" cy="480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dirty="0">
                <a:solidFill>
                  <a:schemeClr val="dk1"/>
                </a:solidFill>
              </a:rPr>
              <a:t>Containerization</a:t>
            </a:r>
            <a:br>
              <a:rPr lang="en-US" sz="6000" dirty="0">
                <a:solidFill>
                  <a:schemeClr val="dk1"/>
                </a:solidFill>
                <a:latin typeface="Calibri"/>
                <a:ea typeface="Calibri"/>
                <a:cs typeface="Calibri"/>
                <a:sym typeface="Calibri"/>
              </a:rPr>
            </a:br>
            <a:r>
              <a:rPr lang="en-US" sz="3600" dirty="0" err="1">
                <a:solidFill>
                  <a:schemeClr val="dk1"/>
                </a:solidFill>
              </a:rPr>
              <a:t>Apptainer</a:t>
            </a:r>
            <a:endParaRPr sz="3600" dirty="0">
              <a:solidFill>
                <a:schemeClr val="dk1"/>
              </a:solidFill>
            </a:endParaRPr>
          </a:p>
          <a:p>
            <a:pPr marL="0" lvl="0" indent="0" algn="l" rtl="0">
              <a:spcBef>
                <a:spcPts val="0"/>
              </a:spcBef>
              <a:spcAft>
                <a:spcPts val="0"/>
              </a:spcAft>
              <a:buNone/>
            </a:pPr>
            <a:endParaRPr sz="3600" dirty="0">
              <a:solidFill>
                <a:schemeClr val="dk1"/>
              </a:solidFill>
            </a:endParaRPr>
          </a:p>
          <a:p>
            <a:pPr marL="457200" lvl="0" indent="-457200" algn="l" rtl="0">
              <a:spcBef>
                <a:spcPts val="0"/>
              </a:spcBef>
              <a:spcAft>
                <a:spcPts val="0"/>
              </a:spcAft>
              <a:buClr>
                <a:schemeClr val="dk1"/>
              </a:buClr>
              <a:buSzPts val="3600"/>
              <a:buChar char="•"/>
            </a:pPr>
            <a:r>
              <a:rPr lang="en-US" sz="3600" dirty="0">
                <a:solidFill>
                  <a:schemeClr val="dk1"/>
                </a:solidFill>
              </a:rPr>
              <a:t>Allows for the build and run of containerized applications, even from other containerization systems.</a:t>
            </a:r>
            <a:endParaRPr sz="3600" dirty="0">
              <a:solidFill>
                <a:schemeClr val="dk1"/>
              </a:solidFill>
            </a:endParaRPr>
          </a:p>
          <a:p>
            <a:pPr marL="457200" lvl="0" indent="-457200" algn="l" rtl="0">
              <a:spcBef>
                <a:spcPts val="0"/>
              </a:spcBef>
              <a:spcAft>
                <a:spcPts val="0"/>
              </a:spcAft>
              <a:buClr>
                <a:schemeClr val="dk1"/>
              </a:buClr>
              <a:buSzPts val="3600"/>
              <a:buChar char="•"/>
            </a:pPr>
            <a:r>
              <a:rPr lang="en-US" sz="3600" dirty="0">
                <a:solidFill>
                  <a:schemeClr val="dk1"/>
                </a:solidFill>
              </a:rPr>
              <a:t>Allows for unprivileged operation (in contrast to Docker).</a:t>
            </a:r>
            <a:endParaRPr sz="3600" dirty="0">
              <a:solidFill>
                <a:schemeClr val="dk1"/>
              </a:solidFill>
            </a:endParaRPr>
          </a:p>
        </p:txBody>
      </p:sp>
      <p:pic>
        <p:nvPicPr>
          <p:cNvPr id="27" name="Graphic 26">
            <a:extLst>
              <a:ext uri="{FF2B5EF4-FFF2-40B4-BE49-F238E27FC236}">
                <a16:creationId xmlns:a16="http://schemas.microsoft.com/office/drawing/2014/main" id="{AEDE7021-CF85-B408-E1C6-3CAD96CC2C04}"/>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r="82306"/>
          <a:stretch/>
        </p:blipFill>
        <p:spPr>
          <a:xfrm>
            <a:off x="17892963" y="8970959"/>
            <a:ext cx="1825617" cy="1800942"/>
          </a:xfrm>
          <a:prstGeom prst="rect">
            <a:avLst/>
          </a:prstGeom>
        </p:spPr>
      </p:pic>
      <p:pic>
        <p:nvPicPr>
          <p:cNvPr id="29" name="Picture 28" descr="A black and white logo&#10;&#10;Description automatically generated">
            <a:extLst>
              <a:ext uri="{FF2B5EF4-FFF2-40B4-BE49-F238E27FC236}">
                <a16:creationId xmlns:a16="http://schemas.microsoft.com/office/drawing/2014/main" id="{675CDE49-98C6-D8CA-656C-A3075226B10F}"/>
              </a:ext>
            </a:extLst>
          </p:cNvPr>
          <p:cNvPicPr>
            <a:picLocks noChangeAspect="1"/>
          </p:cNvPicPr>
          <p:nvPr/>
        </p:nvPicPr>
        <p:blipFill>
          <a:blip r:embed="rId9"/>
          <a:stretch>
            <a:fillRect/>
          </a:stretch>
        </p:blipFill>
        <p:spPr>
          <a:xfrm>
            <a:off x="15852966" y="13661289"/>
            <a:ext cx="4897265" cy="1273289"/>
          </a:xfrm>
          <a:prstGeom prst="rect">
            <a:avLst/>
          </a:prstGeom>
        </p:spPr>
      </p:pic>
      <p:pic>
        <p:nvPicPr>
          <p:cNvPr id="35" name="Graphic 34">
            <a:extLst>
              <a:ext uri="{FF2B5EF4-FFF2-40B4-BE49-F238E27FC236}">
                <a16:creationId xmlns:a16="http://schemas.microsoft.com/office/drawing/2014/main" id="{72B46FD9-FCB6-E734-FFE3-943F4AE6B161}"/>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r="68482"/>
          <a:stretch/>
        </p:blipFill>
        <p:spPr>
          <a:xfrm>
            <a:off x="18202425" y="18210628"/>
            <a:ext cx="2112945" cy="2020648"/>
          </a:xfrm>
          <a:prstGeom prst="rect">
            <a:avLst/>
          </a:prstGeom>
        </p:spPr>
      </p:pic>
      <p:pic>
        <p:nvPicPr>
          <p:cNvPr id="37" name="Picture 36" descr="A colorful circle with black background&#10;&#10;Description automatically generated">
            <a:extLst>
              <a:ext uri="{FF2B5EF4-FFF2-40B4-BE49-F238E27FC236}">
                <a16:creationId xmlns:a16="http://schemas.microsoft.com/office/drawing/2014/main" id="{A4720F4C-EE7C-9DD7-EFF9-B23CB1E165DD}"/>
              </a:ext>
            </a:extLst>
          </p:cNvPr>
          <p:cNvPicPr>
            <a:picLocks noChangeAspect="1"/>
          </p:cNvPicPr>
          <p:nvPr/>
        </p:nvPicPr>
        <p:blipFill>
          <a:blip r:embed="rId12"/>
          <a:stretch>
            <a:fillRect/>
          </a:stretch>
        </p:blipFill>
        <p:spPr>
          <a:xfrm>
            <a:off x="27428704" y="18012291"/>
            <a:ext cx="2088507" cy="2025852"/>
          </a:xfrm>
          <a:prstGeom prst="rect">
            <a:avLst/>
          </a:prstGeom>
        </p:spPr>
      </p:pic>
      <p:pic>
        <p:nvPicPr>
          <p:cNvPr id="41" name="Picture 40" descr="A computer with many components&#10;&#10;Description automatically generated with medium confidence">
            <a:extLst>
              <a:ext uri="{FF2B5EF4-FFF2-40B4-BE49-F238E27FC236}">
                <a16:creationId xmlns:a16="http://schemas.microsoft.com/office/drawing/2014/main" id="{E7E2623D-FAC8-E71E-90A6-7E0795C674A9}"/>
              </a:ext>
            </a:extLst>
          </p:cNvPr>
          <p:cNvPicPr>
            <a:picLocks noChangeAspect="1"/>
          </p:cNvPicPr>
          <p:nvPr/>
        </p:nvPicPr>
        <p:blipFill>
          <a:blip r:embed="rId13"/>
          <a:stretch>
            <a:fillRect/>
          </a:stretch>
        </p:blipFill>
        <p:spPr>
          <a:xfrm>
            <a:off x="1558478" y="13661289"/>
            <a:ext cx="7179960" cy="4038728"/>
          </a:xfrm>
          <a:prstGeom prst="rect">
            <a:avLst/>
          </a:prstGeom>
          <a:ln w="50800">
            <a:solidFill>
              <a:schemeClr val="tx1"/>
            </a:solidFill>
          </a:ln>
        </p:spPr>
      </p:pic>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230</TotalTime>
  <Words>552</Words>
  <Application>Microsoft Macintosh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Yunus E. Bidav</cp:lastModifiedBy>
  <cp:revision>35</cp:revision>
  <cp:lastPrinted>2020-02-13T13:03:36Z</cp:lastPrinted>
  <dcterms:created xsi:type="dcterms:W3CDTF">2018-02-06T18:12:23Z</dcterms:created>
  <dcterms:modified xsi:type="dcterms:W3CDTF">2024-11-16T02:06:25Z</dcterms:modified>
</cp:coreProperties>
</file>