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84" r:id="rId3"/>
    <p:sldId id="271" r:id="rId4"/>
    <p:sldId id="268" r:id="rId5"/>
    <p:sldId id="257" r:id="rId6"/>
    <p:sldId id="269" r:id="rId7"/>
    <p:sldId id="270" r:id="rId8"/>
    <p:sldId id="287" r:id="rId9"/>
    <p:sldId id="258" r:id="rId10"/>
    <p:sldId id="288" r:id="rId11"/>
    <p:sldId id="259" r:id="rId12"/>
    <p:sldId id="260" r:id="rId13"/>
    <p:sldId id="261" r:id="rId14"/>
    <p:sldId id="262" r:id="rId15"/>
    <p:sldId id="267" r:id="rId16"/>
    <p:sldId id="263" r:id="rId17"/>
    <p:sldId id="264" r:id="rId18"/>
    <p:sldId id="265" r:id="rId19"/>
    <p:sldId id="285" r:id="rId20"/>
    <p:sldId id="286" r:id="rId21"/>
    <p:sldId id="266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37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13/04/2018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13.04.2018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\\psf\Host\Users\cd\Desktop\Startbild_4zu3-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en-GB" noProof="0" dirty="0"/>
              <a:t>Click here to insert lecture title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15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en-GB" noProof="0" dirty="0"/>
              <a:t>Click here to insert lecture subtitle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pic>
        <p:nvPicPr>
          <p:cNvPr id="11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B755-1D62-448A-B6E9-65F667AFBE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4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199"/>
            <a:ext cx="8172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itel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GB" noProof="0" dirty="0"/>
              <a:t>Click onto symbol to insert picture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335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" y="1591200"/>
            <a:ext cx="4086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1591200"/>
            <a:ext cx="3960000" cy="43380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11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9" name="Textplatzhalter 1"/>
          <p:cNvSpPr>
            <a:spLocks noGrp="1"/>
          </p:cNvSpPr>
          <p:nvPr>
            <p:ph type="body" idx="13" hasCustomPrompt="1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 hasCustomPrompt="1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GB" noProof="0" dirty="0"/>
              <a:t>Click here to insert header line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98000" y="2142000"/>
            <a:ext cx="3960000" cy="3787200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27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here to insert chart title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Master text format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6000" y="125999"/>
            <a:ext cx="1044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DLR.de  •  Chart </a:t>
            </a:r>
            <a:fld id="{18C7CB6D-895A-4F21-B0E7-2185F6FE5534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9999" y="125999"/>
            <a:ext cx="712800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800">
                <a:solidFill>
                  <a:srgbClr val="686868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4" r:id="rId4"/>
    <p:sldLayoutId id="2147483665" r:id="rId5"/>
    <p:sldLayoutId id="2147483661" r:id="rId6"/>
    <p:sldLayoutId id="2147483662" r:id="rId7"/>
    <p:sldLayoutId id="2147483663" r:id="rId8"/>
    <p:sldLayoutId id="2147483666" r:id="rId9"/>
    <p:sldLayoutId id="2147483668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764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Trajectories for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SpaceLiner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GPOPS-2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dirty="0"/>
              <a:t>DLR.de   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Sholto Forbes-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Spyratos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Ph.D. Candidate, Centre for </a:t>
            </a:r>
            <a:r>
              <a:rPr lang="en-US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Hypersonics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of Queensland, Brisbane, Australia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61101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EFC-FFD2-47EA-A7D9-D7C61C4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6E3B-4B5F-4B9C-B37F-9C786533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B976C-EE6A-4DA4-8767-4C0D4D92E1F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1" t="14275" r="8797" b="18809"/>
          <a:stretch/>
        </p:blipFill>
        <p:spPr bwMode="auto">
          <a:xfrm>
            <a:off x="1099820" y="1711960"/>
            <a:ext cx="6944360" cy="36982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C00960-E593-4FE4-8078-12DAC6CF4FCB}"/>
              </a:ext>
            </a:extLst>
          </p:cNvPr>
          <p:cNvSpPr txBox="1"/>
          <p:nvPr/>
        </p:nvSpPr>
        <p:spPr>
          <a:xfrm>
            <a:off x="1410717" y="5562600"/>
            <a:ext cx="6322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Maximum overpressure over inhabited areas: 10.59pa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6307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F008-F382-40EF-90E1-F463C624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D4D2-9DC5-4E4A-A746-F7D2E21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F3EB9-F716-4FD0-8A65-346DE3EE0DD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 t="5398" r="47990" b="4364"/>
          <a:stretch/>
        </p:blipFill>
        <p:spPr bwMode="auto">
          <a:xfrm>
            <a:off x="293757" y="2019299"/>
            <a:ext cx="2799683" cy="38591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7A4D2-727D-4A0A-87D9-190D241C8DD0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4901" r="8068" b="5794"/>
          <a:stretch/>
        </p:blipFill>
        <p:spPr bwMode="auto">
          <a:xfrm>
            <a:off x="2819400" y="1981200"/>
            <a:ext cx="5943600" cy="38972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1CA7E-2D7A-4FEC-8FB3-12F3A77865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3124200" cy="1937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497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Germany-Japan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F1A08-E7EC-4F50-9182-D3B1E50C6D3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8901" r="8726" b="22487"/>
          <a:stretch/>
        </p:blipFill>
        <p:spPr bwMode="auto">
          <a:xfrm>
            <a:off x="893920" y="1541780"/>
            <a:ext cx="7356158" cy="3774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7FB46-B714-43AD-9419-C1E81DD6968E}"/>
              </a:ext>
            </a:extLst>
          </p:cNvPr>
          <p:cNvSpPr txBox="1"/>
          <p:nvPr/>
        </p:nvSpPr>
        <p:spPr>
          <a:xfrm>
            <a:off x="2263450" y="5517232"/>
            <a:ext cx="4617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Overpressure over inhabited areas: 54.5pa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1296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Germany-Japan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E4EC-F477-4768-8BD4-0CE87AA4037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902" r="7806" b="6211"/>
          <a:stretch/>
        </p:blipFill>
        <p:spPr bwMode="auto">
          <a:xfrm>
            <a:off x="457200" y="2086292"/>
            <a:ext cx="5983288" cy="3933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E19C8-D17A-4328-A64D-FD125B68F5C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0" t="4829" r="7667" b="5997"/>
          <a:stretch/>
        </p:blipFill>
        <p:spPr bwMode="auto">
          <a:xfrm>
            <a:off x="3352800" y="2086292"/>
            <a:ext cx="5715000" cy="39335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16979-FA33-41EA-88B1-13C3C89FA28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1200"/>
            <a:ext cx="3200400" cy="203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89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Florida-Australia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60104-6339-49A3-BDBB-F31245C39C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17334" r="9202" b="21334"/>
          <a:stretch/>
        </p:blipFill>
        <p:spPr>
          <a:xfrm>
            <a:off x="620169" y="1556792"/>
            <a:ext cx="7903661" cy="3672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05531-CD44-4C99-BF31-FDFF71142385}"/>
              </a:ext>
            </a:extLst>
          </p:cNvPr>
          <p:cNvSpPr txBox="1"/>
          <p:nvPr/>
        </p:nvSpPr>
        <p:spPr>
          <a:xfrm>
            <a:off x="1696147" y="5517232"/>
            <a:ext cx="575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Maximum overpressure over inhabited areas: 18.3 pa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561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Florida-Australia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6A000-9A97-4AD3-96F3-89F1CCB1F2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44711" y="1700808"/>
            <a:ext cx="6795790" cy="40813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BFFC0-E854-4DB9-B1D0-0C7250DAE67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7"/>
          <a:stretch/>
        </p:blipFill>
        <p:spPr bwMode="auto">
          <a:xfrm>
            <a:off x="3059832" y="1700808"/>
            <a:ext cx="6192688" cy="41012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5863D-7120-49D5-BA39-7ABD9A787D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1730029"/>
            <a:ext cx="2952277" cy="1914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60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Australia-Florida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28F3-83D0-47C6-B6D6-BF9BD48B8AC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t="19562" r="8929" b="22818"/>
          <a:stretch/>
        </p:blipFill>
        <p:spPr bwMode="auto">
          <a:xfrm>
            <a:off x="874077" y="1656080"/>
            <a:ext cx="7395845" cy="3545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04526F-2BBB-4B79-A341-A86168653CB1}"/>
              </a:ext>
            </a:extLst>
          </p:cNvPr>
          <p:cNvSpPr txBox="1"/>
          <p:nvPr/>
        </p:nvSpPr>
        <p:spPr>
          <a:xfrm>
            <a:off x="1696147" y="5471813"/>
            <a:ext cx="5751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Maximum overpressure over inhabited areas: 74.7 pa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752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Australia-Florida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9A33F-3450-4E42-AA4A-FC0052BABDE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8" t="5398" r="7445" b="5393"/>
          <a:stretch/>
        </p:blipFill>
        <p:spPr bwMode="auto">
          <a:xfrm>
            <a:off x="228600" y="2133600"/>
            <a:ext cx="5791904" cy="383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41EA76-AA6C-44E3-A109-7DCAAA51B82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t="4885" r="8677" b="7311"/>
          <a:stretch/>
        </p:blipFill>
        <p:spPr bwMode="auto">
          <a:xfrm>
            <a:off x="2895600" y="2133600"/>
            <a:ext cx="5791200" cy="38320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547F9-4F4E-40ED-9CB3-C259B2BF915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3124200" cy="188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85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err="1"/>
              <a:t>SpaceLiner</a:t>
            </a:r>
            <a:r>
              <a:rPr lang="en-AU" dirty="0"/>
              <a:t> trajectories successfully automated &amp; optimised using GPOPS-2</a:t>
            </a:r>
          </a:p>
          <a:p>
            <a:endParaRPr lang="en-AU" dirty="0"/>
          </a:p>
          <a:p>
            <a:r>
              <a:rPr lang="en-AU" dirty="0"/>
              <a:t>Japan-Germany connection feasible</a:t>
            </a:r>
          </a:p>
          <a:p>
            <a:endParaRPr lang="en-AU" dirty="0"/>
          </a:p>
          <a:p>
            <a:r>
              <a:rPr lang="en-AU" dirty="0"/>
              <a:t>Florida-Australia feasible, Australia-Florida potentially infeasible 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844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35896" y="2780928"/>
            <a:ext cx="1872208" cy="738187"/>
          </a:xfrm>
        </p:spPr>
        <p:txBody>
          <a:bodyPr/>
          <a:lstStyle/>
          <a:p>
            <a:r>
              <a:rPr lang="en-AU" dirty="0"/>
              <a:t>Thank You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noProof="0"/>
              <a:t>&gt; Lecture &gt; Author  •  Document &gt; Date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noProof="0"/>
              <a:t>DLR.de  •  Chart </a:t>
            </a:r>
            <a:fld id="{18C7CB6D-895A-4F21-B0E7-2185F6FE5534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70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680B-9E4C-4E10-8ACF-1623CA2D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Introduction: The </a:t>
            </a:r>
            <a:r>
              <a:rPr lang="en-AU" dirty="0" err="1"/>
              <a:t>SpaceLiner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421E-CC55-41A9-8914-8A2C4DF3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50 passengers</a:t>
            </a:r>
          </a:p>
          <a:p>
            <a:endParaRPr lang="en-AU" dirty="0"/>
          </a:p>
          <a:p>
            <a:r>
              <a:rPr lang="en-AU" dirty="0"/>
              <a:t>Long distance transport</a:t>
            </a:r>
          </a:p>
          <a:p>
            <a:endParaRPr lang="en-AU" dirty="0"/>
          </a:p>
          <a:p>
            <a:r>
              <a:rPr lang="en-AU" dirty="0"/>
              <a:t>Two-stage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97EAB-D6A9-4390-B164-04A14F1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Bild 2" descr="SL7ascent">
            <a:extLst>
              <a:ext uri="{FF2B5EF4-FFF2-40B4-BE49-F238E27FC236}">
                <a16:creationId xmlns:a16="http://schemas.microsoft.com/office/drawing/2014/main" id="{2BA322AA-0C14-456C-A5EA-282C26A39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76672"/>
            <a:ext cx="4171950" cy="556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4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CE3-E6DD-4357-956F-D4C81F91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5133-3D6E-46CC-BC97-1FEB9033D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[1] M. P. Kelly, T</a:t>
            </a:r>
            <a:r>
              <a:rPr lang="en-GB" dirty="0" err="1"/>
              <a:t>ranscription</a:t>
            </a:r>
            <a:r>
              <a:rPr lang="en-GB" dirty="0"/>
              <a:t> Methods for Trajectory Optimization, Cornell University,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E3288-1182-4E80-8617-6E011960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83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AC69-B974-47B5-BE74-DA2A7BDD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DA56-44AF-433C-ABD9-3A2DB46B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Trajectories to be simulated:</a:t>
            </a:r>
          </a:p>
          <a:p>
            <a:pPr lvl="1"/>
            <a:r>
              <a:rPr lang="en-AU" dirty="0"/>
              <a:t>Asia-Europe</a:t>
            </a:r>
          </a:p>
          <a:p>
            <a:pPr lvl="1"/>
            <a:r>
              <a:rPr lang="en-AU" dirty="0"/>
              <a:t>Australia-Florida</a:t>
            </a:r>
          </a:p>
          <a:p>
            <a:endParaRPr lang="en-AU" dirty="0"/>
          </a:p>
          <a:p>
            <a:r>
              <a:rPr lang="en-AU" dirty="0"/>
              <a:t>Sonic booms may create large overpressure causing:</a:t>
            </a:r>
          </a:p>
          <a:p>
            <a:pPr lvl="1"/>
            <a:r>
              <a:rPr lang="en-AU" dirty="0"/>
              <a:t>Minor/major irritation</a:t>
            </a:r>
          </a:p>
          <a:p>
            <a:pPr lvl="1"/>
            <a:r>
              <a:rPr lang="en-AU" dirty="0"/>
              <a:t>Structural damage to buildings</a:t>
            </a:r>
          </a:p>
          <a:p>
            <a:pPr lvl="1"/>
            <a:r>
              <a:rPr lang="en-AU" dirty="0"/>
              <a:t>Actual bodily harm</a:t>
            </a:r>
          </a:p>
          <a:p>
            <a:endParaRPr lang="en-AU" dirty="0"/>
          </a:p>
          <a:p>
            <a:r>
              <a:rPr lang="en-AU" dirty="0"/>
              <a:t>Trajectory to be optimised towards:</a:t>
            </a:r>
          </a:p>
          <a:p>
            <a:pPr lvl="1"/>
            <a:r>
              <a:rPr lang="en-AU" dirty="0"/>
              <a:t>Avoid significant population impact</a:t>
            </a:r>
          </a:p>
          <a:p>
            <a:pPr lvl="1"/>
            <a:r>
              <a:rPr lang="en-AU" dirty="0"/>
              <a:t>Minimise heat loading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46CBC-921E-4CA5-9777-821E51F4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6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8818-C046-49CA-A27D-149123DA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Constrained Optimisation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B5C12-FDF6-490E-B1F6-8D831B7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57A911-B537-4973-B9EF-DE624E407FD7}"/>
                  </a:ext>
                </a:extLst>
              </p:cNvPr>
              <p:cNvSpPr/>
              <p:nvPr/>
            </p:nvSpPr>
            <p:spPr>
              <a:xfrm>
                <a:off x="838200" y="2060848"/>
                <a:ext cx="7467600" cy="4164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GB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>
                  <a:latin typeface="Cambria Math" panose="02040503050406030204" pitchFamily="18" charset="0"/>
                </a:endParaRPr>
              </a:p>
              <a:p>
                <a:endParaRPr lang="en-AU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𝑢𝑏𝑗𝑒𝑐𝑡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AU" sz="2000" b="0" dirty="0"/>
              </a:p>
              <a:p>
                <a:endParaRPr lang="en-A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57A911-B537-4973-B9EF-DE624E407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848"/>
                <a:ext cx="7467600" cy="41646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CB2EEF-E4AC-46EC-8F1D-CFEF495C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99" y="1323248"/>
            <a:ext cx="8172000" cy="4338000"/>
          </a:xfrm>
        </p:spPr>
        <p:txBody>
          <a:bodyPr/>
          <a:lstStyle/>
          <a:p>
            <a:r>
              <a:rPr lang="en-AU" dirty="0"/>
              <a:t>An general, automatic method of trajectory 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5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C375-0A58-46D6-A365-2EAFD84D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Pseudospectral</a:t>
            </a:r>
            <a:r>
              <a:rPr lang="en-AU" dirty="0"/>
              <a:t> 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87E4-3568-462F-A570-A8A0ABFE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7772400" cy="4495800"/>
          </a:xfrm>
        </p:spPr>
        <p:txBody>
          <a:bodyPr/>
          <a:lstStyle/>
          <a:p>
            <a:r>
              <a:rPr lang="en-AU" sz="2400" dirty="0">
                <a:latin typeface="+mj-lt"/>
              </a:rPr>
              <a:t>A simultaneous method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 form of direct collocation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Accurate, efficient &amp; robust</a:t>
            </a:r>
          </a:p>
          <a:p>
            <a:endParaRPr lang="en-AU" sz="2400" dirty="0">
              <a:latin typeface="+mj-lt"/>
            </a:endParaRPr>
          </a:p>
          <a:p>
            <a:r>
              <a:rPr lang="en-AU" sz="2400" dirty="0">
                <a:latin typeface="+mj-lt"/>
              </a:rPr>
              <a:t>Used in GPOPS-2</a:t>
            </a:r>
            <a:endParaRPr lang="en-GB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555B2-0EB0-41BB-B709-ACF771F3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D815C-1F52-4DAD-B0A1-D6E9C3C7A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105" y="2092332"/>
            <a:ext cx="4142729" cy="3868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1EDA1-3B60-4B28-BFDF-0D801B525399}"/>
              </a:ext>
            </a:extLst>
          </p:cNvPr>
          <p:cNvSpPr txBox="1"/>
          <p:nvPr/>
        </p:nvSpPr>
        <p:spPr>
          <a:xfrm>
            <a:off x="8305800" y="564282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[1]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29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0E3E-E309-4680-A477-F07B4E79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Set-Up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E9A1-9FCC-419D-8A46-2726CFFC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124FD4-1104-4EC9-8D8B-160E0E993E95}"/>
                  </a:ext>
                </a:extLst>
              </p:cNvPr>
              <p:cNvSpPr/>
              <p:nvPr/>
            </p:nvSpPr>
            <p:spPr>
              <a:xfrm>
                <a:off x="-108520" y="1844824"/>
                <a:ext cx="6934200" cy="7686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𝑎𝑙𝑡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𝑡𝑎𝑟𝑔𝑒𝑡</m:t>
                                      </m:r>
                                    </m:sub>
                                  </m:sSub>
                                  <m:r>
                                    <a:rPr lang="en-GB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𝒂𝒍𝒕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𝒍𝒐𝒏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𝒍𝒂𝒕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𝒂𝒍𝒕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)+</m:t>
                          </m:r>
                          <m:f>
                            <m:fPr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124FD4-1104-4EC9-8D8B-160E0E993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1844824"/>
                <a:ext cx="6934200" cy="768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46C904-6819-4E4A-ABD4-EC7E9241157B}"/>
                  </a:ext>
                </a:extLst>
              </p:cNvPr>
              <p:cNvSpPr/>
              <p:nvPr/>
            </p:nvSpPr>
            <p:spPr>
              <a:xfrm>
                <a:off x="6588224" y="1352537"/>
                <a:ext cx="1891864" cy="688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𝑎𝑙𝑡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GB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𝒂𝒍𝒕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algn="ctr"/>
                <a:r>
                  <a:rPr lang="en-AU" dirty="0"/>
                  <a:t>Altitude Scaling</a:t>
                </a:r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46C904-6819-4E4A-ABD4-EC7E92411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352537"/>
                <a:ext cx="1891864" cy="688650"/>
              </a:xfrm>
              <a:prstGeom prst="rect">
                <a:avLst/>
              </a:prstGeom>
              <a:blipFill>
                <a:blip r:embed="rId3"/>
                <a:stretch>
                  <a:fillRect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C19A87-F2C8-465E-9B9F-F6198C60C452}"/>
                  </a:ext>
                </a:extLst>
              </p:cNvPr>
              <p:cNvSpPr/>
              <p:nvPr/>
            </p:nvSpPr>
            <p:spPr>
              <a:xfrm>
                <a:off x="6689309" y="2376392"/>
                <a:ext cx="1810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𝒍𝒐𝒏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𝒍𝒂𝒕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𝒂𝒍𝒕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algn="ctr"/>
                <a:r>
                  <a:rPr lang="en-AU" dirty="0"/>
                  <a:t>P</a:t>
                </a:r>
                <a:r>
                  <a:rPr lang="en-GB" dirty="0" err="1"/>
                  <a:t>opulation</a:t>
                </a:r>
                <a:r>
                  <a:rPr lang="en-GB" dirty="0"/>
                  <a:t> Cost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C19A87-F2C8-465E-9B9F-F6198C60C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309" y="2376392"/>
                <a:ext cx="1810880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2D8A78-1FEF-4FBF-97E9-4290EA0FD564}"/>
                  </a:ext>
                </a:extLst>
              </p:cNvPr>
              <p:cNvSpPr/>
              <p:nvPr/>
            </p:nvSpPr>
            <p:spPr>
              <a:xfrm>
                <a:off x="7010166" y="3357928"/>
                <a:ext cx="11347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AU" b="1" dirty="0"/>
              </a:p>
              <a:p>
                <a:pPr algn="ctr"/>
                <a:r>
                  <a:rPr lang="en-AU" dirty="0"/>
                  <a:t>Heat Load</a:t>
                </a:r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C2D8A78-1FEF-4FBF-97E9-4290EA0FD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66" y="3357928"/>
                <a:ext cx="1134734" cy="646331"/>
              </a:xfrm>
              <a:prstGeom prst="rect">
                <a:avLst/>
              </a:prstGeom>
              <a:blipFill>
                <a:blip r:embed="rId5"/>
                <a:stretch>
                  <a:fillRect l="-4301" r="-4301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A56E1-4469-4C13-BD31-E3E6877E2E9B}"/>
                  </a:ext>
                </a:extLst>
              </p:cNvPr>
              <p:cNvSpPr/>
              <p:nvPr/>
            </p:nvSpPr>
            <p:spPr>
              <a:xfrm>
                <a:off x="6663532" y="4339464"/>
                <a:ext cx="18624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algn="ctr"/>
                <a:r>
                  <a:rPr lang="en-AU" dirty="0"/>
                  <a:t>W</a:t>
                </a:r>
                <a:r>
                  <a:rPr lang="en-GB" dirty="0" err="1"/>
                  <a:t>eighting</a:t>
                </a:r>
                <a:r>
                  <a:rPr lang="en-GB" dirty="0"/>
                  <a:t> Factors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0A56E1-4469-4C13-BD31-E3E6877E2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532" y="4339464"/>
                <a:ext cx="1862433" cy="646331"/>
              </a:xfrm>
              <a:prstGeom prst="rect">
                <a:avLst/>
              </a:prstGeom>
              <a:blipFill>
                <a:blip r:embed="rId6"/>
                <a:stretch>
                  <a:fillRect l="-2614" t="-5660" r="-2288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F59402-68C1-4566-9274-E659F1E8B7FC}"/>
                  </a:ext>
                </a:extLst>
              </p:cNvPr>
              <p:cNvSpPr/>
              <p:nvPr/>
            </p:nvSpPr>
            <p:spPr>
              <a:xfrm>
                <a:off x="2195730" y="3501008"/>
                <a:ext cx="2233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A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1.3</m:t>
                      </m:r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MW</m:t>
                      </m:r>
                      <m: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AU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AF59402-68C1-4566-9274-E659F1E8B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0" y="3501008"/>
                <a:ext cx="2233047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599EB9-7070-4A8A-A40E-F04D60EA7C29}"/>
                  </a:ext>
                </a:extLst>
              </p:cNvPr>
              <p:cNvSpPr/>
              <p:nvPr/>
            </p:nvSpPr>
            <p:spPr>
              <a:xfrm>
                <a:off x="2538837" y="3943865"/>
                <a:ext cx="1546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𝑑𝑒𝑠𝑐𝑒𝑛𝑡</m:t>
                          </m:r>
                        </m:sub>
                      </m:sSub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B599EB9-7070-4A8A-A40E-F04D60EA7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37" y="3943865"/>
                <a:ext cx="1546834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31A41F5-6DB9-46F3-87C1-7D9E48E056C4}"/>
              </a:ext>
            </a:extLst>
          </p:cNvPr>
          <p:cNvSpPr txBox="1"/>
          <p:nvPr/>
        </p:nvSpPr>
        <p:spPr>
          <a:xfrm>
            <a:off x="3075014" y="1378611"/>
            <a:ext cx="4744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dirty="0">
                <a:latin typeface="Arial" pitchFamily="34" charset="0"/>
                <a:cs typeface="Arial" pitchFamily="34" charset="0"/>
              </a:rPr>
              <a:t>Cost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46CCE-BDF2-481E-930A-49EE48C6D99C}"/>
              </a:ext>
            </a:extLst>
          </p:cNvPr>
          <p:cNvSpPr txBox="1"/>
          <p:nvPr/>
        </p:nvSpPr>
        <p:spPr>
          <a:xfrm>
            <a:off x="2921123" y="2996975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dirty="0">
                <a:latin typeface="Arial" pitchFamily="34" charset="0"/>
                <a:cs typeface="Arial" pitchFamily="34" charset="0"/>
              </a:rPr>
              <a:t>Bounds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51B2A9-5128-4958-8FEE-B211FA51B6B1}"/>
                  </a:ext>
                </a:extLst>
              </p:cNvPr>
              <p:cNvSpPr/>
              <p:nvPr/>
            </p:nvSpPr>
            <p:spPr>
              <a:xfrm>
                <a:off x="2621296" y="4823559"/>
                <a:ext cx="13819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kPa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51B2A9-5128-4958-8FEE-B211FA51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96" y="4823559"/>
                <a:ext cx="1381917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DCD5F7B-BD48-40C4-BF51-C8BF9EEC57EF}"/>
                  </a:ext>
                </a:extLst>
              </p:cNvPr>
              <p:cNvSpPr/>
              <p:nvPr/>
            </p:nvSpPr>
            <p:spPr>
              <a:xfrm>
                <a:off x="2255681" y="5263406"/>
                <a:ext cx="220579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𝑙𝑜𝑛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𝑙𝑜𝑛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DCD5F7B-BD48-40C4-BF51-C8BF9EEC5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681" y="5263406"/>
                <a:ext cx="2205797" cy="39158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ED8DAB-6E14-4C13-817F-6B44850E06F4}"/>
                  </a:ext>
                </a:extLst>
              </p:cNvPr>
              <p:cNvSpPr/>
              <p:nvPr/>
            </p:nvSpPr>
            <p:spPr>
              <a:xfrm>
                <a:off x="2645261" y="4383712"/>
                <a:ext cx="11825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2.5 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5ED8DAB-6E14-4C13-817F-6B44850E0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261" y="4383712"/>
                <a:ext cx="118250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5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0E3E-E309-4680-A477-F07B4E79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Set-Up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CE9A1-9FCC-419D-8A46-2726CFFC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5D543-3791-4951-8586-0B8FDD7051CA}"/>
              </a:ext>
            </a:extLst>
          </p:cNvPr>
          <p:cNvSpPr txBox="1"/>
          <p:nvPr/>
        </p:nvSpPr>
        <p:spPr>
          <a:xfrm>
            <a:off x="827584" y="1436590"/>
            <a:ext cx="399692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itchFamily="34" charset="0"/>
                <a:cs typeface="Arial" pitchFamily="34" charset="0"/>
              </a:rPr>
              <a:t>Problem Separation:</a:t>
            </a:r>
          </a:p>
          <a:p>
            <a:pPr lvl="1"/>
            <a:r>
              <a:rPr lang="en-AU" dirty="0">
                <a:latin typeface="Arial" pitchFamily="34" charset="0"/>
                <a:cs typeface="Arial" pitchFamily="34" charset="0"/>
              </a:rPr>
              <a:t>8 Engines cut-offs, stage transition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8949E-2671-4002-A372-4839B2F12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9" t="51843" r="7332" b="5069"/>
          <a:stretch/>
        </p:blipFill>
        <p:spPr>
          <a:xfrm>
            <a:off x="2268228" y="2348880"/>
            <a:ext cx="5112568" cy="3547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F418E-7D84-4CB8-A4D9-1FBA859036A9}"/>
              </a:ext>
            </a:extLst>
          </p:cNvPr>
          <p:cNvSpPr txBox="1"/>
          <p:nvPr/>
        </p:nvSpPr>
        <p:spPr>
          <a:xfrm>
            <a:off x="5220072" y="386062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dirty="0">
                <a:latin typeface="Arial" pitchFamily="34" charset="0"/>
                <a:cs typeface="Arial" pitchFamily="34" charset="0"/>
              </a:rPr>
              <a:t>Staging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A6013-5075-4B55-BF34-C78EAB7AAD32}"/>
              </a:ext>
            </a:extLst>
          </p:cNvPr>
          <p:cNvSpPr txBox="1"/>
          <p:nvPr/>
        </p:nvSpPr>
        <p:spPr>
          <a:xfrm>
            <a:off x="4211960" y="2762899"/>
            <a:ext cx="15347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dirty="0">
                <a:latin typeface="Arial" pitchFamily="34" charset="0"/>
                <a:cs typeface="Arial" pitchFamily="34" charset="0"/>
              </a:rPr>
              <a:t>Engine cut-offs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6362-1D74-4161-B158-D0502D71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Optimised Trajectory Comparison: Australia-Germany</a:t>
            </a:r>
            <a:endParaRPr lang="en-GB" dirty="0"/>
          </a:p>
        </p:txBody>
      </p:sp>
      <p:pic>
        <p:nvPicPr>
          <p:cNvPr id="1028" name="Picture 26">
            <a:extLst>
              <a:ext uri="{FF2B5EF4-FFF2-40B4-BE49-F238E27FC236}">
                <a16:creationId xmlns:a16="http://schemas.microsoft.com/office/drawing/2014/main" id="{9E389DED-9E7E-4AE3-935C-BEB3BD8B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62946"/>
            <a:ext cx="2667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0">
            <a:extLst>
              <a:ext uri="{FF2B5EF4-FFF2-40B4-BE49-F238E27FC236}">
                <a16:creationId xmlns:a16="http://schemas.microsoft.com/office/drawing/2014/main" id="{950A1179-B415-4B6D-8D06-595236575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/>
        </p:blipFill>
        <p:spPr bwMode="auto">
          <a:xfrm>
            <a:off x="3352800" y="1581150"/>
            <a:ext cx="25146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7">
            <a:extLst>
              <a:ext uri="{FF2B5EF4-FFF2-40B4-BE49-F238E27FC236}">
                <a16:creationId xmlns:a16="http://schemas.microsoft.com/office/drawing/2014/main" id="{4D02AAC1-5E92-4CC1-9D9D-32234AFD9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/>
          <a:stretch/>
        </p:blipFill>
        <p:spPr bwMode="auto">
          <a:xfrm>
            <a:off x="5715000" y="1577837"/>
            <a:ext cx="2514601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9">
            <a:extLst>
              <a:ext uri="{FF2B5EF4-FFF2-40B4-BE49-F238E27FC236}">
                <a16:creationId xmlns:a16="http://schemas.microsoft.com/office/drawing/2014/main" id="{CD2825EB-CE53-4AFB-8074-7659C166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1922" y="3496480"/>
            <a:ext cx="3472566" cy="26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6116F03-40AD-40B4-A6E5-73B749B2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E354F3-9D4D-47D7-82EB-2B823421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5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B066B-19B1-4832-A5C7-EDD897F3CFC0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21517" r="16263" b="25972"/>
          <a:stretch/>
        </p:blipFill>
        <p:spPr bwMode="auto">
          <a:xfrm>
            <a:off x="323528" y="3758159"/>
            <a:ext cx="4988729" cy="26935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26750-3B24-44FD-B84B-D1C60B16AD7B}"/>
              </a:ext>
            </a:extLst>
          </p:cNvPr>
          <p:cNvSpPr txBox="1"/>
          <p:nvPr/>
        </p:nvSpPr>
        <p:spPr>
          <a:xfrm>
            <a:off x="3707904" y="5894557"/>
            <a:ext cx="2092176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800" dirty="0"/>
              <a:t>Integrated heat load</a:t>
            </a:r>
          </a:p>
          <a:p>
            <a:r>
              <a:rPr lang="en-AU" dirty="0"/>
              <a:t>TOSCA: -12.8%</a:t>
            </a:r>
            <a:r>
              <a:rPr lang="en-AU" sz="1800" dirty="0"/>
              <a:t> </a:t>
            </a:r>
          </a:p>
          <a:p>
            <a:r>
              <a:rPr lang="en-AU" dirty="0"/>
              <a:t>SLEG: </a:t>
            </a:r>
            <a:r>
              <a:rPr lang="en-AU" sz="1800" dirty="0"/>
              <a:t>-18.7%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657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6EFC-FFD2-47EA-A7D9-D7C61C42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Japan-Germany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86E3B-4B5F-4B9C-B37F-9C786533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0FB755-1D62-448A-B6E9-65F667AFBE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765C4-EC9D-4AFF-BC6C-8FE4297DDF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00" y="1412776"/>
            <a:ext cx="5820700" cy="43585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E80F59C-690F-43B3-B2F9-DFC7E639B30B}"/>
              </a:ext>
            </a:extLst>
          </p:cNvPr>
          <p:cNvSpPr/>
          <p:nvPr/>
        </p:nvSpPr>
        <p:spPr>
          <a:xfrm>
            <a:off x="2915816" y="1412776"/>
            <a:ext cx="1368152" cy="12241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74276"/>
      </p:ext>
    </p:extLst>
  </p:cSld>
  <p:clrMapOvr>
    <a:masterClrMapping/>
  </p:clrMapOvr>
</p:sld>
</file>

<file path=ppt/theme/theme1.xml><?xml version="1.0" encoding="utf-8"?>
<a:theme xmlns:a="http://schemas.openxmlformats.org/drawingml/2006/main" name="DLR-Präsentation 4:3 Englisch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no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117849E6-5DFA-4EA3-975F-03189BF675FF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343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ヒラギノ角ゴ Pro W3</vt:lpstr>
      <vt:lpstr>DLR-Präsentation 4:3 Englisch</vt:lpstr>
      <vt:lpstr>Optimised Trajectories for the SpaceLiner using GPOPS-2</vt:lpstr>
      <vt:lpstr>Introduction: The SpaceLiner</vt:lpstr>
      <vt:lpstr>Introduction</vt:lpstr>
      <vt:lpstr>Constrained Optimisation</vt:lpstr>
      <vt:lpstr>The Pseudospectral Method</vt:lpstr>
      <vt:lpstr>Problem Set-Up</vt:lpstr>
      <vt:lpstr>Problem Set-Up</vt:lpstr>
      <vt:lpstr>Optimised Trajectory Comparison: Australia-Germany</vt:lpstr>
      <vt:lpstr>Japan-Germany</vt:lpstr>
      <vt:lpstr>Japan-Germany</vt:lpstr>
      <vt:lpstr>Japan-Germany</vt:lpstr>
      <vt:lpstr>Germany-Japan</vt:lpstr>
      <vt:lpstr>Germany-Japan</vt:lpstr>
      <vt:lpstr>Florida-Australia</vt:lpstr>
      <vt:lpstr>Florida-Australia</vt:lpstr>
      <vt:lpstr>Australia-Florida</vt:lpstr>
      <vt:lpstr>Australia-Florida</vt:lpstr>
      <vt:lpstr>Conclusions</vt:lpstr>
      <vt:lpstr>Thank You</vt:lpstr>
      <vt:lpstr>References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Forbes-Spyratos, Sholto</dc:creator>
  <cp:lastModifiedBy>Sholto Forbes-Spyratos</cp:lastModifiedBy>
  <cp:revision>111</cp:revision>
  <dcterms:created xsi:type="dcterms:W3CDTF">2012-06-19T06:51:55Z</dcterms:created>
  <dcterms:modified xsi:type="dcterms:W3CDTF">2018-04-13T12:21:13Z</dcterms:modified>
</cp:coreProperties>
</file>