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8"/>
  </p:notesMasterIdLst>
  <p:sldIdLst>
    <p:sldId id="256" r:id="rId2"/>
    <p:sldId id="271" r:id="rId3"/>
    <p:sldId id="268" r:id="rId4"/>
    <p:sldId id="257" r:id="rId5"/>
    <p:sldId id="269" r:id="rId6"/>
    <p:sldId id="270" r:id="rId7"/>
    <p:sldId id="258" r:id="rId8"/>
    <p:sldId id="259" r:id="rId9"/>
    <p:sldId id="260" r:id="rId10"/>
    <p:sldId id="261" r:id="rId11"/>
    <p:sldId id="262" r:id="rId12"/>
    <p:sldId id="267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8B01"/>
    <a:srgbClr val="1380DC"/>
    <a:srgbClr val="0B3A7F"/>
    <a:srgbClr val="4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2787"/>
    <p:restoredTop sz="90929"/>
  </p:normalViewPr>
  <p:slideViewPr>
    <p:cSldViewPr>
      <p:cViewPr varScale="1">
        <p:scale>
          <a:sx n="110" d="100"/>
          <a:sy n="110" d="100"/>
        </p:scale>
        <p:origin x="45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2262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79CEA7A-085E-4EA1-8062-FD6E08BDCD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27938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895600"/>
            <a:ext cx="7772400" cy="12954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6400800" cy="533400"/>
          </a:xfrm>
        </p:spPr>
        <p:txBody>
          <a:bodyPr/>
          <a:lstStyle>
            <a:lvl1pPr marL="0" indent="0">
              <a:buFont typeface="Times" pitchFamily="-112" charset="0"/>
              <a:buNone/>
              <a:defRPr sz="17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60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07C14-F2FA-4E7A-85D1-0372FB90EF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018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838200"/>
            <a:ext cx="19431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838200"/>
            <a:ext cx="56769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7CCDFF-BC6E-4813-BD06-E789791620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0920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0FB755-1D62-448A-B6E9-65F667AFBE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0441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2C0985-8A9A-49CB-8D83-A17015978C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0952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6A440A-D37C-4BA9-B11A-0C3D2DC5D7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8561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F7CF6F-1EC1-464C-BF7C-07CFCC4749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5769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CDE32A-1505-4253-9156-45E349CFE3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0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45929-C6A4-471E-8C92-00FA2FACE2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964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400735-1E7E-4E3F-85D5-970915072F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8551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32D4E-C99E-4F47-90CF-40B388B934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088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8BEC002-41C7-420B-B082-FF4611C7E726}"/>
              </a:ext>
            </a:extLst>
          </p:cNvPr>
          <p:cNvSpPr/>
          <p:nvPr userDrawn="1"/>
        </p:nvSpPr>
        <p:spPr bwMode="auto">
          <a:xfrm>
            <a:off x="-76200" y="838200"/>
            <a:ext cx="95250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382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BE79B968-F27B-4EAD-A948-FE5C97FBAD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pitchFamily="-1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pitchFamily="-1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pitchFamily="-1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pitchFamily="-11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pitchFamily="-11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pitchFamily="-11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pitchFamily="-11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pitchFamily="-112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E98B01"/>
        </a:buClr>
        <a:buFont typeface="Times" panose="0202060305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380DC"/>
        </a:buClr>
        <a:buFont typeface="Wingdings" panose="05000000000000000000" pitchFamily="2" charset="2"/>
        <a:buChar char="§"/>
        <a:defRPr sz="2800">
          <a:solidFill>
            <a:srgbClr val="4F4F4F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4F4F4F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Times" pitchFamily="-112" charset="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Times" pitchFamily="-112" charset="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Times" pitchFamily="-112" charset="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Times" pitchFamily="-112" charset="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895600"/>
            <a:ext cx="8763000" cy="1295400"/>
          </a:xfrm>
        </p:spPr>
        <p:txBody>
          <a:bodyPr/>
          <a:lstStyle/>
          <a:p>
            <a:pPr algn="ctr"/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Optimised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Trajectories for the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SpaceLiner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GPOPS-2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953000"/>
            <a:ext cx="7924800" cy="914400"/>
          </a:xfrm>
        </p:spPr>
        <p:txBody>
          <a:bodyPr/>
          <a:lstStyle/>
          <a:p>
            <a:pPr eaLnBrk="1" hangingPunct="1"/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Sholto Forbes-</a:t>
            </a:r>
            <a:r>
              <a:rPr lang="en-US" alt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Spyratos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Ph.D. Candidate, Centre for </a:t>
            </a:r>
            <a:r>
              <a:rPr lang="en-US" alt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Hypersonics</a:t>
            </a:r>
            <a:endParaRPr lang="en-US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University of Queensland, Brisbane, Australia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B1CE3-E6DD-4357-956F-D4C81F913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Germany-Japan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E3288-1182-4E80-8617-6E011960B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FB755-1D62-448A-B6E9-65F667AFBE7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2F1A08-E7EC-4F50-9182-D3B1E50C6D3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7" t="18901" r="8726" b="22487"/>
          <a:stretch/>
        </p:blipFill>
        <p:spPr bwMode="auto">
          <a:xfrm>
            <a:off x="990600" y="2133600"/>
            <a:ext cx="7356158" cy="37744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71296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B1CE3-E6DD-4357-956F-D4C81F913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Germany-Japan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E3288-1182-4E80-8617-6E011960B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FB755-1D62-448A-B6E9-65F667AFBE7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DCE4EC-F477-4768-8BD4-0CE87AA4037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" t="5902" r="7806" b="6211"/>
          <a:stretch/>
        </p:blipFill>
        <p:spPr bwMode="auto">
          <a:xfrm>
            <a:off x="457200" y="2086292"/>
            <a:ext cx="5983288" cy="393350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5E19C8-D17A-4328-A64D-FD125B68F5C9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0" t="4829" r="7667" b="5997"/>
          <a:stretch/>
        </p:blipFill>
        <p:spPr bwMode="auto">
          <a:xfrm>
            <a:off x="3352800" y="2086292"/>
            <a:ext cx="5715000" cy="393350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616979-FA33-41EA-88B1-13C3C89FA28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81200"/>
            <a:ext cx="3200400" cy="2035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2899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B1CE3-E6DD-4357-956F-D4C81F913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Florida-Australia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E3288-1182-4E80-8617-6E011960B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FB755-1D62-448A-B6E9-65F667AFBE7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370F0E-E1F7-4E41-8A4D-D50A167FA6D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62" t="19386" r="8845" b="23150"/>
          <a:stretch/>
        </p:blipFill>
        <p:spPr bwMode="auto">
          <a:xfrm>
            <a:off x="979646" y="2286000"/>
            <a:ext cx="7184708" cy="35458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561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B1CE3-E6DD-4357-956F-D4C81F913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Florida-Australia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E3288-1182-4E80-8617-6E011960B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FB755-1D62-448A-B6E9-65F667AFBE7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E6A000-9A97-4AD3-96F3-89F1CCB1F21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4" t="5709" r="7933" b="5323"/>
          <a:stretch/>
        </p:blipFill>
        <p:spPr bwMode="auto">
          <a:xfrm>
            <a:off x="510644" y="2133600"/>
            <a:ext cx="5383950" cy="37338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2BFFC0-E854-4DB9-B1D0-0C7250DAE674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9" t="5157" r="8413" b="6434"/>
          <a:stretch/>
        </p:blipFill>
        <p:spPr bwMode="auto">
          <a:xfrm>
            <a:off x="3048000" y="2133600"/>
            <a:ext cx="5410200" cy="37338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C5863D-7120-49D5-BA39-7ABD9A787D1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981200"/>
            <a:ext cx="2918356" cy="1958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4608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B1CE3-E6DD-4357-956F-D4C81F913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Australia-Florida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E3288-1182-4E80-8617-6E011960B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FB755-1D62-448A-B6E9-65F667AFBE7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3A28F3-83D0-47C6-B6D6-BF9BD48B8AC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1" t="19562" r="8929" b="22818"/>
          <a:stretch/>
        </p:blipFill>
        <p:spPr bwMode="auto">
          <a:xfrm>
            <a:off x="874077" y="2209800"/>
            <a:ext cx="7395845" cy="35458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97528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B1CE3-E6DD-4357-956F-D4C81F913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Australia-Florida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E3288-1182-4E80-8617-6E011960B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FB755-1D62-448A-B6E9-65F667AFBE7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39A33F-3450-4E42-AA4A-FC0052BABDE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8" t="5398" r="7445" b="5393"/>
          <a:stretch/>
        </p:blipFill>
        <p:spPr bwMode="auto">
          <a:xfrm>
            <a:off x="228600" y="2133600"/>
            <a:ext cx="5791904" cy="383208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41EA76-AA6C-44E3-A109-7DCAAA51B82B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1" t="4885" r="8677" b="7311"/>
          <a:stretch/>
        </p:blipFill>
        <p:spPr bwMode="auto">
          <a:xfrm>
            <a:off x="2895600" y="2133600"/>
            <a:ext cx="5791200" cy="383208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8547F9-4F4E-40ED-9CB3-C259B2BF915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057400"/>
            <a:ext cx="3124200" cy="1882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7855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B1CE3-E6DD-4357-956F-D4C81F913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References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05133-3D6E-46CC-BC97-1FEB9033D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[1] M. P. Kelly, T</a:t>
            </a:r>
            <a:r>
              <a:rPr lang="en-GB" dirty="0" err="1"/>
              <a:t>ranscription</a:t>
            </a:r>
            <a:r>
              <a:rPr lang="en-GB" dirty="0"/>
              <a:t> Methods for Trajectory Optimization, Cornell University, 2015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E3288-1182-4E80-8617-6E011960B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FB755-1D62-448A-B6E9-65F667AFBE78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183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680B-9E4C-4E10-8ACF-1623CA2DD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SpaceLiner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4421E-CC55-41A9-8914-8A2C4DF31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97EAB-D6A9-4390-B164-04A14F194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FB755-1D62-448A-B6E9-65F667AFBE7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5240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0AC69-B974-47B5-BE74-DA2A7BDD3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Introduction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EDA56-44AF-433C-ABD9-3A2DB46B5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Sonic booms may create large overpressure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Goals:</a:t>
            </a:r>
          </a:p>
          <a:p>
            <a:pPr lvl="1"/>
            <a:r>
              <a:rPr lang="en-AU" dirty="0"/>
              <a:t>Avoid significant population annoyance </a:t>
            </a:r>
          </a:p>
          <a:p>
            <a:pPr lvl="1"/>
            <a:r>
              <a:rPr lang="en-AU" dirty="0"/>
              <a:t>Minimise heat loading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46CBC-921E-4CA5-9777-821E51F47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FB755-1D62-448A-B6E9-65F667AFBE78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8684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C8818-C046-49CA-A27D-149123DA0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Constrained Optimisation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B5C12-FDF6-490E-B1F6-8D831B747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FB755-1D62-448A-B6E9-65F667AFBE7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557A911-B537-4973-B9EF-DE624E407FD7}"/>
                  </a:ext>
                </a:extLst>
              </p:cNvPr>
              <p:cNvSpPr/>
              <p:nvPr/>
            </p:nvSpPr>
            <p:spPr>
              <a:xfrm>
                <a:off x="838200" y="2133600"/>
                <a:ext cx="7467600" cy="41646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GB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GB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nary>
                        <m:naryPr>
                          <m:limLoc m:val="subSup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r>
                            <a:rPr lang="en-GB">
                              <a:latin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en-GB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GB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  <m:r>
                                    <a:rPr lang="en-GB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GB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GB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GB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GB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i="1" dirty="0">
                  <a:latin typeface="Cambria Math" panose="02040503050406030204" pitchFamily="18" charset="0"/>
                </a:endParaRPr>
              </a:p>
              <a:p>
                <a:endParaRPr lang="en-AU" sz="200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𝑢𝑏𝑗𝑒𝑐𝑡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𝑡𝑜</m:t>
                      </m:r>
                    </m:oMath>
                  </m:oMathPara>
                </a14:m>
                <a:endParaRPr lang="en-AU" sz="2000" b="0" dirty="0"/>
              </a:p>
              <a:p>
                <a:endParaRPr lang="en-AU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557A911-B537-4973-B9EF-DE624E407F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33600"/>
                <a:ext cx="7467600" cy="41646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9536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DC375-0A58-46D6-A365-2EAFD84D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</a:t>
            </a:r>
            <a:r>
              <a:rPr lang="en-AU" dirty="0" err="1"/>
              <a:t>Pseudospectral</a:t>
            </a:r>
            <a:r>
              <a:rPr lang="en-AU" dirty="0"/>
              <a:t> Method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687E4-3568-462F-A570-A8A0ABFE3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905000"/>
            <a:ext cx="7772400" cy="4495800"/>
          </a:xfrm>
        </p:spPr>
        <p:txBody>
          <a:bodyPr/>
          <a:lstStyle/>
          <a:p>
            <a:r>
              <a:rPr lang="en-AU" sz="2400" dirty="0">
                <a:latin typeface="+mj-lt"/>
              </a:rPr>
              <a:t>A simultaneous method</a:t>
            </a:r>
          </a:p>
          <a:p>
            <a:endParaRPr lang="en-AU" sz="2400" dirty="0">
              <a:latin typeface="+mj-lt"/>
            </a:endParaRPr>
          </a:p>
          <a:p>
            <a:r>
              <a:rPr lang="en-AU" sz="2400" dirty="0">
                <a:latin typeface="+mj-lt"/>
              </a:rPr>
              <a:t>A form of direct collocation</a:t>
            </a:r>
          </a:p>
          <a:p>
            <a:endParaRPr lang="en-AU" sz="2400" dirty="0">
              <a:latin typeface="+mj-lt"/>
            </a:endParaRPr>
          </a:p>
          <a:p>
            <a:r>
              <a:rPr lang="en-AU" sz="2400" dirty="0">
                <a:latin typeface="+mj-lt"/>
              </a:rPr>
              <a:t>Accurate, efficient &amp; robust</a:t>
            </a:r>
          </a:p>
          <a:p>
            <a:endParaRPr lang="en-AU" sz="2400" dirty="0">
              <a:latin typeface="+mj-lt"/>
            </a:endParaRPr>
          </a:p>
          <a:p>
            <a:r>
              <a:rPr lang="en-AU" sz="2400" dirty="0">
                <a:latin typeface="+mj-lt"/>
              </a:rPr>
              <a:t>Used in GPOPS-2</a:t>
            </a:r>
            <a:endParaRPr lang="en-GB" sz="2400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555B2-0EB0-41BB-B709-ACF771F3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FB755-1D62-448A-B6E9-65F667AFBE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D815C-1F52-4DAD-B0A1-D6E9C3C7A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105" y="2092332"/>
            <a:ext cx="4142729" cy="38682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61EDA1-3B60-4B28-BFDF-0D801B525399}"/>
              </a:ext>
            </a:extLst>
          </p:cNvPr>
          <p:cNvSpPr txBox="1"/>
          <p:nvPr/>
        </p:nvSpPr>
        <p:spPr>
          <a:xfrm>
            <a:off x="8305800" y="5642821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[1]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4294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20E3E-E309-4680-A477-F07B4E79B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Problem Set-Up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68E91-1CD4-42D5-A0AA-02E3BF061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CE9A1-9FCC-419D-8A46-2726CFFCF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FB755-1D62-448A-B6E9-65F667AFBE7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5124FD4-1104-4EC9-8D8B-160E0E993E95}"/>
                  </a:ext>
                </a:extLst>
              </p:cNvPr>
              <p:cNvSpPr/>
              <p:nvPr/>
            </p:nvSpPr>
            <p:spPr>
              <a:xfrm>
                <a:off x="1219200" y="2501844"/>
                <a:ext cx="6934200" cy="9941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𝑎𝑙𝑡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𝑡𝑎𝑟𝑔𝑒𝑡</m:t>
                                      </m:r>
                                    </m:sub>
                                  </m:sSub>
                                  <m: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𝒂𝒍𝒕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GB" b="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GB" b="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𝒍𝒐𝒏</m:t>
                          </m:r>
                          <m:r>
                            <a:rPr lang="en-GB" b="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𝒍𝒂𝒕</m:t>
                          </m:r>
                          <m:r>
                            <a:rPr lang="en-GB" b="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𝒂𝒍𝒕</m:t>
                          </m:r>
                          <m:r>
                            <a:rPr lang="en-GB" b="0" i="0">
                              <a:latin typeface="Cambria Math" panose="02040503050406030204" pitchFamily="18" charset="0"/>
                            </a:rPr>
                            <m:t>)+</m:t>
                          </m:r>
                          <m:f>
                            <m:fPr>
                              <m:ctrlPr>
                                <a:rPr lang="en-GB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b="1" i="1" smtClean="0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GB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GB" b="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GB" b="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5124FD4-1104-4EC9-8D8B-160E0E993E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501844"/>
                <a:ext cx="6934200" cy="9941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1050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56362-1D74-4161-B158-D0502D71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Optimised Trajectory Comparison: Australia-Germany</a:t>
            </a:r>
            <a:endParaRPr lang="en-GB" dirty="0"/>
          </a:p>
        </p:txBody>
      </p:sp>
      <p:pic>
        <p:nvPicPr>
          <p:cNvPr id="1028" name="Picture 26">
            <a:extLst>
              <a:ext uri="{FF2B5EF4-FFF2-40B4-BE49-F238E27FC236}">
                <a16:creationId xmlns:a16="http://schemas.microsoft.com/office/drawing/2014/main" id="{9E389DED-9E7E-4AE3-935C-BEB3BD8BE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1562946"/>
            <a:ext cx="266700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0">
            <a:extLst>
              <a:ext uri="{FF2B5EF4-FFF2-40B4-BE49-F238E27FC236}">
                <a16:creationId xmlns:a16="http://schemas.microsoft.com/office/drawing/2014/main" id="{950A1179-B415-4B6D-8D06-5952365753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4"/>
          <a:stretch/>
        </p:blipFill>
        <p:spPr bwMode="auto">
          <a:xfrm>
            <a:off x="3352800" y="1581150"/>
            <a:ext cx="251460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37">
            <a:extLst>
              <a:ext uri="{FF2B5EF4-FFF2-40B4-BE49-F238E27FC236}">
                <a16:creationId xmlns:a16="http://schemas.microsoft.com/office/drawing/2014/main" id="{4D02AAC1-5E92-4CC1-9D9D-32234AFD95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4"/>
          <a:stretch/>
        </p:blipFill>
        <p:spPr bwMode="auto">
          <a:xfrm>
            <a:off x="5715000" y="1577837"/>
            <a:ext cx="2514601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39">
            <a:extLst>
              <a:ext uri="{FF2B5EF4-FFF2-40B4-BE49-F238E27FC236}">
                <a16:creationId xmlns:a16="http://schemas.microsoft.com/office/drawing/2014/main" id="{CD2825EB-CE53-4AFB-8074-7659C1661A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3"/>
          <a:stretch/>
        </p:blipFill>
        <p:spPr bwMode="auto">
          <a:xfrm>
            <a:off x="5491922" y="3432469"/>
            <a:ext cx="3420735" cy="2693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76116F03-40AD-40B4-A6E5-73B749B2D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9E354F3-9D4D-47D7-82EB-2B8234214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458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5B066B-19B1-4832-A5C7-EDD897F3CFC0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4" t="19472" r="17478" b="27666"/>
          <a:stretch/>
        </p:blipFill>
        <p:spPr bwMode="auto">
          <a:xfrm>
            <a:off x="152400" y="3673475"/>
            <a:ext cx="5211445" cy="28797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126750-3B24-44FD-B84B-D1C60B16AD7B}"/>
              </a:ext>
            </a:extLst>
          </p:cNvPr>
          <p:cNvSpPr txBox="1"/>
          <p:nvPr/>
        </p:nvSpPr>
        <p:spPr>
          <a:xfrm>
            <a:off x="5715000" y="6227772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/>
              <a:t>Integrated heat load -18.7%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66570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76EFC-FFD2-47EA-A7D9-D7C61C42F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Japan-Germany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86E3B-4B5F-4B9C-B37F-9C786533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FB755-1D62-448A-B6E9-65F667AFBE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BB976C-EE6A-4DA4-8767-4C0D4D92E1F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1" t="14275" r="8797" b="18809"/>
          <a:stretch/>
        </p:blipFill>
        <p:spPr bwMode="auto">
          <a:xfrm>
            <a:off x="1099820" y="1711960"/>
            <a:ext cx="6944360" cy="36982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C00960-E593-4FE4-8078-12DAC6CF4FCB}"/>
              </a:ext>
            </a:extLst>
          </p:cNvPr>
          <p:cNvSpPr txBox="1"/>
          <p:nvPr/>
        </p:nvSpPr>
        <p:spPr>
          <a:xfrm>
            <a:off x="1410717" y="5562600"/>
            <a:ext cx="6322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Maximum overpressure over inhabited areas: 10.59pa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663078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FF008-F382-40EF-90E1-F463C624B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Japan-Germany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2D4D2-9DC5-4E4A-A746-F7D2E219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FB755-1D62-448A-B6E9-65F667AFBE7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DF3EB9-F716-4FD0-8A65-346DE3EE0DD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3" t="5398" r="47990" b="4364"/>
          <a:stretch/>
        </p:blipFill>
        <p:spPr bwMode="auto">
          <a:xfrm>
            <a:off x="293757" y="2019299"/>
            <a:ext cx="2799683" cy="385910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C7A4D2-727D-4A0A-87D9-190D241C8DD0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6" t="4901" r="8068" b="5794"/>
          <a:stretch/>
        </p:blipFill>
        <p:spPr bwMode="auto">
          <a:xfrm>
            <a:off x="2819400" y="1981200"/>
            <a:ext cx="5943600" cy="38972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01CA7E-2D7A-4FEC-8FB3-12F3A77865D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828800"/>
            <a:ext cx="3124200" cy="1937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497062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 Narrow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7920</TotalTime>
  <Words>155</Words>
  <Application>Microsoft Office PowerPoint</Application>
  <PresentationFormat>On-screen Show (4:3)</PresentationFormat>
  <Paragraphs>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MS PGothic</vt:lpstr>
      <vt:lpstr>Arial</vt:lpstr>
      <vt:lpstr>Arial Narrow</vt:lpstr>
      <vt:lpstr>Cambria Math</vt:lpstr>
      <vt:lpstr>Times</vt:lpstr>
      <vt:lpstr>Times New Roman</vt:lpstr>
      <vt:lpstr>Wingdings</vt:lpstr>
      <vt:lpstr>Blank Presentation</vt:lpstr>
      <vt:lpstr>Optimised Trajectories for the SpaceLiner using GPOPS-2</vt:lpstr>
      <vt:lpstr>SpaceLiner</vt:lpstr>
      <vt:lpstr>Introduction</vt:lpstr>
      <vt:lpstr>Constrained Optimisation</vt:lpstr>
      <vt:lpstr>The Pseudospectral Method</vt:lpstr>
      <vt:lpstr>Problem Set-Up</vt:lpstr>
      <vt:lpstr>Optimised Trajectory Comparison: Australia-Germany</vt:lpstr>
      <vt:lpstr>Japan-Germany</vt:lpstr>
      <vt:lpstr>Japan-Germany</vt:lpstr>
      <vt:lpstr>Germany-Japan</vt:lpstr>
      <vt:lpstr>Germany-Japan</vt:lpstr>
      <vt:lpstr>Florida-Australia</vt:lpstr>
      <vt:lpstr>Florida-Australia</vt:lpstr>
      <vt:lpstr>Australia-Florida</vt:lpstr>
      <vt:lpstr>Australia-Florida</vt:lpstr>
      <vt:lpstr>References</vt:lpstr>
    </vt:vector>
  </TitlesOfParts>
  <Company>AIAA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AIAA Presentation Template</dc:title>
  <dc:creator>Craig Day</dc:creator>
  <cp:lastModifiedBy>Sholto Forbes-Spyratos</cp:lastModifiedBy>
  <cp:revision>602</cp:revision>
  <dcterms:created xsi:type="dcterms:W3CDTF">2007-11-15T18:10:42Z</dcterms:created>
  <dcterms:modified xsi:type="dcterms:W3CDTF">2018-04-10T13:31:18Z</dcterms:modified>
</cp:coreProperties>
</file>