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84" r:id="rId3"/>
    <p:sldId id="271" r:id="rId4"/>
    <p:sldId id="268" r:id="rId5"/>
    <p:sldId id="257" r:id="rId6"/>
    <p:sldId id="269" r:id="rId7"/>
    <p:sldId id="270" r:id="rId8"/>
    <p:sldId id="258" r:id="rId9"/>
    <p:sldId id="259" r:id="rId10"/>
    <p:sldId id="260" r:id="rId11"/>
    <p:sldId id="261" r:id="rId12"/>
    <p:sldId id="262" r:id="rId13"/>
    <p:sldId id="267" r:id="rId14"/>
    <p:sldId id="263" r:id="rId15"/>
    <p:sldId id="264" r:id="rId16"/>
    <p:sldId id="265" r:id="rId17"/>
    <p:sldId id="285" r:id="rId18"/>
    <p:sldId id="266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37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11.04.2018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psf\Host\Users\cd\Desktop\Startbild_4zu3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/>
              <a:t>Click here to insert lecture title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15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240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/>
              <a:t>Click here to insert lecture subtitle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pic>
        <p:nvPicPr>
          <p:cNvPr id="11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5857875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FB755-1D62-448A-B6E9-65F667AFBE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47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199"/>
            <a:ext cx="8172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noProof="0" dirty="0"/>
              <a:t>Click onto symbol to insert picture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335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98000" y="1591200"/>
            <a:ext cx="3960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11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9" name="Textplatzhalter 1"/>
          <p:cNvSpPr>
            <a:spLocks noGrp="1"/>
          </p:cNvSpPr>
          <p:nvPr>
            <p:ph type="body" idx="13" hasCustomPrompt="1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 hasCustomPrompt="1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2000"/>
            <a:ext cx="39600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98000" y="2142000"/>
            <a:ext cx="39600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272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here to insert chart title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Master text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5999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8" name="Rectangle 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5999"/>
            <a:ext cx="7128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4" r:id="rId4"/>
    <p:sldLayoutId id="2147483665" r:id="rId5"/>
    <p:sldLayoutId id="2147483661" r:id="rId6"/>
    <p:sldLayoutId id="2147483662" r:id="rId7"/>
    <p:sldLayoutId id="2147483663" r:id="rId8"/>
    <p:sldLayoutId id="2147483666" r:id="rId9"/>
    <p:sldLayoutId id="2147483668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Trajectories for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SpaceLiner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GPOPS-2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dirty="0"/>
              <a:t>DLR.de   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Sholto Forbes-</a:t>
            </a:r>
            <a:r>
              <a:rPr lang="en-US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Spyratos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Ph.D. Candidate, Centre for </a:t>
            </a:r>
            <a:r>
              <a:rPr lang="en-US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Hypersonics</a:t>
            </a: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of Queensland, Brisbane, Australia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11010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Germany-Japan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F1A08-E7EC-4F50-9182-D3B1E50C6D3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18901" r="8726" b="22487"/>
          <a:stretch/>
        </p:blipFill>
        <p:spPr bwMode="auto">
          <a:xfrm>
            <a:off x="990600" y="2133600"/>
            <a:ext cx="7356158" cy="37744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129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Germany-Japan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CE4EC-F477-4768-8BD4-0CE87AA4037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5902" r="7806" b="6211"/>
          <a:stretch/>
        </p:blipFill>
        <p:spPr bwMode="auto">
          <a:xfrm>
            <a:off x="457200" y="2086292"/>
            <a:ext cx="5983288" cy="39335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5E19C8-D17A-4328-A64D-FD125B68F5C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0" t="4829" r="7667" b="5997"/>
          <a:stretch/>
        </p:blipFill>
        <p:spPr bwMode="auto">
          <a:xfrm>
            <a:off x="3352800" y="2086292"/>
            <a:ext cx="5715000" cy="39335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16979-FA33-41EA-88B1-13C3C89FA2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1200"/>
            <a:ext cx="3200400" cy="203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89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Florida-Australia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60104-6339-49A3-BDBB-F31245C39C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17334" r="9202" b="21334"/>
          <a:stretch/>
        </p:blipFill>
        <p:spPr>
          <a:xfrm>
            <a:off x="620169" y="1556792"/>
            <a:ext cx="790366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Florida-Australia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6A000-9A97-4AD3-96F3-89F1CCB1F2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44711" y="1700808"/>
            <a:ext cx="6795790" cy="40813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BFFC0-E854-4DB9-B1D0-0C7250DAE67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7"/>
          <a:stretch/>
        </p:blipFill>
        <p:spPr bwMode="auto">
          <a:xfrm>
            <a:off x="3059832" y="1700808"/>
            <a:ext cx="6192688" cy="41012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5863D-7120-49D5-BA39-7ABD9A787D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1730029"/>
            <a:ext cx="2952277" cy="1914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60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Australia-Florida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A28F3-83D0-47C6-B6D6-BF9BD48B8AC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1" t="19562" r="8929" b="22818"/>
          <a:stretch/>
        </p:blipFill>
        <p:spPr bwMode="auto">
          <a:xfrm>
            <a:off x="874077" y="2209800"/>
            <a:ext cx="7395845" cy="35458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752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Australia-Florida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9A33F-3450-4E42-AA4A-FC0052BABDE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8" t="5398" r="7445" b="5393"/>
          <a:stretch/>
        </p:blipFill>
        <p:spPr bwMode="auto">
          <a:xfrm>
            <a:off x="228600" y="2133600"/>
            <a:ext cx="5791904" cy="38320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41EA76-AA6C-44E3-A109-7DCAAA51B82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1" t="4885" r="8677" b="7311"/>
          <a:stretch/>
        </p:blipFill>
        <p:spPr bwMode="auto">
          <a:xfrm>
            <a:off x="2895600" y="2133600"/>
            <a:ext cx="5791200" cy="38320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547F9-4F4E-40ED-9CB3-C259B2BF91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3124200" cy="188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85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Conclusions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8844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5133-3D6E-46CC-BC97-1FEB9033D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[1] M. P. Kelly, T</a:t>
            </a:r>
            <a:r>
              <a:rPr lang="en-GB" dirty="0" err="1"/>
              <a:t>ranscription</a:t>
            </a:r>
            <a:r>
              <a:rPr lang="en-GB" dirty="0"/>
              <a:t> Methods for Trajectory Optimization, Cornell University,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83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680B-9E4C-4E10-8ACF-1623CA2D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SpaceLiner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421E-CC55-41A9-8914-8A2C4DF3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50 passengers</a:t>
            </a:r>
          </a:p>
          <a:p>
            <a:endParaRPr lang="en-AU" dirty="0"/>
          </a:p>
          <a:p>
            <a:r>
              <a:rPr lang="en-AU" dirty="0"/>
              <a:t>Long distance transport</a:t>
            </a:r>
          </a:p>
          <a:p>
            <a:endParaRPr lang="en-AU" dirty="0"/>
          </a:p>
          <a:p>
            <a:r>
              <a:rPr lang="en-AU" dirty="0"/>
              <a:t>Two-stage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7EAB-D6A9-4390-B164-04A14F19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Bild 2" descr="SL7ascent">
            <a:extLst>
              <a:ext uri="{FF2B5EF4-FFF2-40B4-BE49-F238E27FC236}">
                <a16:creationId xmlns:a16="http://schemas.microsoft.com/office/drawing/2014/main" id="{2BA322AA-0C14-456C-A5EA-282C26A39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8350"/>
            <a:ext cx="4171950" cy="556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524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AC69-B974-47B5-BE74-DA2A7BDD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DA56-44AF-433C-ABD9-3A2DB46B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Sonic booms may create large overpressure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Goals:</a:t>
            </a:r>
          </a:p>
          <a:p>
            <a:pPr lvl="1"/>
            <a:r>
              <a:rPr lang="en-AU" dirty="0"/>
              <a:t>Avoid significant population annoyance </a:t>
            </a:r>
          </a:p>
          <a:p>
            <a:pPr lvl="1"/>
            <a:r>
              <a:rPr lang="en-AU" dirty="0"/>
              <a:t>Minimise heat loading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46CBC-921E-4CA5-9777-821E51F4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68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8818-C046-49CA-A27D-149123DA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Constrained Optimisation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B5C12-FDF6-490E-B1F6-8D831B74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557A911-B537-4973-B9EF-DE624E407FD7}"/>
                  </a:ext>
                </a:extLst>
              </p:cNvPr>
              <p:cNvSpPr/>
              <p:nvPr/>
            </p:nvSpPr>
            <p:spPr>
              <a:xfrm>
                <a:off x="838200" y="2133600"/>
                <a:ext cx="7467600" cy="416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GB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limLoc m:val="subSup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GB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GB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endParaRPr lang="en-AU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𝑢𝑏𝑗𝑒𝑐𝑡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AU" sz="2000" b="0" dirty="0"/>
              </a:p>
              <a:p>
                <a:endParaRPr lang="en-AU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557A911-B537-4973-B9EF-DE624E407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33600"/>
                <a:ext cx="7467600" cy="4164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53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C375-0A58-46D6-A365-2EAFD84D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Pseudospectral</a:t>
            </a:r>
            <a:r>
              <a:rPr lang="en-AU" dirty="0"/>
              <a:t> 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87E4-3568-462F-A570-A8A0ABFE3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05000"/>
            <a:ext cx="7772400" cy="4495800"/>
          </a:xfrm>
        </p:spPr>
        <p:txBody>
          <a:bodyPr/>
          <a:lstStyle/>
          <a:p>
            <a:r>
              <a:rPr lang="en-AU" sz="2400" dirty="0">
                <a:latin typeface="+mj-lt"/>
              </a:rPr>
              <a:t>A simultaneous method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A form of direct collocation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Accurate, efficient &amp; robust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Used in GPOPS-2</a:t>
            </a:r>
            <a:endParaRPr lang="en-GB" sz="24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555B2-0EB0-41BB-B709-ACF771F3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D815C-1F52-4DAD-B0A1-D6E9C3C7A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05" y="2092332"/>
            <a:ext cx="4142729" cy="386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61EDA1-3B60-4B28-BFDF-0D801B525399}"/>
              </a:ext>
            </a:extLst>
          </p:cNvPr>
          <p:cNvSpPr txBox="1"/>
          <p:nvPr/>
        </p:nvSpPr>
        <p:spPr>
          <a:xfrm>
            <a:off x="8305800" y="564282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[1]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29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0E3E-E309-4680-A477-F07B4E79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Set-Up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8E91-1CD4-42D5-A0AA-02E3BF06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CE9A1-9FCC-419D-8A46-2726CFFC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124FD4-1104-4EC9-8D8B-160E0E993E95}"/>
                  </a:ext>
                </a:extLst>
              </p:cNvPr>
              <p:cNvSpPr/>
              <p:nvPr/>
            </p:nvSpPr>
            <p:spPr>
              <a:xfrm>
                <a:off x="1219200" y="2501844"/>
                <a:ext cx="6934200" cy="99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𝑎𝑙𝑡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𝑡𝑎𝑟𝑔𝑒𝑡</m:t>
                                      </m:r>
                                    </m:sub>
                                  </m:s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𝒂𝒍𝒕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𝒍𝒐𝒏</m:t>
                          </m:r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𝒍𝒂𝒕</m:t>
                          </m:r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𝒂𝒍𝒕</m:t>
                          </m:r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124FD4-1104-4EC9-8D8B-160E0E993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501844"/>
                <a:ext cx="6934200" cy="994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5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6362-1D74-4161-B158-D0502D71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Optimised Trajectory Comparison: Australia-Germany</a:t>
            </a:r>
            <a:endParaRPr lang="en-GB" dirty="0"/>
          </a:p>
        </p:txBody>
      </p:sp>
      <p:pic>
        <p:nvPicPr>
          <p:cNvPr id="1028" name="Picture 26">
            <a:extLst>
              <a:ext uri="{FF2B5EF4-FFF2-40B4-BE49-F238E27FC236}">
                <a16:creationId xmlns:a16="http://schemas.microsoft.com/office/drawing/2014/main" id="{9E389DED-9E7E-4AE3-935C-BEB3BD8BE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62946"/>
            <a:ext cx="2667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0">
            <a:extLst>
              <a:ext uri="{FF2B5EF4-FFF2-40B4-BE49-F238E27FC236}">
                <a16:creationId xmlns:a16="http://schemas.microsoft.com/office/drawing/2014/main" id="{950A1179-B415-4B6D-8D06-5952365753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/>
          <a:stretch/>
        </p:blipFill>
        <p:spPr bwMode="auto">
          <a:xfrm>
            <a:off x="3352800" y="1581150"/>
            <a:ext cx="25146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37">
            <a:extLst>
              <a:ext uri="{FF2B5EF4-FFF2-40B4-BE49-F238E27FC236}">
                <a16:creationId xmlns:a16="http://schemas.microsoft.com/office/drawing/2014/main" id="{4D02AAC1-5E92-4CC1-9D9D-32234AFD95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/>
          <a:stretch/>
        </p:blipFill>
        <p:spPr bwMode="auto">
          <a:xfrm>
            <a:off x="5715000" y="1577837"/>
            <a:ext cx="251460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39">
            <a:extLst>
              <a:ext uri="{FF2B5EF4-FFF2-40B4-BE49-F238E27FC236}">
                <a16:creationId xmlns:a16="http://schemas.microsoft.com/office/drawing/2014/main" id="{CD2825EB-CE53-4AFB-8074-7659C1661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"/>
          <a:stretch/>
        </p:blipFill>
        <p:spPr bwMode="auto">
          <a:xfrm>
            <a:off x="5491922" y="3432469"/>
            <a:ext cx="3420735" cy="269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76116F03-40AD-40B4-A6E5-73B749B2D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E354F3-9D4D-47D7-82EB-2B8234214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5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5B066B-19B1-4832-A5C7-EDD897F3CFC0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4" t="19472" r="17478" b="27666"/>
          <a:stretch/>
        </p:blipFill>
        <p:spPr bwMode="auto">
          <a:xfrm>
            <a:off x="152400" y="3673475"/>
            <a:ext cx="5211445" cy="28797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126750-3B24-44FD-B84B-D1C60B16AD7B}"/>
              </a:ext>
            </a:extLst>
          </p:cNvPr>
          <p:cNvSpPr txBox="1"/>
          <p:nvPr/>
        </p:nvSpPr>
        <p:spPr>
          <a:xfrm>
            <a:off x="5715000" y="6227772"/>
            <a:ext cx="30315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800" dirty="0"/>
              <a:t>Integrated heat load -18.7%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657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6EFC-FFD2-47EA-A7D9-D7C61C42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Japan-Germany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6E3B-4B5F-4B9C-B37F-9C786533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B976C-EE6A-4DA4-8767-4C0D4D92E1F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1" t="14275" r="8797" b="18809"/>
          <a:stretch/>
        </p:blipFill>
        <p:spPr bwMode="auto">
          <a:xfrm>
            <a:off x="1099820" y="1711960"/>
            <a:ext cx="6944360" cy="3698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C00960-E593-4FE4-8078-12DAC6CF4FCB}"/>
              </a:ext>
            </a:extLst>
          </p:cNvPr>
          <p:cNvSpPr txBox="1"/>
          <p:nvPr/>
        </p:nvSpPr>
        <p:spPr>
          <a:xfrm>
            <a:off x="1410717" y="5562600"/>
            <a:ext cx="632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Maximum overpressure over inhabited areas: 10.59pa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6307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F008-F382-40EF-90E1-F463C624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Japan-Germany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2D4D2-9DC5-4E4A-A746-F7D2E21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F3EB9-F716-4FD0-8A65-346DE3EE0DD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 t="5398" r="47990" b="4364"/>
          <a:stretch/>
        </p:blipFill>
        <p:spPr bwMode="auto">
          <a:xfrm>
            <a:off x="293757" y="2019299"/>
            <a:ext cx="2799683" cy="38591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C7A4D2-727D-4A0A-87D9-190D241C8DD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6" t="4901" r="8068" b="5794"/>
          <a:stretch/>
        </p:blipFill>
        <p:spPr bwMode="auto">
          <a:xfrm>
            <a:off x="2819400" y="1981200"/>
            <a:ext cx="5943600" cy="38972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1CA7E-2D7A-4FEC-8FB3-12F3A77865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28800"/>
            <a:ext cx="3124200" cy="1937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970621"/>
      </p:ext>
    </p:extLst>
  </p:cSld>
  <p:clrMapOvr>
    <a:masterClrMapping/>
  </p:clrMapOvr>
</p:sld>
</file>

<file path=ppt/theme/theme1.xml><?xml version="1.0" encoding="utf-8"?>
<a:theme xmlns:a="http://schemas.openxmlformats.org/drawingml/2006/main" name="DLR-Präsentation 4:3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117849E6-5DFA-4EA3-975F-03189BF675FF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180</Words>
  <Application>Microsoft Office PowerPoint</Application>
  <PresentationFormat>On-screen Show (4:3)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ヒラギノ角ゴ Pro W3</vt:lpstr>
      <vt:lpstr>DLR-Präsentation 4:3 Englisch</vt:lpstr>
      <vt:lpstr>Optimised Trajectories for the SpaceLiner using GPOPS-2</vt:lpstr>
      <vt:lpstr>The SpaceLiner</vt:lpstr>
      <vt:lpstr>Introduction</vt:lpstr>
      <vt:lpstr>Constrained Optimisation</vt:lpstr>
      <vt:lpstr>The Pseudospectral Method</vt:lpstr>
      <vt:lpstr>Problem Set-Up</vt:lpstr>
      <vt:lpstr>Optimised Trajectory Comparison: Australia-Germany</vt:lpstr>
      <vt:lpstr>Japan-Germany</vt:lpstr>
      <vt:lpstr>Japan-Germany</vt:lpstr>
      <vt:lpstr>Germany-Japan</vt:lpstr>
      <vt:lpstr>Germany-Japan</vt:lpstr>
      <vt:lpstr>Florida-Australia</vt:lpstr>
      <vt:lpstr>Florida-Australia</vt:lpstr>
      <vt:lpstr>Australia-Florida</vt:lpstr>
      <vt:lpstr>Australia-Florida</vt:lpstr>
      <vt:lpstr>Conclusions</vt:lpstr>
      <vt:lpstr>References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Forbes-Spyratos, Sholto</dc:creator>
  <cp:lastModifiedBy>Sholto Forbes-Spyratos</cp:lastModifiedBy>
  <cp:revision>72</cp:revision>
  <dcterms:created xsi:type="dcterms:W3CDTF">2012-06-19T06:51:55Z</dcterms:created>
  <dcterms:modified xsi:type="dcterms:W3CDTF">2018-04-11T08:14:42Z</dcterms:modified>
</cp:coreProperties>
</file>