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9" r:id="rId5"/>
    <p:sldId id="268" r:id="rId6"/>
    <p:sldId id="267" r:id="rId7"/>
    <p:sldId id="263" r:id="rId8"/>
    <p:sldId id="264" r:id="rId9"/>
    <p:sldId id="265" r:id="rId10"/>
    <p:sldId id="269" r:id="rId11"/>
    <p:sldId id="266"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村 優" initials="松村" lastIdx="2" clrIdx="0">
    <p:extLst>
      <p:ext uri="{19B8F6BF-5375-455C-9EA6-DF929625EA0E}">
        <p15:presenceInfo xmlns:p15="http://schemas.microsoft.com/office/powerpoint/2012/main" userId="d49e043fdba895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128" d="100"/>
          <a:sy n="128" d="100"/>
        </p:scale>
        <p:origin x="19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274841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401824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224F23-6DE2-43E4-8749-95BB863F238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968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2929802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224F23-6DE2-43E4-8749-95BB863F238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6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377681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46714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131268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135837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134772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308630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323874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193372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277137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49708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4E9DE6-D7BA-4209-ACE8-0C8F12D4214C}" type="datetimeFigureOut">
              <a:rPr kumimoji="1" lang="ja-JP" altLang="en-US" smtClean="0"/>
              <a:t>2021/11/25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314163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4E9DE6-D7BA-4209-ACE8-0C8F12D4214C}" type="datetimeFigureOut">
              <a:rPr kumimoji="1" lang="ja-JP" altLang="en-US" smtClean="0"/>
              <a:t>2021/11/25</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224F23-6DE2-43E4-8749-95BB863F2385}" type="slidenum">
              <a:rPr kumimoji="1" lang="ja-JP" altLang="en-US" smtClean="0"/>
              <a:t>‹#›</a:t>
            </a:fld>
            <a:endParaRPr kumimoji="1" lang="ja-JP" altLang="en-US"/>
          </a:p>
        </p:txBody>
      </p:sp>
    </p:spTree>
    <p:extLst>
      <p:ext uri="{BB962C8B-B14F-4D97-AF65-F5344CB8AC3E}">
        <p14:creationId xmlns:p14="http://schemas.microsoft.com/office/powerpoint/2010/main" val="7732745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F08FE-BE00-4E08-8700-A4F087BE4456}"/>
              </a:ext>
            </a:extLst>
          </p:cNvPr>
          <p:cNvSpPr>
            <a:spLocks noGrp="1"/>
          </p:cNvSpPr>
          <p:nvPr>
            <p:ph type="ctrTitle"/>
          </p:nvPr>
        </p:nvSpPr>
        <p:spPr>
          <a:xfrm>
            <a:off x="1003176" y="1122363"/>
            <a:ext cx="11188823" cy="1491628"/>
          </a:xfrm>
        </p:spPr>
        <p:txBody>
          <a:bodyPr>
            <a:normAutofit fontScale="90000"/>
          </a:bodyPr>
          <a:lstStyle/>
          <a:p>
            <a:r>
              <a:rPr kumimoji="1" lang="en-US" altLang="ja-JP" dirty="0">
                <a:latin typeface="Bahnschrift Light SemiCondensed" panose="020B0502040204020203" pitchFamily="34" charset="0"/>
              </a:rPr>
              <a:t>Software Comprehensive exercise</a:t>
            </a:r>
            <a:br>
              <a:rPr kumimoji="1" lang="en-US" altLang="ja-JP" dirty="0">
                <a:latin typeface="Bahnschrift Light SemiCondensed" panose="020B0502040204020203" pitchFamily="34" charset="0"/>
              </a:rPr>
            </a:br>
            <a:r>
              <a:rPr kumimoji="1" lang="en-US" altLang="ja-JP" dirty="0">
                <a:solidFill>
                  <a:schemeClr val="accent2">
                    <a:lumMod val="75000"/>
                  </a:schemeClr>
                </a:solidFill>
                <a:latin typeface="Bahnschrift Light SemiCondensed" panose="020B0502040204020203" pitchFamily="34" charset="0"/>
              </a:rPr>
              <a:t>Final Report</a:t>
            </a:r>
            <a:endParaRPr kumimoji="1" lang="ja-JP" altLang="en-US" dirty="0">
              <a:solidFill>
                <a:schemeClr val="accent2">
                  <a:lumMod val="75000"/>
                </a:schemeClr>
              </a:solidFill>
              <a:latin typeface="Bahnschrift Light SemiCondensed" panose="020B0502040204020203" pitchFamily="34" charset="0"/>
            </a:endParaRPr>
          </a:p>
        </p:txBody>
      </p:sp>
      <p:sp>
        <p:nvSpPr>
          <p:cNvPr id="3" name="字幕 2">
            <a:extLst>
              <a:ext uri="{FF2B5EF4-FFF2-40B4-BE49-F238E27FC236}">
                <a16:creationId xmlns:a16="http://schemas.microsoft.com/office/drawing/2014/main" id="{7E10B900-F087-4269-8E62-7ABABAA5E60D}"/>
              </a:ext>
            </a:extLst>
          </p:cNvPr>
          <p:cNvSpPr>
            <a:spLocks noGrp="1"/>
          </p:cNvSpPr>
          <p:nvPr>
            <p:ph type="subTitle" idx="1"/>
          </p:nvPr>
        </p:nvSpPr>
        <p:spPr>
          <a:xfrm>
            <a:off x="5891706" y="3680868"/>
            <a:ext cx="8915399" cy="1126283"/>
          </a:xfrm>
        </p:spPr>
        <p:txBody>
          <a:bodyPr>
            <a:normAutofit/>
          </a:bodyPr>
          <a:lstStyle/>
          <a:p>
            <a:endParaRPr kumimoji="1" lang="en-US" altLang="ja-JP" dirty="0"/>
          </a:p>
          <a:p>
            <a:r>
              <a:rPr kumimoji="1" lang="en-US" altLang="ja-JP" sz="3600" dirty="0"/>
              <a:t>2021/7/21 2</a:t>
            </a:r>
            <a:r>
              <a:rPr kumimoji="1" lang="en-US" altLang="ja-JP" sz="3600" baseline="30000" dirty="0"/>
              <a:t>nd</a:t>
            </a:r>
            <a:r>
              <a:rPr kumimoji="1" lang="en-US" altLang="ja-JP" sz="3600" dirty="0"/>
              <a:t>,3</a:t>
            </a:r>
            <a:r>
              <a:rPr kumimoji="1" lang="en-US" altLang="ja-JP" sz="3600" baseline="30000" dirty="0"/>
              <a:t>rd</a:t>
            </a:r>
            <a:r>
              <a:rPr kumimoji="1" lang="en-US" altLang="ja-JP" sz="3600" dirty="0"/>
              <a:t>,4</a:t>
            </a:r>
            <a:r>
              <a:rPr kumimoji="1" lang="en-US" altLang="ja-JP" sz="3600" baseline="30000" dirty="0"/>
              <a:t>th</a:t>
            </a:r>
            <a:r>
              <a:rPr kumimoji="1" lang="en-US" altLang="ja-JP" sz="3600" dirty="0"/>
              <a:t> </a:t>
            </a:r>
            <a:endParaRPr kumimoji="1" lang="ja-JP" altLang="en-US" sz="3600" dirty="0"/>
          </a:p>
        </p:txBody>
      </p:sp>
    </p:spTree>
    <p:extLst>
      <p:ext uri="{BB962C8B-B14F-4D97-AF65-F5344CB8AC3E}">
        <p14:creationId xmlns:p14="http://schemas.microsoft.com/office/powerpoint/2010/main" val="429366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F2DDF68-5CFB-4070-A81A-0B3789ECE76F}"/>
              </a:ext>
            </a:extLst>
          </p:cNvPr>
          <p:cNvSpPr>
            <a:spLocks noGrp="1"/>
          </p:cNvSpPr>
          <p:nvPr>
            <p:ph type="title"/>
          </p:nvPr>
        </p:nvSpPr>
        <p:spPr>
          <a:xfrm>
            <a:off x="649224" y="645106"/>
            <a:ext cx="3650279" cy="1259894"/>
          </a:xfrm>
        </p:spPr>
        <p:txBody>
          <a:bodyPr>
            <a:normAutofit/>
          </a:bodyPr>
          <a:lstStyle/>
          <a:p>
            <a:r>
              <a:rPr lang="en-US" sz="2800" dirty="0">
                <a:solidFill>
                  <a:srgbClr val="FF0000"/>
                </a:solidFill>
              </a:rPr>
              <a:t>Delete command</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9121B96E-BC79-4E0B-99B6-1B0D7C738455}"/>
              </a:ext>
            </a:extLst>
          </p:cNvPr>
          <p:cNvSpPr>
            <a:spLocks noGrp="1"/>
          </p:cNvSpPr>
          <p:nvPr>
            <p:ph idx="1"/>
          </p:nvPr>
        </p:nvSpPr>
        <p:spPr>
          <a:xfrm>
            <a:off x="649225" y="2133600"/>
            <a:ext cx="3650278" cy="3759253"/>
          </a:xfrm>
        </p:spPr>
        <p:txBody>
          <a:bodyPr>
            <a:normAutofit/>
          </a:bodyPr>
          <a:lstStyle/>
          <a:p>
            <a:endParaRPr lang="en-US" dirty="0"/>
          </a:p>
        </p:txBody>
      </p:sp>
      <p:pic>
        <p:nvPicPr>
          <p:cNvPr id="4" name="コンテンツ プレースホルダー 4">
            <a:extLst>
              <a:ext uri="{FF2B5EF4-FFF2-40B4-BE49-F238E27FC236}">
                <a16:creationId xmlns:a16="http://schemas.microsoft.com/office/drawing/2014/main" id="{8B8EE707-C728-41C7-8215-CD608D47E3C2}"/>
              </a:ext>
            </a:extLst>
          </p:cNvPr>
          <p:cNvPicPr>
            <a:picLocks noChangeAspect="1"/>
          </p:cNvPicPr>
          <p:nvPr/>
        </p:nvPicPr>
        <p:blipFill>
          <a:blip r:embed="rId2"/>
          <a:stretch>
            <a:fillRect/>
          </a:stretch>
        </p:blipFill>
        <p:spPr>
          <a:xfrm>
            <a:off x="3848101" y="161925"/>
            <a:ext cx="8143874" cy="6524625"/>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70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4AB167-1360-455A-8D51-A92C6B0A9D30}"/>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775B8B3-DEAA-4F3A-B5D3-9B775DCC26A1}"/>
              </a:ext>
            </a:extLst>
          </p:cNvPr>
          <p:cNvSpPr>
            <a:spLocks noGrp="1"/>
          </p:cNvSpPr>
          <p:nvPr>
            <p:ph type="subTitle" idx="1"/>
          </p:nvPr>
        </p:nvSpPr>
        <p:spPr/>
        <p:txBody>
          <a:bodyPr/>
          <a:lstStyle/>
          <a:p>
            <a:endParaRPr kumimoji="1" lang="ja-JP" altLang="en-US"/>
          </a:p>
        </p:txBody>
      </p:sp>
      <p:sp>
        <p:nvSpPr>
          <p:cNvPr id="7" name="テキスト ボックス 6">
            <a:extLst>
              <a:ext uri="{FF2B5EF4-FFF2-40B4-BE49-F238E27FC236}">
                <a16:creationId xmlns:a16="http://schemas.microsoft.com/office/drawing/2014/main" id="{8E09A83A-7F7A-4BBC-8915-3B342BF5250D}"/>
              </a:ext>
            </a:extLst>
          </p:cNvPr>
          <p:cNvSpPr txBox="1"/>
          <p:nvPr/>
        </p:nvSpPr>
        <p:spPr>
          <a:xfrm>
            <a:off x="1023151" y="401260"/>
            <a:ext cx="6094520" cy="523220"/>
          </a:xfrm>
          <a:prstGeom prst="rect">
            <a:avLst/>
          </a:prstGeom>
          <a:noFill/>
        </p:spPr>
        <p:txBody>
          <a:bodyPr wrap="square">
            <a:spAutoFit/>
          </a:bodyPr>
          <a:lstStyle/>
          <a:p>
            <a:r>
              <a:rPr lang="en-US" altLang="ja-JP" sz="2800" dirty="0">
                <a:solidFill>
                  <a:srgbClr val="FF0000"/>
                </a:solidFill>
              </a:rPr>
              <a:t>Command list</a:t>
            </a:r>
            <a:endParaRPr lang="ja-JP" altLang="en-US" sz="2800" dirty="0">
              <a:solidFill>
                <a:srgbClr val="FF0000"/>
              </a:solidFill>
            </a:endParaRPr>
          </a:p>
        </p:txBody>
      </p:sp>
      <p:pic>
        <p:nvPicPr>
          <p:cNvPr id="9" name="図 8">
            <a:extLst>
              <a:ext uri="{FF2B5EF4-FFF2-40B4-BE49-F238E27FC236}">
                <a16:creationId xmlns:a16="http://schemas.microsoft.com/office/drawing/2014/main" id="{C1B7B305-DB35-41A4-AD67-AA888FB3F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094" y="924480"/>
            <a:ext cx="9433630" cy="5933520"/>
          </a:xfrm>
          <a:prstGeom prst="rect">
            <a:avLst/>
          </a:prstGeom>
        </p:spPr>
      </p:pic>
    </p:spTree>
    <p:extLst>
      <p:ext uri="{BB962C8B-B14F-4D97-AF65-F5344CB8AC3E}">
        <p14:creationId xmlns:p14="http://schemas.microsoft.com/office/powerpoint/2010/main" val="386585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175D7-7A2E-45A6-907E-FA9C751E7BDE}"/>
              </a:ext>
            </a:extLst>
          </p:cNvPr>
          <p:cNvSpPr>
            <a:spLocks noGrp="1"/>
          </p:cNvSpPr>
          <p:nvPr>
            <p:ph type="title"/>
          </p:nvPr>
        </p:nvSpPr>
        <p:spPr>
          <a:xfrm>
            <a:off x="2042510" y="599465"/>
            <a:ext cx="8911687" cy="1280890"/>
          </a:xfrm>
        </p:spPr>
        <p:txBody>
          <a:bodyPr/>
          <a:lstStyle/>
          <a:p>
            <a:r>
              <a:rPr lang="en-US" altLang="ja-JP" dirty="0">
                <a:solidFill>
                  <a:srgbClr val="0070C0"/>
                </a:solidFill>
              </a:rPr>
              <a:t>Degree</a:t>
            </a:r>
            <a:r>
              <a:rPr lang="ja-JP" altLang="en-US" dirty="0">
                <a:solidFill>
                  <a:srgbClr val="0070C0"/>
                </a:solidFill>
              </a:rPr>
              <a:t> </a:t>
            </a:r>
            <a:r>
              <a:rPr lang="en-US" altLang="ja-JP" dirty="0">
                <a:solidFill>
                  <a:srgbClr val="0070C0"/>
                </a:solidFill>
              </a:rPr>
              <a:t>of</a:t>
            </a:r>
            <a:r>
              <a:rPr lang="ja-JP" altLang="en-US" dirty="0">
                <a:solidFill>
                  <a:srgbClr val="0070C0"/>
                </a:solidFill>
              </a:rPr>
              <a:t> </a:t>
            </a:r>
            <a:r>
              <a:rPr lang="en-US" altLang="ja-JP" dirty="0">
                <a:solidFill>
                  <a:srgbClr val="0070C0"/>
                </a:solidFill>
              </a:rPr>
              <a:t>contribution</a:t>
            </a:r>
            <a:endParaRPr kumimoji="1" lang="ja-JP" altLang="en-US" dirty="0">
              <a:solidFill>
                <a:srgbClr val="0070C0"/>
              </a:solidFill>
            </a:endParaRPr>
          </a:p>
        </p:txBody>
      </p:sp>
      <p:sp>
        <p:nvSpPr>
          <p:cNvPr id="3" name="コンテンツ プレースホルダー 2">
            <a:extLst>
              <a:ext uri="{FF2B5EF4-FFF2-40B4-BE49-F238E27FC236}">
                <a16:creationId xmlns:a16="http://schemas.microsoft.com/office/drawing/2014/main" id="{2059D3E4-760D-46B7-BFC7-DD1956A1D53C}"/>
              </a:ext>
            </a:extLst>
          </p:cNvPr>
          <p:cNvSpPr>
            <a:spLocks noGrp="1"/>
          </p:cNvSpPr>
          <p:nvPr>
            <p:ph idx="1"/>
          </p:nvPr>
        </p:nvSpPr>
        <p:spPr>
          <a:xfrm>
            <a:off x="452761" y="1685902"/>
            <a:ext cx="10729404" cy="2458540"/>
          </a:xfrm>
        </p:spPr>
        <p:txBody>
          <a:bodyPr>
            <a:normAutofit/>
          </a:bodyPr>
          <a:lstStyle/>
          <a:p>
            <a:pPr marL="0" indent="0">
              <a:buNone/>
            </a:pPr>
            <a:r>
              <a:rPr kumimoji="1" lang="en-US" altLang="ja-JP" sz="2400" dirty="0"/>
              <a:t>Issei </a:t>
            </a:r>
            <a:r>
              <a:rPr lang="en-US" altLang="ja-JP" sz="2400" dirty="0" err="1"/>
              <a:t>J</a:t>
            </a:r>
            <a:r>
              <a:rPr kumimoji="1" lang="en-US" altLang="ja-JP" sz="2400" dirty="0" err="1"/>
              <a:t>ozum</a:t>
            </a:r>
            <a:r>
              <a:rPr lang="en-US" altLang="ja-JP" sz="2400" dirty="0" err="1"/>
              <a:t>e</a:t>
            </a:r>
            <a:r>
              <a:rPr lang="ja-JP" altLang="en-US" sz="2400"/>
              <a:t>　　</a:t>
            </a:r>
            <a:r>
              <a:rPr kumimoji="1" lang="en-US" altLang="ja-JP" sz="2400" dirty="0"/>
              <a:t>ex10 Integration/ex11(BFS)</a:t>
            </a:r>
            <a:endParaRPr lang="en-US" altLang="ja-JP" sz="2400" dirty="0"/>
          </a:p>
          <a:p>
            <a:pPr marL="0" indent="0">
              <a:buNone/>
            </a:pPr>
            <a:r>
              <a:rPr kumimoji="1" lang="en-US" altLang="ja-JP" sz="2400" dirty="0" err="1"/>
              <a:t>Shoma</a:t>
            </a:r>
            <a:r>
              <a:rPr kumimoji="1" lang="en-US" altLang="ja-JP" sz="2400" dirty="0"/>
              <a:t> </a:t>
            </a:r>
            <a:r>
              <a:rPr kumimoji="1" lang="en-US" altLang="ja-JP" sz="2400" dirty="0" err="1"/>
              <a:t>Hisano</a:t>
            </a:r>
            <a:r>
              <a:rPr kumimoji="1" lang="en-US" altLang="ja-JP" sz="2400" dirty="0"/>
              <a:t> </a:t>
            </a:r>
            <a:r>
              <a:rPr lang="ja-JP" altLang="en-US" sz="2400"/>
              <a:t>　</a:t>
            </a:r>
            <a:r>
              <a:rPr kumimoji="1" lang="en-US" altLang="ja-JP" sz="2400" dirty="0"/>
              <a:t>ex10 (delete)</a:t>
            </a:r>
            <a:endParaRPr lang="en-US" altLang="ja-JP" sz="2400" dirty="0"/>
          </a:p>
          <a:p>
            <a:pPr marL="0" indent="0">
              <a:buNone/>
            </a:pPr>
            <a:r>
              <a:rPr lang="en-US" altLang="ja-JP" sz="2400" dirty="0"/>
              <a:t>Yusuke Matsushima</a:t>
            </a:r>
            <a:r>
              <a:rPr lang="ja-JP" altLang="en-US" sz="2400"/>
              <a:t>　</a:t>
            </a:r>
            <a:r>
              <a:rPr lang="en-US" altLang="ja-JP" sz="2400" dirty="0"/>
              <a:t>e</a:t>
            </a:r>
            <a:r>
              <a:rPr kumimoji="1" lang="en-US" altLang="ja-JP" sz="2400" dirty="0"/>
              <a:t>x9 / ex11(query , </a:t>
            </a:r>
            <a:r>
              <a:rPr kumimoji="1" lang="en-US" altLang="ja-JP" sz="2400" dirty="0" err="1"/>
              <a:t>wildCard</a:t>
            </a:r>
            <a:r>
              <a:rPr kumimoji="1" lang="en-US" altLang="ja-JP" sz="2400" dirty="0"/>
              <a:t>)</a:t>
            </a:r>
          </a:p>
          <a:p>
            <a:pPr marL="0" indent="0">
              <a:buNone/>
            </a:pPr>
            <a:r>
              <a:rPr lang="en-US" altLang="ja-JP" sz="2400" dirty="0"/>
              <a:t>Yu</a:t>
            </a:r>
            <a:r>
              <a:rPr lang="ja-JP" altLang="en-US" sz="2400"/>
              <a:t> </a:t>
            </a:r>
            <a:r>
              <a:rPr lang="en-US" altLang="ja-JP" sz="2400" dirty="0"/>
              <a:t>Matsumura.    </a:t>
            </a:r>
            <a:r>
              <a:rPr kumimoji="1" lang="en-US" altLang="ja-JP" sz="2400" dirty="0" err="1"/>
              <a:t>powerpoint</a:t>
            </a:r>
            <a:endParaRPr kumimoji="1" lang="en-US" altLang="ja-JP" sz="2400" dirty="0"/>
          </a:p>
        </p:txBody>
      </p:sp>
      <p:graphicFrame>
        <p:nvGraphicFramePr>
          <p:cNvPr id="4" name="表 4">
            <a:extLst>
              <a:ext uri="{FF2B5EF4-FFF2-40B4-BE49-F238E27FC236}">
                <a16:creationId xmlns:a16="http://schemas.microsoft.com/office/drawing/2014/main" id="{1E55FE32-8E0D-4B45-BA76-2B3B16938C67}"/>
              </a:ext>
            </a:extLst>
          </p:cNvPr>
          <p:cNvGraphicFramePr>
            <a:graphicFrameLocks noGrp="1"/>
          </p:cNvGraphicFramePr>
          <p:nvPr>
            <p:extLst>
              <p:ext uri="{D42A27DB-BD31-4B8C-83A1-F6EECF244321}">
                <p14:modId xmlns:p14="http://schemas.microsoft.com/office/powerpoint/2010/main" val="2985040976"/>
              </p:ext>
            </p:extLst>
          </p:nvPr>
        </p:nvGraphicFramePr>
        <p:xfrm>
          <a:off x="585926" y="4383999"/>
          <a:ext cx="9632272" cy="2363072"/>
        </p:xfrm>
        <a:graphic>
          <a:graphicData uri="http://schemas.openxmlformats.org/drawingml/2006/table">
            <a:tbl>
              <a:tblPr firstRow="1" bandRow="1">
                <a:tableStyleId>{5C22544A-7EE6-4342-B048-85BDC9FD1C3A}</a:tableStyleId>
              </a:tblPr>
              <a:tblGrid>
                <a:gridCol w="2408068">
                  <a:extLst>
                    <a:ext uri="{9D8B030D-6E8A-4147-A177-3AD203B41FA5}">
                      <a16:colId xmlns:a16="http://schemas.microsoft.com/office/drawing/2014/main" val="3264995526"/>
                    </a:ext>
                  </a:extLst>
                </a:gridCol>
                <a:gridCol w="2408068">
                  <a:extLst>
                    <a:ext uri="{9D8B030D-6E8A-4147-A177-3AD203B41FA5}">
                      <a16:colId xmlns:a16="http://schemas.microsoft.com/office/drawing/2014/main" val="2459933420"/>
                    </a:ext>
                  </a:extLst>
                </a:gridCol>
                <a:gridCol w="2408068">
                  <a:extLst>
                    <a:ext uri="{9D8B030D-6E8A-4147-A177-3AD203B41FA5}">
                      <a16:colId xmlns:a16="http://schemas.microsoft.com/office/drawing/2014/main" val="1281837922"/>
                    </a:ext>
                  </a:extLst>
                </a:gridCol>
                <a:gridCol w="2408068">
                  <a:extLst>
                    <a:ext uri="{9D8B030D-6E8A-4147-A177-3AD203B41FA5}">
                      <a16:colId xmlns:a16="http://schemas.microsoft.com/office/drawing/2014/main" val="3300899933"/>
                    </a:ext>
                  </a:extLst>
                </a:gridCol>
              </a:tblGrid>
              <a:tr h="296973">
                <a:tc>
                  <a:txBody>
                    <a:bodyPr/>
                    <a:lstStyle/>
                    <a:p>
                      <a:r>
                        <a:rPr kumimoji="1" lang="en-US" altLang="ja-JP" sz="2000" dirty="0"/>
                        <a:t>Member</a:t>
                      </a:r>
                      <a:endParaRPr kumimoji="1" lang="ja-JP" altLang="en-US" sz="2000" dirty="0"/>
                    </a:p>
                  </a:txBody>
                  <a:tcPr/>
                </a:tc>
                <a:tc>
                  <a:txBody>
                    <a:bodyPr/>
                    <a:lstStyle/>
                    <a:p>
                      <a:r>
                        <a:rPr kumimoji="1" lang="en-US" altLang="ja-JP" sz="2000" dirty="0"/>
                        <a:t>Code(hour)</a:t>
                      </a:r>
                      <a:endParaRPr kumimoji="1" lang="ja-JP" altLang="en-US" sz="2000" dirty="0"/>
                    </a:p>
                  </a:txBody>
                  <a:tcPr/>
                </a:tc>
                <a:tc>
                  <a:txBody>
                    <a:bodyPr/>
                    <a:lstStyle/>
                    <a:p>
                      <a:r>
                        <a:rPr kumimoji="1" lang="en-US" altLang="ja-JP" sz="2000" dirty="0"/>
                        <a:t>Other(hour)</a:t>
                      </a:r>
                      <a:endParaRPr kumimoji="1" lang="ja-JP" altLang="en-US" sz="2000" dirty="0"/>
                    </a:p>
                  </a:txBody>
                  <a:tcPr/>
                </a:tc>
                <a:tc>
                  <a:txBody>
                    <a:bodyPr/>
                    <a:lstStyle/>
                    <a:p>
                      <a:r>
                        <a:rPr kumimoji="1" lang="en-US" altLang="ja-JP" sz="2000" dirty="0"/>
                        <a:t>All((hour)</a:t>
                      </a:r>
                      <a:endParaRPr kumimoji="1" lang="ja-JP" altLang="en-US" sz="2000" dirty="0"/>
                    </a:p>
                  </a:txBody>
                  <a:tcPr/>
                </a:tc>
                <a:extLst>
                  <a:ext uri="{0D108BD9-81ED-4DB2-BD59-A6C34878D82A}">
                    <a16:rowId xmlns:a16="http://schemas.microsoft.com/office/drawing/2014/main" val="3625180747"/>
                  </a:ext>
                </a:extLst>
              </a:tr>
              <a:tr h="491708">
                <a:tc>
                  <a:txBody>
                    <a:bodyPr/>
                    <a:lstStyle/>
                    <a:p>
                      <a:r>
                        <a:rPr kumimoji="1" lang="en-US" altLang="ja-JP" sz="2000" dirty="0" err="1"/>
                        <a:t>Zyozume</a:t>
                      </a:r>
                      <a:endParaRPr kumimoji="1" lang="ja-JP" altLang="en-US" sz="2000" dirty="0"/>
                    </a:p>
                  </a:txBody>
                  <a:tcPr/>
                </a:tc>
                <a:tc>
                  <a:txBody>
                    <a:bodyPr/>
                    <a:lstStyle/>
                    <a:p>
                      <a:r>
                        <a:rPr kumimoji="1" lang="en-US" altLang="ja-JP" sz="2000" dirty="0"/>
                        <a:t>10</a:t>
                      </a:r>
                      <a:endParaRPr kumimoji="1" lang="ja-JP" altLang="en-US" sz="2000" dirty="0"/>
                    </a:p>
                  </a:txBody>
                  <a:tcPr/>
                </a:tc>
                <a:tc>
                  <a:txBody>
                    <a:bodyPr/>
                    <a:lstStyle/>
                    <a:p>
                      <a:r>
                        <a:rPr kumimoji="1" lang="en-US" altLang="ja-JP" sz="2000" dirty="0"/>
                        <a:t>20</a:t>
                      </a:r>
                      <a:endParaRPr kumimoji="1" lang="ja-JP" altLang="en-US" sz="2000" dirty="0"/>
                    </a:p>
                  </a:txBody>
                  <a:tcPr/>
                </a:tc>
                <a:tc>
                  <a:txBody>
                    <a:bodyPr/>
                    <a:lstStyle/>
                    <a:p>
                      <a:r>
                        <a:rPr kumimoji="1" lang="en-US" altLang="ja-JP" sz="2000" dirty="0"/>
                        <a:t>30</a:t>
                      </a:r>
                      <a:endParaRPr kumimoji="1" lang="ja-JP" altLang="en-US" sz="2000" dirty="0"/>
                    </a:p>
                  </a:txBody>
                  <a:tcPr/>
                </a:tc>
                <a:extLst>
                  <a:ext uri="{0D108BD9-81ED-4DB2-BD59-A6C34878D82A}">
                    <a16:rowId xmlns:a16="http://schemas.microsoft.com/office/drawing/2014/main" val="602707765"/>
                  </a:ext>
                </a:extLst>
              </a:tr>
              <a:tr h="491708">
                <a:tc>
                  <a:txBody>
                    <a:bodyPr/>
                    <a:lstStyle/>
                    <a:p>
                      <a:r>
                        <a:rPr kumimoji="1" lang="en-US" altLang="ja-JP" sz="2000" dirty="0" err="1"/>
                        <a:t>Hisano</a:t>
                      </a:r>
                      <a:endParaRPr kumimoji="1" lang="ja-JP" altLang="en-US" sz="2000" dirty="0"/>
                    </a:p>
                  </a:txBody>
                  <a:tcPr/>
                </a:tc>
                <a:tc>
                  <a:txBody>
                    <a:bodyPr/>
                    <a:lstStyle/>
                    <a:p>
                      <a:r>
                        <a:rPr kumimoji="1" lang="en-US" altLang="ja-JP" sz="2000" dirty="0"/>
                        <a:t>8</a:t>
                      </a:r>
                      <a:endParaRPr kumimoji="1" lang="ja-JP" altLang="en-US" sz="2000" dirty="0"/>
                    </a:p>
                  </a:txBody>
                  <a:tcPr/>
                </a:tc>
                <a:tc>
                  <a:txBody>
                    <a:bodyPr/>
                    <a:lstStyle/>
                    <a:p>
                      <a:r>
                        <a:rPr kumimoji="1" lang="en-US" altLang="ja-JP" sz="2000" dirty="0"/>
                        <a:t>15</a:t>
                      </a:r>
                      <a:endParaRPr kumimoji="1" lang="ja-JP" altLang="en-US" sz="2000" dirty="0"/>
                    </a:p>
                  </a:txBody>
                  <a:tcPr/>
                </a:tc>
                <a:tc>
                  <a:txBody>
                    <a:bodyPr/>
                    <a:lstStyle/>
                    <a:p>
                      <a:r>
                        <a:rPr kumimoji="1" lang="en-US" altLang="ja-JP" sz="2000" dirty="0"/>
                        <a:t>23</a:t>
                      </a:r>
                      <a:endParaRPr kumimoji="1" lang="ja-JP" altLang="en-US" sz="2000" dirty="0"/>
                    </a:p>
                  </a:txBody>
                  <a:tcPr/>
                </a:tc>
                <a:extLst>
                  <a:ext uri="{0D108BD9-81ED-4DB2-BD59-A6C34878D82A}">
                    <a16:rowId xmlns:a16="http://schemas.microsoft.com/office/drawing/2014/main" val="46848542"/>
                  </a:ext>
                </a:extLst>
              </a:tr>
              <a:tr h="491708">
                <a:tc>
                  <a:txBody>
                    <a:bodyPr/>
                    <a:lstStyle/>
                    <a:p>
                      <a:r>
                        <a:rPr kumimoji="1" lang="en-US" altLang="ja-JP" sz="2000" dirty="0"/>
                        <a:t>Matsushima</a:t>
                      </a:r>
                      <a:endParaRPr kumimoji="1" lang="ja-JP" altLang="en-US" sz="2000" dirty="0"/>
                    </a:p>
                  </a:txBody>
                  <a:tcPr/>
                </a:tc>
                <a:tc>
                  <a:txBody>
                    <a:bodyPr/>
                    <a:lstStyle/>
                    <a:p>
                      <a:r>
                        <a:rPr kumimoji="1" lang="en-US" altLang="ja-JP" sz="2000" dirty="0"/>
                        <a:t>15</a:t>
                      </a:r>
                      <a:endParaRPr kumimoji="1" lang="ja-JP" altLang="en-US" sz="2000" dirty="0"/>
                    </a:p>
                  </a:txBody>
                  <a:tcPr/>
                </a:tc>
                <a:tc>
                  <a:txBody>
                    <a:bodyPr/>
                    <a:lstStyle/>
                    <a:p>
                      <a:r>
                        <a:rPr kumimoji="1" lang="en-US" altLang="ja-JP" sz="2000"/>
                        <a:t>10</a:t>
                      </a:r>
                      <a:endParaRPr kumimoji="1" lang="ja-JP" altLang="en-US" sz="2000" dirty="0"/>
                    </a:p>
                  </a:txBody>
                  <a:tcPr/>
                </a:tc>
                <a:tc>
                  <a:txBody>
                    <a:bodyPr/>
                    <a:lstStyle/>
                    <a:p>
                      <a:r>
                        <a:rPr kumimoji="1" lang="en-US" altLang="ja-JP" sz="2000" dirty="0"/>
                        <a:t>25</a:t>
                      </a:r>
                      <a:endParaRPr kumimoji="1" lang="ja-JP" altLang="en-US" sz="2000" dirty="0"/>
                    </a:p>
                  </a:txBody>
                  <a:tcPr/>
                </a:tc>
                <a:extLst>
                  <a:ext uri="{0D108BD9-81ED-4DB2-BD59-A6C34878D82A}">
                    <a16:rowId xmlns:a16="http://schemas.microsoft.com/office/drawing/2014/main" val="2218910863"/>
                  </a:ext>
                </a:extLst>
              </a:tr>
              <a:tr h="491708">
                <a:tc>
                  <a:txBody>
                    <a:bodyPr/>
                    <a:lstStyle/>
                    <a:p>
                      <a:r>
                        <a:rPr kumimoji="1" lang="en-US" altLang="ja-JP" sz="2000" dirty="0"/>
                        <a:t>Matsumura</a:t>
                      </a:r>
                      <a:endParaRPr kumimoji="1" lang="ja-JP" altLang="en-US" sz="2000" dirty="0"/>
                    </a:p>
                  </a:txBody>
                  <a:tcPr/>
                </a:tc>
                <a:tc>
                  <a:txBody>
                    <a:bodyPr/>
                    <a:lstStyle/>
                    <a:p>
                      <a:r>
                        <a:rPr kumimoji="1" lang="en-US" altLang="ja-JP" sz="2000" dirty="0"/>
                        <a:t>7</a:t>
                      </a:r>
                      <a:endParaRPr kumimoji="1" lang="ja-JP" altLang="en-US" sz="2000" dirty="0"/>
                    </a:p>
                  </a:txBody>
                  <a:tcPr/>
                </a:tc>
                <a:tc>
                  <a:txBody>
                    <a:bodyPr/>
                    <a:lstStyle/>
                    <a:p>
                      <a:r>
                        <a:rPr kumimoji="1" lang="en-US" altLang="ja-JP" sz="2000" dirty="0"/>
                        <a:t>10</a:t>
                      </a:r>
                      <a:endParaRPr kumimoji="1" lang="ja-JP" altLang="en-US" sz="2000" dirty="0"/>
                    </a:p>
                  </a:txBody>
                  <a:tcPr/>
                </a:tc>
                <a:tc>
                  <a:txBody>
                    <a:bodyPr/>
                    <a:lstStyle/>
                    <a:p>
                      <a:r>
                        <a:rPr kumimoji="1" lang="en-US" altLang="ja-JP" sz="2000" dirty="0"/>
                        <a:t>17</a:t>
                      </a:r>
                      <a:endParaRPr kumimoji="1" lang="ja-JP" altLang="en-US" sz="2000" dirty="0"/>
                    </a:p>
                  </a:txBody>
                  <a:tcPr/>
                </a:tc>
                <a:extLst>
                  <a:ext uri="{0D108BD9-81ED-4DB2-BD59-A6C34878D82A}">
                    <a16:rowId xmlns:a16="http://schemas.microsoft.com/office/drawing/2014/main" val="1849252093"/>
                  </a:ext>
                </a:extLst>
              </a:tr>
            </a:tbl>
          </a:graphicData>
        </a:graphic>
      </p:graphicFrame>
      <p:sp>
        <p:nvSpPr>
          <p:cNvPr id="5" name="テキスト ボックス 4">
            <a:extLst>
              <a:ext uri="{FF2B5EF4-FFF2-40B4-BE49-F238E27FC236}">
                <a16:creationId xmlns:a16="http://schemas.microsoft.com/office/drawing/2014/main" id="{BB8C8A1F-F1EC-46E7-95BB-5A571AB9309C}"/>
              </a:ext>
            </a:extLst>
          </p:cNvPr>
          <p:cNvSpPr txBox="1"/>
          <p:nvPr/>
        </p:nvSpPr>
        <p:spPr>
          <a:xfrm>
            <a:off x="7555691" y="652016"/>
            <a:ext cx="4423245" cy="1323439"/>
          </a:xfrm>
          <a:prstGeom prst="rect">
            <a:avLst/>
          </a:prstGeom>
          <a:noFill/>
        </p:spPr>
        <p:txBody>
          <a:bodyPr wrap="square" rtlCol="0">
            <a:spAutoFit/>
          </a:bodyPr>
          <a:lstStyle/>
          <a:p>
            <a:r>
              <a:rPr kumimoji="1" lang="en-US" altLang="ja-JP" sz="1600" dirty="0"/>
              <a:t>(The degree of contribution was determined by considering the number of lines in which the code was written, the time it took, and who's opinion was adopted when writing the code.)</a:t>
            </a:r>
            <a:endParaRPr kumimoji="1" lang="ja-JP" altLang="en-US" sz="1600" dirty="0"/>
          </a:p>
        </p:txBody>
      </p:sp>
    </p:spTree>
    <p:extLst>
      <p:ext uri="{BB962C8B-B14F-4D97-AF65-F5344CB8AC3E}">
        <p14:creationId xmlns:p14="http://schemas.microsoft.com/office/powerpoint/2010/main" val="98803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FB2EB-05A0-4CE7-8457-D6151968C885}"/>
              </a:ext>
            </a:extLst>
          </p:cNvPr>
          <p:cNvSpPr>
            <a:spLocks noGrp="1"/>
          </p:cNvSpPr>
          <p:nvPr>
            <p:ph type="title"/>
          </p:nvPr>
        </p:nvSpPr>
        <p:spPr>
          <a:xfrm>
            <a:off x="1676399" y="665826"/>
            <a:ext cx="10515600" cy="913259"/>
          </a:xfrm>
        </p:spPr>
        <p:txBody>
          <a:bodyPr/>
          <a:lstStyle/>
          <a:p>
            <a:r>
              <a:rPr kumimoji="1" lang="en-US" altLang="ja-JP" dirty="0">
                <a:solidFill>
                  <a:srgbClr val="0070C0"/>
                </a:solidFill>
              </a:rPr>
              <a:t>Consideration of whole project</a:t>
            </a:r>
            <a:endParaRPr kumimoji="1" lang="ja-JP" altLang="en-US" dirty="0">
              <a:solidFill>
                <a:srgbClr val="0070C0"/>
              </a:solidFill>
            </a:endParaRPr>
          </a:p>
        </p:txBody>
      </p:sp>
      <p:sp>
        <p:nvSpPr>
          <p:cNvPr id="3" name="コンテンツ プレースホルダー 2">
            <a:extLst>
              <a:ext uri="{FF2B5EF4-FFF2-40B4-BE49-F238E27FC236}">
                <a16:creationId xmlns:a16="http://schemas.microsoft.com/office/drawing/2014/main" id="{28F1588A-1247-47B3-BD03-73D0F504DFC9}"/>
              </a:ext>
            </a:extLst>
          </p:cNvPr>
          <p:cNvSpPr>
            <a:spLocks noGrp="1"/>
          </p:cNvSpPr>
          <p:nvPr>
            <p:ph idx="1"/>
          </p:nvPr>
        </p:nvSpPr>
        <p:spPr>
          <a:xfrm>
            <a:off x="656947" y="1322773"/>
            <a:ext cx="11304233" cy="4643021"/>
          </a:xfrm>
        </p:spPr>
        <p:txBody>
          <a:bodyPr>
            <a:normAutofit/>
          </a:bodyPr>
          <a:lstStyle/>
          <a:p>
            <a:pPr marL="0" indent="0">
              <a:buNone/>
            </a:pPr>
            <a:r>
              <a:rPr kumimoji="1" lang="en-US" altLang="ja-JP" sz="1600" dirty="0" err="1">
                <a:solidFill>
                  <a:srgbClr val="FF0000"/>
                </a:solidFill>
              </a:rPr>
              <a:t>Zyozume</a:t>
            </a:r>
            <a:endParaRPr kumimoji="1" lang="en-US" altLang="ja-JP" sz="1600" dirty="0"/>
          </a:p>
          <a:p>
            <a:pPr marL="0" indent="0">
              <a:buNone/>
            </a:pPr>
            <a:r>
              <a:rPr kumimoji="1" lang="en-US" altLang="ja-JP" sz="1600" dirty="0"/>
              <a:t>We have learned that communication is important when developing with others.</a:t>
            </a:r>
            <a:r>
              <a:rPr lang="ja-JP" altLang="en-US" sz="1600" dirty="0"/>
              <a:t>  </a:t>
            </a:r>
            <a:r>
              <a:rPr kumimoji="1" lang="en-US" altLang="ja-JP" sz="1600" dirty="0"/>
              <a:t>We should train ourselves to be able to use basic programming skills at any time.</a:t>
            </a:r>
          </a:p>
          <a:p>
            <a:pPr marL="0" indent="0">
              <a:buNone/>
            </a:pPr>
            <a:r>
              <a:rPr kumimoji="1" lang="en-US" altLang="ja-JP" sz="1600" dirty="0" err="1">
                <a:solidFill>
                  <a:srgbClr val="FF0000"/>
                </a:solidFill>
              </a:rPr>
              <a:t>Hisano</a:t>
            </a:r>
            <a:endParaRPr kumimoji="1" lang="en-US" altLang="ja-JP" sz="1600" dirty="0">
              <a:solidFill>
                <a:srgbClr val="FF0000"/>
              </a:solidFill>
            </a:endParaRPr>
          </a:p>
          <a:p>
            <a:pPr marL="0" indent="0">
              <a:buNone/>
            </a:pPr>
            <a:r>
              <a:rPr kumimoji="1" lang="en-US" altLang="ja-JP" sz="1600" dirty="0"/>
              <a:t>We found out that actually developing a program is very different from accomplishing a class assignment. I would like to acquire the necessary skills for development.</a:t>
            </a:r>
          </a:p>
          <a:p>
            <a:pPr marL="0" indent="0">
              <a:buNone/>
            </a:pPr>
            <a:r>
              <a:rPr kumimoji="1" lang="en-US" altLang="ja-JP" sz="1600" dirty="0">
                <a:solidFill>
                  <a:srgbClr val="FF0000"/>
                </a:solidFill>
              </a:rPr>
              <a:t>Matsushima</a:t>
            </a:r>
          </a:p>
          <a:p>
            <a:pPr marL="0" indent="0">
              <a:buNone/>
            </a:pPr>
            <a:r>
              <a:rPr lang="en-US" altLang="ja-JP" sz="1600" dirty="0"/>
              <a:t>We</a:t>
            </a:r>
            <a:r>
              <a:rPr kumimoji="1" lang="en-US" altLang="ja-JP" sz="1600" dirty="0"/>
              <a:t> learned the importance of understanding the correct usage of library functions.</a:t>
            </a:r>
          </a:p>
          <a:p>
            <a:pPr marL="0" indent="0">
              <a:buNone/>
            </a:pPr>
            <a:r>
              <a:rPr kumimoji="1" lang="ja-JP" altLang="en-US" sz="1600" dirty="0"/>
              <a:t>Ｗ</a:t>
            </a:r>
            <a:r>
              <a:rPr kumimoji="1" lang="en-US" altLang="ja-JP" sz="1600" dirty="0"/>
              <a:t>e learned the importance of creating a program that can be understood by others.</a:t>
            </a:r>
          </a:p>
          <a:p>
            <a:pPr marL="0" indent="0">
              <a:buNone/>
            </a:pPr>
            <a:r>
              <a:rPr lang="en-US" altLang="ja-JP" sz="1600" dirty="0">
                <a:solidFill>
                  <a:srgbClr val="FF0000"/>
                </a:solidFill>
              </a:rPr>
              <a:t>Matsumura</a:t>
            </a:r>
          </a:p>
          <a:p>
            <a:pPr marL="0" indent="0">
              <a:buNone/>
            </a:pPr>
            <a:r>
              <a:rPr kumimoji="1" lang="ja-JP" altLang="en-US" sz="1600" dirty="0"/>
              <a:t>Ｗ</a:t>
            </a:r>
            <a:r>
              <a:rPr kumimoji="1" lang="en-US" altLang="ja-JP" sz="1600" dirty="0"/>
              <a:t>e learned the importance of making programs that can be understood by others. </a:t>
            </a:r>
            <a:r>
              <a:rPr kumimoji="1" lang="ja-JP" altLang="en-US" sz="1600" dirty="0"/>
              <a:t>Ｗ</a:t>
            </a:r>
            <a:r>
              <a:rPr kumimoji="1" lang="en-US" altLang="ja-JP" sz="1600" dirty="0"/>
              <a:t>e learned that it is important to set a firm deadline when making a joint program and to proceed with responsibility so as not to bother others. </a:t>
            </a:r>
            <a:r>
              <a:rPr kumimoji="1" lang="ja-JP" altLang="en-US" sz="1600" dirty="0"/>
              <a:t>Ｗ</a:t>
            </a:r>
            <a:r>
              <a:rPr kumimoji="1" lang="en-US" altLang="ja-JP" sz="1600" dirty="0"/>
              <a:t>e also learned that it is important to share the programs created by others so that everyone can understand them.</a:t>
            </a:r>
            <a:endParaRPr kumimoji="1" lang="ja-JP" altLang="en-US" sz="1600" dirty="0"/>
          </a:p>
        </p:txBody>
      </p:sp>
    </p:spTree>
    <p:extLst>
      <p:ext uri="{BB962C8B-B14F-4D97-AF65-F5344CB8AC3E}">
        <p14:creationId xmlns:p14="http://schemas.microsoft.com/office/powerpoint/2010/main" val="339672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54EA5-52BA-4DB1-9E45-CE712DA02077}"/>
              </a:ext>
            </a:extLst>
          </p:cNvPr>
          <p:cNvSpPr>
            <a:spLocks noGrp="1"/>
          </p:cNvSpPr>
          <p:nvPr>
            <p:ph type="title"/>
          </p:nvPr>
        </p:nvSpPr>
        <p:spPr/>
        <p:txBody>
          <a:bodyPr>
            <a:normAutofit/>
          </a:bodyPr>
          <a:lstStyle/>
          <a:p>
            <a:r>
              <a:rPr lang="en-US" altLang="ja-JP" dirty="0">
                <a:solidFill>
                  <a:srgbClr val="0070C0"/>
                </a:solidFill>
              </a:rPr>
              <a:t>Development environment</a:t>
            </a:r>
            <a:endParaRPr kumimoji="1" lang="ja-JP" altLang="en-US" dirty="0">
              <a:solidFill>
                <a:srgbClr val="0070C0"/>
              </a:solidFill>
            </a:endParaRPr>
          </a:p>
        </p:txBody>
      </p:sp>
      <p:sp>
        <p:nvSpPr>
          <p:cNvPr id="3" name="コンテンツ プレースホルダー 2">
            <a:extLst>
              <a:ext uri="{FF2B5EF4-FFF2-40B4-BE49-F238E27FC236}">
                <a16:creationId xmlns:a16="http://schemas.microsoft.com/office/drawing/2014/main" id="{04223445-12E2-4EB1-9B83-92CE9B8DB133}"/>
              </a:ext>
            </a:extLst>
          </p:cNvPr>
          <p:cNvSpPr>
            <a:spLocks noGrp="1"/>
          </p:cNvSpPr>
          <p:nvPr>
            <p:ph idx="1"/>
          </p:nvPr>
        </p:nvSpPr>
        <p:spPr>
          <a:xfrm>
            <a:off x="1802167" y="1624614"/>
            <a:ext cx="8114189" cy="4286608"/>
          </a:xfrm>
        </p:spPr>
        <p:txBody>
          <a:bodyPr>
            <a:normAutofit/>
          </a:bodyPr>
          <a:lstStyle/>
          <a:p>
            <a:pPr marL="0" indent="0">
              <a:buNone/>
            </a:pPr>
            <a:r>
              <a:rPr lang="en-US" altLang="ja-JP" sz="2400" dirty="0"/>
              <a:t>Team</a:t>
            </a:r>
            <a:r>
              <a:rPr lang="ja-JP" altLang="en-US" sz="2400" dirty="0"/>
              <a:t> </a:t>
            </a:r>
            <a:r>
              <a:rPr lang="en-US" altLang="ja-JP" sz="2400" dirty="0"/>
              <a:t>Name</a:t>
            </a:r>
            <a:r>
              <a:rPr kumimoji="1" lang="ja-JP" altLang="en-US" sz="2400" dirty="0"/>
              <a:t>：</a:t>
            </a:r>
            <a:r>
              <a:rPr kumimoji="1" lang="en-US" altLang="ja-JP" sz="2400" dirty="0"/>
              <a:t>MMHJ</a:t>
            </a:r>
          </a:p>
          <a:p>
            <a:pPr marL="0" indent="0">
              <a:buNone/>
            </a:pPr>
            <a:r>
              <a:rPr lang="en-US" altLang="ja-JP" sz="2400" dirty="0"/>
              <a:t>Member</a:t>
            </a:r>
            <a:r>
              <a:rPr lang="ja-JP" altLang="en-US" sz="2400" dirty="0"/>
              <a:t>：</a:t>
            </a:r>
            <a:r>
              <a:rPr lang="en-US" altLang="ja-JP" sz="2400" dirty="0"/>
              <a:t>Issei </a:t>
            </a:r>
            <a:r>
              <a:rPr lang="en-US" altLang="ja-JP" sz="2400" dirty="0" err="1"/>
              <a:t>Jozume</a:t>
            </a:r>
            <a:r>
              <a:rPr lang="ja-JP" altLang="en-US" sz="2400" dirty="0"/>
              <a:t>・</a:t>
            </a:r>
            <a:r>
              <a:rPr lang="en-US" altLang="ja-JP" sz="2400" dirty="0" err="1"/>
              <a:t>Shoma</a:t>
            </a:r>
            <a:r>
              <a:rPr lang="en-US" altLang="ja-JP" sz="2400" dirty="0"/>
              <a:t> </a:t>
            </a:r>
            <a:r>
              <a:rPr lang="en-US" altLang="ja-JP" sz="2400" dirty="0" err="1"/>
              <a:t>Hisano</a:t>
            </a:r>
            <a:endParaRPr lang="en-US" altLang="ja-JP" sz="2400" dirty="0"/>
          </a:p>
          <a:p>
            <a:pPr marL="0" indent="0">
              <a:buNone/>
            </a:pPr>
            <a:r>
              <a:rPr lang="en-US" altLang="ja-JP" sz="2400" dirty="0"/>
              <a:t>                 Yusuke Matsushima</a:t>
            </a:r>
            <a:r>
              <a:rPr lang="ja-JP" altLang="en-US" sz="2400" dirty="0"/>
              <a:t>・</a:t>
            </a:r>
            <a:r>
              <a:rPr lang="en-US" altLang="ja-JP" sz="2400" dirty="0"/>
              <a:t>Yu  Matsumura</a:t>
            </a:r>
          </a:p>
          <a:p>
            <a:pPr marL="0" indent="0">
              <a:buNone/>
            </a:pPr>
            <a:endParaRPr kumimoji="1" lang="en-US" altLang="ja-JP" sz="2400" dirty="0"/>
          </a:p>
          <a:p>
            <a:pPr marL="0" indent="0">
              <a:buNone/>
            </a:pPr>
            <a:r>
              <a:rPr lang="en-US" altLang="ja-JP" sz="2400" dirty="0"/>
              <a:t>Platform</a:t>
            </a:r>
            <a:r>
              <a:rPr kumimoji="1" lang="ja-JP" altLang="en-US" sz="2400" dirty="0"/>
              <a:t>　</a:t>
            </a:r>
            <a:r>
              <a:rPr kumimoji="1" lang="en-US" altLang="ja-JP" sz="2400" dirty="0"/>
              <a:t>Mac , Windows</a:t>
            </a:r>
            <a:endParaRPr lang="en-US" altLang="ja-JP" sz="2400" dirty="0"/>
          </a:p>
          <a:p>
            <a:pPr marL="0" indent="0">
              <a:buNone/>
            </a:pPr>
            <a:r>
              <a:rPr kumimoji="1" lang="en-US" altLang="ja-JP" sz="2400" dirty="0"/>
              <a:t>Language</a:t>
            </a:r>
            <a:r>
              <a:rPr kumimoji="1" lang="ja-JP" altLang="en-US" sz="2400" dirty="0"/>
              <a:t>　</a:t>
            </a:r>
            <a:r>
              <a:rPr kumimoji="1" lang="en-US" altLang="ja-JP" sz="2400" dirty="0"/>
              <a:t>C language</a:t>
            </a:r>
          </a:p>
          <a:p>
            <a:pPr marL="0" indent="0">
              <a:buNone/>
            </a:pPr>
            <a:r>
              <a:rPr lang="en-US" altLang="ja-JP" sz="2400" dirty="0"/>
              <a:t>Tool</a:t>
            </a:r>
            <a:r>
              <a:rPr lang="ja-JP" altLang="en-US" sz="2400" dirty="0"/>
              <a:t>　</a:t>
            </a:r>
            <a:r>
              <a:rPr lang="en-US" altLang="ja-JP" sz="2400" dirty="0" err="1"/>
              <a:t>Github</a:t>
            </a:r>
            <a:endParaRPr kumimoji="1" lang="ja-JP" altLang="en-US" sz="2400" dirty="0"/>
          </a:p>
        </p:txBody>
      </p:sp>
    </p:spTree>
    <p:extLst>
      <p:ext uri="{BB962C8B-B14F-4D97-AF65-F5344CB8AC3E}">
        <p14:creationId xmlns:p14="http://schemas.microsoft.com/office/powerpoint/2010/main" val="412307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87843-4D92-433A-8CC0-9FF232BD417C}"/>
              </a:ext>
            </a:extLst>
          </p:cNvPr>
          <p:cNvSpPr>
            <a:spLocks noGrp="1"/>
          </p:cNvSpPr>
          <p:nvPr>
            <p:ph type="ctrTitle"/>
          </p:nvPr>
        </p:nvSpPr>
        <p:spPr>
          <a:xfrm>
            <a:off x="1660124" y="44389"/>
            <a:ext cx="10270617" cy="6063114"/>
          </a:xfrm>
        </p:spPr>
        <p:txBody>
          <a:bodyPr>
            <a:normAutofit fontScale="9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1" lang="en-US" altLang="ja-JP" sz="3100" dirty="0">
                <a:solidFill>
                  <a:srgbClr val="0070C0"/>
                </a:solidFill>
              </a:rPr>
              <a:t>Program Description</a:t>
            </a:r>
            <a:br>
              <a:rPr kumimoji="1" lang="en-US" altLang="ja-JP" sz="2200" dirty="0"/>
            </a:br>
            <a:br>
              <a:rPr kumimoji="1" lang="en-US" altLang="ja-JP" sz="2200" dirty="0"/>
            </a:br>
            <a:r>
              <a:rPr lang="en-US" altLang="ja-JP" sz="2700" dirty="0">
                <a:solidFill>
                  <a:srgbClr val="FF0000"/>
                </a:solidFill>
                <a:latin typeface="Arial" panose="020B0604020202020204" pitchFamily="34" charset="0"/>
                <a:cs typeface="Arial" panose="020B0604020202020204" pitchFamily="34" charset="0"/>
              </a:rPr>
              <a:t>9</a:t>
            </a:r>
            <a:r>
              <a:rPr lang="ja-JP" altLang="en-US" sz="2700" dirty="0">
                <a:solidFill>
                  <a:srgbClr val="FF0000"/>
                </a:solidFill>
                <a:latin typeface="Arial" panose="020B0604020202020204" pitchFamily="34" charset="0"/>
                <a:cs typeface="Arial" panose="020B0604020202020204" pitchFamily="34" charset="0"/>
              </a:rPr>
              <a:t>　</a:t>
            </a:r>
            <a:r>
              <a:rPr lang="en-US" altLang="ja-JP" sz="2000" dirty="0"/>
              <a:t>Database</a:t>
            </a:r>
            <a:r>
              <a:rPr lang="ja-JP" altLang="en-US" sz="2000" dirty="0"/>
              <a:t>　</a:t>
            </a:r>
            <a:r>
              <a:rPr lang="en-US" altLang="ja-JP" sz="2000" dirty="0"/>
              <a:t>persistence</a:t>
            </a:r>
            <a:br>
              <a:rPr lang="en-US" altLang="ja-JP" sz="2000" dirty="0"/>
            </a:br>
            <a:r>
              <a:rPr kumimoji="1" lang="en-US" altLang="ja-JP" sz="2200" dirty="0"/>
              <a:t>&lt;Requirements&gt;</a:t>
            </a:r>
            <a:r>
              <a:rPr kumimoji="1" lang="ja-JP" altLang="en-US" sz="2200" dirty="0"/>
              <a:t>：</a:t>
            </a:r>
            <a:r>
              <a:rPr kumimoji="1" lang="en-US" altLang="ja-JP" sz="2200" dirty="0"/>
              <a:t>To find the score of a document using a database.</a:t>
            </a:r>
            <a:br>
              <a:rPr kumimoji="1" lang="en-US" altLang="ja-JP" sz="2200" dirty="0"/>
            </a:br>
            <a:r>
              <a:rPr kumimoji="1" lang="en-US" altLang="ja-JP" sz="2200" dirty="0"/>
              <a:t>&lt;Implementation&gt;</a:t>
            </a:r>
            <a:r>
              <a:rPr kumimoji="1" lang="ja-JP" altLang="en-US" sz="2200" dirty="0"/>
              <a:t>：</a:t>
            </a:r>
            <a:r>
              <a:rPr kumimoji="1" lang="en-US" altLang="ja-JP" sz="2200" dirty="0"/>
              <a:t>Created using </a:t>
            </a:r>
            <a:r>
              <a:rPr kumimoji="1" lang="en-US" altLang="ja-JP" sz="2200" dirty="0" err="1"/>
              <a:t>sqlite</a:t>
            </a:r>
            <a:r>
              <a:rPr kumimoji="1" lang="en-US" altLang="ja-JP" sz="2200" dirty="0"/>
              <a:t> . Persisted the words in the document, the name in the document, and the page score of the document . Used the words in the query to access the database and calculate the word score.</a:t>
            </a:r>
            <a:br>
              <a:rPr kumimoji="1" lang="en-US" altLang="ja-JP" sz="2200" dirty="0"/>
            </a:br>
            <a:br>
              <a:rPr kumimoji="1" lang="en-US" altLang="ja-JP" sz="2200" dirty="0"/>
            </a:br>
            <a:r>
              <a:rPr kumimoji="1" lang="en-US" altLang="ja-JP" sz="2800" dirty="0">
                <a:solidFill>
                  <a:srgbClr val="FF0000"/>
                </a:solidFill>
              </a:rPr>
              <a:t>10</a:t>
            </a:r>
            <a:r>
              <a:rPr kumimoji="1" lang="ja-JP" altLang="en-US" sz="2800" dirty="0">
                <a:solidFill>
                  <a:srgbClr val="FF0000"/>
                </a:solidFill>
              </a:rPr>
              <a:t>　</a:t>
            </a:r>
            <a:r>
              <a:rPr kumimoji="1" lang="en-US" altLang="ja-JP"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メイリオ" panose="020B0604030504040204" pitchFamily="50" charset="-128"/>
                <a:cs typeface="+mn-cs"/>
              </a:rPr>
              <a:t>User interface implementation</a:t>
            </a:r>
            <a:br>
              <a:rPr kumimoji="1" lang="en-US" altLang="ja-JP" sz="2200" dirty="0"/>
            </a:br>
            <a:r>
              <a:rPr kumimoji="1" lang="en-US" altLang="ja-JP" sz="2200" dirty="0"/>
              <a:t>&lt;Requirements&gt; : Add, delete, and update users, books, and documents.</a:t>
            </a:r>
            <a:br>
              <a:rPr kumimoji="1" lang="en-US" altLang="ja-JP" sz="2200" dirty="0"/>
            </a:br>
            <a:r>
              <a:rPr kumimoji="1" lang="en-US" altLang="ja-JP" sz="2200" dirty="0"/>
              <a:t>&lt;Implementation&gt;: Additions expand the secondary array.</a:t>
            </a:r>
            <a:br>
              <a:rPr kumimoji="1" lang="en-US" altLang="ja-JP" sz="2200" dirty="0"/>
            </a:br>
            <a:r>
              <a:rPr kumimoji="1" lang="en-US" altLang="ja-JP" sz="2200" dirty="0"/>
              <a:t>Deleting initializes the evaluation value while keeping the information.</a:t>
            </a:r>
            <a:br>
              <a:rPr kumimoji="1" lang="en-US" altLang="ja-JP" sz="2200" dirty="0"/>
            </a:br>
            <a:br>
              <a:rPr kumimoji="1" lang="en-US" altLang="ja-JP" sz="2200" dirty="0"/>
            </a:br>
            <a:r>
              <a:rPr kumimoji="1" lang="en-US" altLang="ja-JP" sz="2800" dirty="0">
                <a:solidFill>
                  <a:srgbClr val="FF0000"/>
                </a:solidFill>
              </a:rPr>
              <a:t>11</a:t>
            </a:r>
            <a:r>
              <a:rPr kumimoji="1" lang="ja-JP" altLang="en-US" sz="2800" dirty="0">
                <a:solidFill>
                  <a:srgbClr val="FF0000"/>
                </a:solidFill>
              </a:rPr>
              <a:t>　</a:t>
            </a:r>
            <a:r>
              <a:rPr kumimoji="1" lang="en-US" altLang="ja-JP"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メイリオ" panose="020B0604030504040204" pitchFamily="50" charset="-128"/>
                <a:cs typeface="+mn-cs"/>
              </a:rPr>
              <a:t> Strengthening Recommendation function and search engine</a:t>
            </a:r>
            <a:br>
              <a:rPr kumimoji="1" lang="en-US" altLang="ja-JP" sz="2200" dirty="0"/>
            </a:br>
            <a:r>
              <a:rPr kumimoji="1" lang="en-US" altLang="ja-JP" sz="2200" dirty="0"/>
              <a:t>&lt;Requirements&gt; :</a:t>
            </a:r>
            <a:r>
              <a:rPr lang="en-US" altLang="ja-JP" sz="2000" dirty="0"/>
              <a:t> Recommendation function, enhancement of search engine</a:t>
            </a:r>
            <a:br>
              <a:rPr lang="en-US" altLang="ja-JP" sz="2000" dirty="0"/>
            </a:br>
            <a:r>
              <a:rPr lang="en-US" altLang="ja-JP" sz="2000" dirty="0"/>
              <a:t>&lt;Implementation&gt;: </a:t>
            </a:r>
            <a:r>
              <a:rPr kumimoji="1" lang="en-US" altLang="ja-JP" sz="2000" dirty="0"/>
              <a:t>Query text search, use of wildcards, breadth-first search</a:t>
            </a:r>
            <a:br>
              <a:rPr kumimoji="1" lang="en-US" altLang="ja-JP" sz="2800" dirty="0"/>
            </a:br>
            <a:endParaRPr kumimoji="1" lang="ja-JP" altLang="en-US" sz="2800" dirty="0"/>
          </a:p>
        </p:txBody>
      </p:sp>
      <p:sp>
        <p:nvSpPr>
          <p:cNvPr id="3" name="字幕 2">
            <a:extLst>
              <a:ext uri="{FF2B5EF4-FFF2-40B4-BE49-F238E27FC236}">
                <a16:creationId xmlns:a16="http://schemas.microsoft.com/office/drawing/2014/main" id="{2DF2BB20-605C-40C1-9809-5EAFCE26E49A}"/>
              </a:ext>
            </a:extLst>
          </p:cNvPr>
          <p:cNvSpPr>
            <a:spLocks noGrp="1"/>
          </p:cNvSpPr>
          <p:nvPr>
            <p:ph type="subTitle" idx="1"/>
          </p:nvPr>
        </p:nvSpPr>
        <p:spPr>
          <a:xfrm>
            <a:off x="991232" y="8452734"/>
            <a:ext cx="8915399" cy="1126283"/>
          </a:xfrm>
        </p:spPr>
        <p:txBody>
          <a:bodyPr/>
          <a:lstStyle/>
          <a:p>
            <a:endParaRPr kumimoji="1" lang="ja-JP" altLang="en-US" dirty="0"/>
          </a:p>
        </p:txBody>
      </p:sp>
    </p:spTree>
    <p:extLst>
      <p:ext uri="{BB962C8B-B14F-4D97-AF65-F5344CB8AC3E}">
        <p14:creationId xmlns:p14="http://schemas.microsoft.com/office/powerpoint/2010/main" val="79710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069BF-0B3A-45C3-A51F-FFF52ED3E55E}"/>
              </a:ext>
            </a:extLst>
          </p:cNvPr>
          <p:cNvSpPr>
            <a:spLocks noGrp="1"/>
          </p:cNvSpPr>
          <p:nvPr>
            <p:ph type="title"/>
          </p:nvPr>
        </p:nvSpPr>
        <p:spPr/>
        <p:txBody>
          <a:bodyPr/>
          <a:lstStyle/>
          <a:p>
            <a:r>
              <a:rPr lang="en-US" altLang="ja-JP" dirty="0">
                <a:solidFill>
                  <a:srgbClr val="FF0000"/>
                </a:solidFill>
              </a:rPr>
              <a:t>Project9</a:t>
            </a:r>
            <a:br>
              <a:rPr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F8D6BEC8-4A87-4AF6-A566-53A97E949A68}"/>
              </a:ext>
            </a:extLst>
          </p:cNvPr>
          <p:cNvSpPr>
            <a:spLocks noGrp="1"/>
          </p:cNvSpPr>
          <p:nvPr>
            <p:ph idx="1"/>
          </p:nvPr>
        </p:nvSpPr>
        <p:spPr/>
        <p:txBody>
          <a:bodyPr>
            <a:normAutofit/>
          </a:bodyPr>
          <a:lstStyle/>
          <a:p>
            <a:pPr marL="0" indent="0">
              <a:buNone/>
            </a:pPr>
            <a:r>
              <a:rPr lang="en-US" altLang="ja-JP" dirty="0"/>
              <a:t>if(</a:t>
            </a:r>
            <a:r>
              <a:rPr lang="en-US" altLang="ja-JP" dirty="0" err="1"/>
              <a:t>strcmp</a:t>
            </a:r>
            <a:r>
              <a:rPr lang="en-US" altLang="ja-JP" dirty="0"/>
              <a:t>(queries[0], "")!=0){</a:t>
            </a:r>
          </a:p>
          <a:p>
            <a:pPr marL="0" indent="0">
              <a:buNone/>
            </a:pPr>
            <a:r>
              <a:rPr lang="en-US" altLang="ja-JP" dirty="0"/>
              <a:t>    </a:t>
            </a:r>
            <a:r>
              <a:rPr lang="en-US" altLang="ja-JP" dirty="0" err="1"/>
              <a:t>sql</a:t>
            </a:r>
            <a:r>
              <a:rPr lang="en-US" altLang="ja-JP" dirty="0"/>
              <a:t> = sqlite3_mprintf("select </a:t>
            </a:r>
            <a:r>
              <a:rPr lang="en-US" altLang="ja-JP" dirty="0" err="1"/>
              <a:t>rowid</a:t>
            </a:r>
            <a:r>
              <a:rPr lang="en-US" altLang="ja-JP" dirty="0"/>
              <a:t> from Words where word='%q';", queries[0]);</a:t>
            </a:r>
          </a:p>
          <a:p>
            <a:pPr marL="0" indent="0">
              <a:buNone/>
            </a:pPr>
            <a:r>
              <a:rPr lang="en-US" altLang="ja-JP" dirty="0"/>
              <a:t>    sqlite3_exec(</a:t>
            </a:r>
            <a:r>
              <a:rPr lang="en-US" altLang="ja-JP" dirty="0" err="1"/>
              <a:t>db</a:t>
            </a:r>
            <a:r>
              <a:rPr lang="en-US" altLang="ja-JP" dirty="0"/>
              <a:t>, </a:t>
            </a:r>
            <a:r>
              <a:rPr lang="en-US" altLang="ja-JP" dirty="0" err="1"/>
              <a:t>sql</a:t>
            </a:r>
            <a:r>
              <a:rPr lang="en-US" altLang="ja-JP" dirty="0"/>
              <a:t>, </a:t>
            </a:r>
            <a:r>
              <a:rPr lang="en-US" altLang="ja-JP" dirty="0" err="1"/>
              <a:t>callbackWord</a:t>
            </a:r>
            <a:r>
              <a:rPr lang="en-US" altLang="ja-JP" dirty="0"/>
              <a:t>, 0, &amp;</a:t>
            </a:r>
            <a:r>
              <a:rPr lang="en-US" altLang="ja-JP" dirty="0" err="1"/>
              <a:t>err_msg</a:t>
            </a:r>
            <a:r>
              <a:rPr lang="en-US" altLang="ja-JP" dirty="0"/>
              <a:t>);</a:t>
            </a:r>
          </a:p>
          <a:p>
            <a:pPr marL="0" indent="0">
              <a:buNone/>
            </a:pPr>
            <a:r>
              <a:rPr lang="en-US" altLang="ja-JP" dirty="0"/>
              <a:t>    //calculate word score</a:t>
            </a:r>
          </a:p>
          <a:p>
            <a:pPr marL="0" indent="0">
              <a:buNone/>
            </a:pPr>
            <a:r>
              <a:rPr lang="en-US" altLang="ja-JP" dirty="0"/>
              <a:t>    </a:t>
            </a:r>
            <a:r>
              <a:rPr lang="en-US" altLang="ja-JP" dirty="0" err="1"/>
              <a:t>sql</a:t>
            </a:r>
            <a:r>
              <a:rPr lang="en-US" altLang="ja-JP" dirty="0"/>
              <a:t> = sqlite3_mprintf("select </a:t>
            </a:r>
            <a:r>
              <a:rPr lang="en-US" altLang="ja-JP" dirty="0" err="1"/>
              <a:t>urlid</a:t>
            </a:r>
            <a:r>
              <a:rPr lang="en-US" altLang="ja-JP" dirty="0"/>
              <a:t> from Locations where </a:t>
            </a:r>
            <a:r>
              <a:rPr lang="en-US" altLang="ja-JP" dirty="0" err="1"/>
              <a:t>wordid</a:t>
            </a:r>
            <a:r>
              <a:rPr lang="en-US" altLang="ja-JP" dirty="0"/>
              <a:t>='%q';", </a:t>
            </a:r>
            <a:r>
              <a:rPr lang="en-US" altLang="ja-JP" dirty="0" err="1"/>
              <a:t>word_id</a:t>
            </a:r>
            <a:r>
              <a:rPr lang="en-US" altLang="ja-JP" dirty="0"/>
              <a:t>);</a:t>
            </a:r>
          </a:p>
          <a:p>
            <a:pPr marL="0" indent="0">
              <a:buNone/>
            </a:pPr>
            <a:r>
              <a:rPr lang="en-US" altLang="ja-JP" dirty="0"/>
              <a:t>    sqlite3_exec(</a:t>
            </a:r>
            <a:r>
              <a:rPr lang="en-US" altLang="ja-JP" dirty="0" err="1"/>
              <a:t>db</a:t>
            </a:r>
            <a:r>
              <a:rPr lang="en-US" altLang="ja-JP" dirty="0"/>
              <a:t>, </a:t>
            </a:r>
            <a:r>
              <a:rPr lang="en-US" altLang="ja-JP" dirty="0" err="1"/>
              <a:t>sql</a:t>
            </a:r>
            <a:r>
              <a:rPr lang="en-US" altLang="ja-JP" dirty="0"/>
              <a:t>, </a:t>
            </a:r>
            <a:r>
              <a:rPr lang="en-US" altLang="ja-JP" dirty="0" err="1"/>
              <a:t>callbackQuery</a:t>
            </a:r>
            <a:r>
              <a:rPr lang="en-US" altLang="ja-JP" dirty="0"/>
              <a:t>, 0, &amp;</a:t>
            </a:r>
            <a:r>
              <a:rPr lang="en-US" altLang="ja-JP" dirty="0" err="1"/>
              <a:t>err_msg</a:t>
            </a:r>
            <a:r>
              <a:rPr lang="en-US" altLang="ja-JP" dirty="0"/>
              <a:t>);</a:t>
            </a:r>
          </a:p>
          <a:p>
            <a:pPr marL="0" indent="0">
              <a:buNone/>
            </a:pPr>
            <a:r>
              <a:rPr lang="en-US" altLang="ja-JP" dirty="0"/>
              <a:t>}</a:t>
            </a:r>
          </a:p>
          <a:p>
            <a:pPr marL="0" indent="0">
              <a:buNone/>
            </a:pPr>
            <a:endParaRPr kumimoji="1" lang="ja-JP" altLang="en-US" dirty="0"/>
          </a:p>
        </p:txBody>
      </p:sp>
    </p:spTree>
    <p:extLst>
      <p:ext uri="{BB962C8B-B14F-4D97-AF65-F5344CB8AC3E}">
        <p14:creationId xmlns:p14="http://schemas.microsoft.com/office/powerpoint/2010/main" val="171319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69DED-60A3-1B44-841F-A65152A49515}"/>
              </a:ext>
            </a:extLst>
          </p:cNvPr>
          <p:cNvSpPr>
            <a:spLocks noGrp="1"/>
          </p:cNvSpPr>
          <p:nvPr>
            <p:ph type="title"/>
          </p:nvPr>
        </p:nvSpPr>
        <p:spPr/>
        <p:txBody>
          <a:bodyPr/>
          <a:lstStyle/>
          <a:p>
            <a:r>
              <a:rPr lang="en-US" altLang="ja-JP" dirty="0">
                <a:solidFill>
                  <a:srgbClr val="FF0000"/>
                </a:solidFill>
              </a:rPr>
              <a:t>Search with Text</a:t>
            </a:r>
            <a:endParaRPr kumimoji="1" lang="ja-JP" altLang="en-US">
              <a:solidFill>
                <a:srgbClr val="FF0000"/>
              </a:solidFill>
            </a:endParaRPr>
          </a:p>
        </p:txBody>
      </p:sp>
      <p:sp>
        <p:nvSpPr>
          <p:cNvPr id="3" name="コンテンツ プレースホルダー 2">
            <a:extLst>
              <a:ext uri="{FF2B5EF4-FFF2-40B4-BE49-F238E27FC236}">
                <a16:creationId xmlns:a16="http://schemas.microsoft.com/office/drawing/2014/main" id="{DBDF9CCC-B3EF-CF4F-930C-06DA260B5ABD}"/>
              </a:ext>
            </a:extLst>
          </p:cNvPr>
          <p:cNvSpPr>
            <a:spLocks noGrp="1"/>
          </p:cNvSpPr>
          <p:nvPr>
            <p:ph idx="1"/>
          </p:nvPr>
        </p:nvSpPr>
        <p:spPr/>
        <p:txBody>
          <a:bodyPr/>
          <a:lstStyle/>
          <a:p>
            <a:pPr marL="0" indent="0">
              <a:buNone/>
            </a:pPr>
            <a:r>
              <a:rPr lang="en-US" altLang="ja-JP" dirty="0"/>
              <a:t>for(int </a:t>
            </a:r>
            <a:r>
              <a:rPr lang="en-US" altLang="ja-JP" dirty="0" err="1"/>
              <a:t>i</a:t>
            </a:r>
            <a:r>
              <a:rPr lang="en-US" altLang="ja-JP" dirty="0"/>
              <a:t>=0; </a:t>
            </a:r>
            <a:r>
              <a:rPr lang="en-US" altLang="ja-JP" dirty="0" err="1"/>
              <a:t>i</a:t>
            </a:r>
            <a:r>
              <a:rPr lang="en-US" altLang="ja-JP" dirty="0"/>
              <a:t>&lt;</a:t>
            </a:r>
            <a:r>
              <a:rPr lang="en-US" altLang="ja-JP" dirty="0" err="1"/>
              <a:t>document_index</a:t>
            </a:r>
            <a:r>
              <a:rPr lang="en-US" altLang="ja-JP" dirty="0"/>
              <a:t>; </a:t>
            </a:r>
            <a:r>
              <a:rPr lang="en-US" altLang="ja-JP" dirty="0" err="1"/>
              <a:t>i</a:t>
            </a:r>
            <a:r>
              <a:rPr lang="en-US" altLang="ja-JP" dirty="0"/>
              <a:t>++){</a:t>
            </a:r>
          </a:p>
          <a:p>
            <a:pPr marL="0" indent="0">
              <a:buNone/>
            </a:pPr>
            <a:r>
              <a:rPr lang="en-US" altLang="ja-JP" dirty="0"/>
              <a:t>  if(documents[</a:t>
            </a:r>
            <a:r>
              <a:rPr lang="en-US" altLang="ja-JP" dirty="0" err="1"/>
              <a:t>i</a:t>
            </a:r>
            <a:r>
              <a:rPr lang="en-US" altLang="ja-JP" dirty="0"/>
              <a:t>].</a:t>
            </a:r>
            <a:r>
              <a:rPr lang="en-US" altLang="ja-JP" dirty="0" err="1"/>
              <a:t>wordScore</a:t>
            </a:r>
            <a:r>
              <a:rPr lang="en-US" altLang="ja-JP" dirty="0"/>
              <a:t>==</a:t>
            </a:r>
            <a:r>
              <a:rPr lang="en-US" altLang="ja-JP" dirty="0" err="1"/>
              <a:t>query_num</a:t>
            </a:r>
            <a:r>
              <a:rPr lang="en-US" altLang="ja-JP" dirty="0"/>
              <a:t>) documents[</a:t>
            </a:r>
            <a:r>
              <a:rPr lang="en-US" altLang="ja-JP" dirty="0" err="1"/>
              <a:t>i</a:t>
            </a:r>
            <a:r>
              <a:rPr lang="en-US" altLang="ja-JP" dirty="0"/>
              <a:t>].</a:t>
            </a:r>
            <a:r>
              <a:rPr lang="en-US" altLang="ja-JP" dirty="0" err="1"/>
              <a:t>wordScore</a:t>
            </a:r>
            <a:r>
              <a:rPr lang="en-US" altLang="ja-JP" dirty="0"/>
              <a:t> = 1;</a:t>
            </a:r>
          </a:p>
          <a:p>
            <a:pPr marL="0" indent="0">
              <a:buNone/>
            </a:pPr>
            <a:r>
              <a:rPr lang="en-US" altLang="ja-JP" dirty="0"/>
              <a:t>  else documents[</a:t>
            </a:r>
            <a:r>
              <a:rPr lang="en-US" altLang="ja-JP" dirty="0" err="1"/>
              <a:t>i</a:t>
            </a:r>
            <a:r>
              <a:rPr lang="en-US" altLang="ja-JP" dirty="0"/>
              <a:t>].</a:t>
            </a:r>
            <a:r>
              <a:rPr lang="en-US" altLang="ja-JP" dirty="0" err="1"/>
              <a:t>wordScore</a:t>
            </a:r>
            <a:r>
              <a:rPr lang="en-US" altLang="ja-JP" dirty="0"/>
              <a:t> = 0;</a:t>
            </a:r>
          </a:p>
          <a:p>
            <a:pPr marL="0" indent="0">
              <a:buNone/>
            </a:pPr>
            <a:r>
              <a:rPr lang="en-US" altLang="ja-JP" dirty="0"/>
              <a:t>}</a:t>
            </a:r>
          </a:p>
          <a:p>
            <a:endParaRPr kumimoji="1" lang="ja-JP" altLang="en-US"/>
          </a:p>
        </p:txBody>
      </p:sp>
    </p:spTree>
    <p:extLst>
      <p:ext uri="{BB962C8B-B14F-4D97-AF65-F5344CB8AC3E}">
        <p14:creationId xmlns:p14="http://schemas.microsoft.com/office/powerpoint/2010/main" val="312656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0581C-A46E-AD4C-AA4C-8DE58B661D89}"/>
              </a:ext>
            </a:extLst>
          </p:cNvPr>
          <p:cNvSpPr>
            <a:spLocks noGrp="1"/>
          </p:cNvSpPr>
          <p:nvPr>
            <p:ph type="title"/>
          </p:nvPr>
        </p:nvSpPr>
        <p:spPr/>
        <p:txBody>
          <a:bodyPr/>
          <a:lstStyle/>
          <a:p>
            <a:r>
              <a:rPr kumimoji="1" lang="en-US" altLang="ja-JP" dirty="0">
                <a:solidFill>
                  <a:srgbClr val="FF0000"/>
                </a:solidFill>
              </a:rPr>
              <a:t>Search with wildcard</a:t>
            </a:r>
            <a:endParaRPr kumimoji="1" lang="ja-JP" altLang="en-US">
              <a:solidFill>
                <a:srgbClr val="FF0000"/>
              </a:solidFill>
            </a:endParaRPr>
          </a:p>
        </p:txBody>
      </p:sp>
      <p:sp>
        <p:nvSpPr>
          <p:cNvPr id="3" name="コンテンツ プレースホルダー 2">
            <a:extLst>
              <a:ext uri="{FF2B5EF4-FFF2-40B4-BE49-F238E27FC236}">
                <a16:creationId xmlns:a16="http://schemas.microsoft.com/office/drawing/2014/main" id="{F7EB0F5D-505D-5D4D-A806-11553C37A928}"/>
              </a:ext>
            </a:extLst>
          </p:cNvPr>
          <p:cNvSpPr>
            <a:spLocks noGrp="1"/>
          </p:cNvSpPr>
          <p:nvPr>
            <p:ph idx="1"/>
          </p:nvPr>
        </p:nvSpPr>
        <p:spPr/>
        <p:txBody>
          <a:bodyPr>
            <a:normAutofit/>
          </a:bodyPr>
          <a:lstStyle/>
          <a:p>
            <a:pPr marL="0" indent="0">
              <a:buNone/>
            </a:pPr>
            <a:r>
              <a:rPr lang="en-US" altLang="ja-JP" dirty="0"/>
              <a:t>if(</a:t>
            </a:r>
            <a:r>
              <a:rPr lang="en-US" altLang="ja-JP" dirty="0" err="1"/>
              <a:t>strcmp</a:t>
            </a:r>
            <a:r>
              <a:rPr lang="en-US" altLang="ja-JP" dirty="0"/>
              <a:t>(queries[0], "")!=0){</a:t>
            </a:r>
          </a:p>
          <a:p>
            <a:pPr marL="0" indent="0">
              <a:buNone/>
            </a:pPr>
            <a:r>
              <a:rPr lang="en-US" altLang="ja-JP" dirty="0"/>
              <a:t>  for(int </a:t>
            </a:r>
            <a:r>
              <a:rPr lang="en-US" altLang="ja-JP" dirty="0" err="1"/>
              <a:t>i</a:t>
            </a:r>
            <a:r>
              <a:rPr lang="en-US" altLang="ja-JP" dirty="0"/>
              <a:t>=0; </a:t>
            </a:r>
            <a:r>
              <a:rPr lang="en-US" altLang="ja-JP" dirty="0" err="1"/>
              <a:t>i</a:t>
            </a:r>
            <a:r>
              <a:rPr lang="en-US" altLang="ja-JP" dirty="0"/>
              <a:t>&lt;</a:t>
            </a:r>
            <a:r>
              <a:rPr lang="en-US" altLang="ja-JP" dirty="0" err="1"/>
              <a:t>strlen</a:t>
            </a:r>
            <a:r>
              <a:rPr lang="en-US" altLang="ja-JP" dirty="0"/>
              <a:t>(queries[0]); </a:t>
            </a:r>
            <a:r>
              <a:rPr lang="en-US" altLang="ja-JP" dirty="0" err="1"/>
              <a:t>i</a:t>
            </a:r>
            <a:r>
              <a:rPr lang="en-US" altLang="ja-JP" dirty="0"/>
              <a:t>++)  if (queries[0][</a:t>
            </a:r>
            <a:r>
              <a:rPr lang="en-US" altLang="ja-JP" dirty="0" err="1"/>
              <a:t>i</a:t>
            </a:r>
            <a:r>
              <a:rPr lang="en-US" altLang="ja-JP" dirty="0"/>
              <a:t>]=='*') queries[0][</a:t>
            </a:r>
            <a:r>
              <a:rPr lang="en-US" altLang="ja-JP" dirty="0" err="1"/>
              <a:t>i</a:t>
            </a:r>
            <a:r>
              <a:rPr lang="en-US" altLang="ja-JP" dirty="0"/>
              <a:t>]='%’;</a:t>
            </a:r>
          </a:p>
          <a:p>
            <a:pPr marL="0" indent="0">
              <a:buNone/>
            </a:pPr>
            <a:r>
              <a:rPr lang="en-US" altLang="ja-JP" dirty="0"/>
              <a:t>   </a:t>
            </a:r>
            <a:r>
              <a:rPr lang="en-US" altLang="ja-JP" dirty="0" err="1"/>
              <a:t>sql</a:t>
            </a:r>
            <a:r>
              <a:rPr lang="en-US" altLang="ja-JP" dirty="0"/>
              <a:t> = sqlite3_mprintf("select </a:t>
            </a:r>
            <a:r>
              <a:rPr lang="en-US" altLang="ja-JP" dirty="0" err="1"/>
              <a:t>rowid</a:t>
            </a:r>
            <a:r>
              <a:rPr lang="en-US" altLang="ja-JP" dirty="0"/>
              <a:t> from Words where word like '%q';", queries[0]);</a:t>
            </a:r>
          </a:p>
          <a:p>
            <a:pPr marL="0" indent="0">
              <a:buNone/>
            </a:pPr>
            <a:r>
              <a:rPr lang="en-US" altLang="ja-JP" dirty="0"/>
              <a:t>   sqlite3_exec(</a:t>
            </a:r>
            <a:r>
              <a:rPr lang="en-US" altLang="ja-JP" dirty="0" err="1"/>
              <a:t>db</a:t>
            </a:r>
            <a:r>
              <a:rPr lang="en-US" altLang="ja-JP" dirty="0"/>
              <a:t>, </a:t>
            </a:r>
            <a:r>
              <a:rPr lang="en-US" altLang="ja-JP" dirty="0" err="1"/>
              <a:t>sql</a:t>
            </a:r>
            <a:r>
              <a:rPr lang="en-US" altLang="ja-JP" dirty="0"/>
              <a:t>, </a:t>
            </a:r>
            <a:r>
              <a:rPr lang="en-US" altLang="ja-JP" dirty="0" err="1"/>
              <a:t>callbackWord</a:t>
            </a:r>
            <a:r>
              <a:rPr lang="en-US" altLang="ja-JP" dirty="0"/>
              <a:t>, 0, &amp;</a:t>
            </a:r>
            <a:r>
              <a:rPr lang="en-US" altLang="ja-JP" dirty="0" err="1"/>
              <a:t>err_msg</a:t>
            </a:r>
            <a:r>
              <a:rPr lang="en-US" altLang="ja-JP" dirty="0"/>
              <a:t>);</a:t>
            </a:r>
          </a:p>
          <a:p>
            <a:pPr marL="0" indent="0">
              <a:buNone/>
            </a:pPr>
            <a:r>
              <a:rPr lang="en-US" altLang="ja-JP" dirty="0"/>
              <a:t>//calculate word score </a:t>
            </a:r>
          </a:p>
          <a:p>
            <a:pPr marL="0" indent="0">
              <a:buNone/>
            </a:pPr>
            <a:r>
              <a:rPr lang="en-US" altLang="ja-JP" dirty="0"/>
              <a:t>   </a:t>
            </a:r>
            <a:r>
              <a:rPr lang="en-US" altLang="ja-JP" dirty="0" err="1"/>
              <a:t>sql</a:t>
            </a:r>
            <a:r>
              <a:rPr lang="en-US" altLang="ja-JP" dirty="0"/>
              <a:t> = sqlite3_mprintf("select </a:t>
            </a:r>
            <a:r>
              <a:rPr lang="en-US" altLang="ja-JP" dirty="0" err="1"/>
              <a:t>urlid</a:t>
            </a:r>
            <a:r>
              <a:rPr lang="en-US" altLang="ja-JP" dirty="0"/>
              <a:t> from Locations where </a:t>
            </a:r>
            <a:r>
              <a:rPr lang="en-US" altLang="ja-JP" dirty="0" err="1"/>
              <a:t>wordid</a:t>
            </a:r>
            <a:r>
              <a:rPr lang="en-US" altLang="ja-JP" dirty="0"/>
              <a:t>='%q';", </a:t>
            </a:r>
            <a:r>
              <a:rPr lang="en-US" altLang="ja-JP" dirty="0" err="1"/>
              <a:t>word_id</a:t>
            </a:r>
            <a:r>
              <a:rPr lang="en-US" altLang="ja-JP" dirty="0"/>
              <a:t>);</a:t>
            </a:r>
          </a:p>
          <a:p>
            <a:pPr marL="0" indent="0">
              <a:buNone/>
            </a:pPr>
            <a:r>
              <a:rPr lang="en-US" altLang="ja-JP" dirty="0"/>
              <a:t>   sqlite3_exec(</a:t>
            </a:r>
            <a:r>
              <a:rPr lang="en-US" altLang="ja-JP" dirty="0" err="1"/>
              <a:t>db</a:t>
            </a:r>
            <a:r>
              <a:rPr lang="en-US" altLang="ja-JP" dirty="0"/>
              <a:t>, </a:t>
            </a:r>
            <a:r>
              <a:rPr lang="en-US" altLang="ja-JP" dirty="0" err="1"/>
              <a:t>sql</a:t>
            </a:r>
            <a:r>
              <a:rPr lang="en-US" altLang="ja-JP" dirty="0"/>
              <a:t>, </a:t>
            </a:r>
            <a:r>
              <a:rPr lang="en-US" altLang="ja-JP" dirty="0" err="1"/>
              <a:t>callbackQuery</a:t>
            </a:r>
            <a:r>
              <a:rPr lang="en-US" altLang="ja-JP" dirty="0"/>
              <a:t>, 0, &amp;</a:t>
            </a:r>
            <a:r>
              <a:rPr lang="en-US" altLang="ja-JP" dirty="0" err="1"/>
              <a:t>err_msg</a:t>
            </a:r>
            <a:r>
              <a:rPr lang="en-US" altLang="ja-JP" dirty="0"/>
              <a:t>);</a:t>
            </a:r>
          </a:p>
          <a:p>
            <a:pPr marL="0" indent="0">
              <a:buNone/>
            </a:pPr>
            <a:r>
              <a:rPr lang="en-US" altLang="ja-JP" dirty="0"/>
              <a:t>}</a:t>
            </a:r>
          </a:p>
          <a:p>
            <a:endParaRPr kumimoji="1" lang="ja-JP" altLang="en-US"/>
          </a:p>
        </p:txBody>
      </p:sp>
    </p:spTree>
    <p:extLst>
      <p:ext uri="{BB962C8B-B14F-4D97-AF65-F5344CB8AC3E}">
        <p14:creationId xmlns:p14="http://schemas.microsoft.com/office/powerpoint/2010/main" val="58281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768555E-2EA2-4B32-960E-DF485E5B4438}"/>
              </a:ext>
            </a:extLst>
          </p:cNvPr>
          <p:cNvSpPr txBox="1"/>
          <p:nvPr/>
        </p:nvSpPr>
        <p:spPr>
          <a:xfrm>
            <a:off x="2565646" y="727969"/>
            <a:ext cx="1293429" cy="923330"/>
          </a:xfrm>
          <a:prstGeom prst="rect">
            <a:avLst/>
          </a:prstGeom>
          <a:noFill/>
        </p:spPr>
        <p:txBody>
          <a:bodyPr wrap="square" rtlCol="0">
            <a:spAutoFit/>
          </a:bodyPr>
          <a:lstStyle/>
          <a:p>
            <a:r>
              <a:rPr kumimoji="1" lang="en-US" altLang="ja-JP" sz="3600" dirty="0">
                <a:solidFill>
                  <a:srgbClr val="FF0000"/>
                </a:solidFill>
              </a:rPr>
              <a:t>BFS</a:t>
            </a:r>
          </a:p>
          <a:p>
            <a:endParaRPr kumimoji="1" lang="ja-JP" altLang="en-US" dirty="0"/>
          </a:p>
        </p:txBody>
      </p:sp>
      <p:sp>
        <p:nvSpPr>
          <p:cNvPr id="2" name="テキスト ボックス 1">
            <a:extLst>
              <a:ext uri="{FF2B5EF4-FFF2-40B4-BE49-F238E27FC236}">
                <a16:creationId xmlns:a16="http://schemas.microsoft.com/office/drawing/2014/main" id="{6B884127-277D-4B94-A700-479567CE3E56}"/>
              </a:ext>
            </a:extLst>
          </p:cNvPr>
          <p:cNvSpPr txBox="1"/>
          <p:nvPr/>
        </p:nvSpPr>
        <p:spPr>
          <a:xfrm>
            <a:off x="1154152" y="79899"/>
            <a:ext cx="2219306" cy="584775"/>
          </a:xfrm>
          <a:prstGeom prst="rect">
            <a:avLst/>
          </a:prstGeom>
          <a:noFill/>
        </p:spPr>
        <p:txBody>
          <a:bodyPr wrap="square" rtlCol="0">
            <a:spAutoFit/>
          </a:bodyPr>
          <a:lstStyle/>
          <a:p>
            <a:r>
              <a:rPr kumimoji="1" lang="en-US" altLang="ja-JP" sz="3200" dirty="0">
                <a:solidFill>
                  <a:srgbClr val="FF0000"/>
                </a:solidFill>
              </a:rPr>
              <a:t>Project10</a:t>
            </a:r>
            <a:endParaRPr kumimoji="1" lang="ja-JP" altLang="en-US" sz="3200" dirty="0">
              <a:solidFill>
                <a:srgbClr val="FF0000"/>
              </a:solidFill>
            </a:endParaRPr>
          </a:p>
        </p:txBody>
      </p:sp>
      <p:pic>
        <p:nvPicPr>
          <p:cNvPr id="5" name="図 4">
            <a:extLst>
              <a:ext uri="{FF2B5EF4-FFF2-40B4-BE49-F238E27FC236}">
                <a16:creationId xmlns:a16="http://schemas.microsoft.com/office/drawing/2014/main" id="{CC7CABF8-E601-438C-97CD-7E2C0406C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557" y="888253"/>
            <a:ext cx="8525663" cy="5596883"/>
          </a:xfrm>
          <a:prstGeom prst="rect">
            <a:avLst/>
          </a:prstGeom>
        </p:spPr>
      </p:pic>
    </p:spTree>
    <p:extLst>
      <p:ext uri="{BB962C8B-B14F-4D97-AF65-F5344CB8AC3E}">
        <p14:creationId xmlns:p14="http://schemas.microsoft.com/office/powerpoint/2010/main" val="172445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A5C96-2DB6-474C-93F0-6EF999D0C802}"/>
              </a:ext>
            </a:extLst>
          </p:cNvPr>
          <p:cNvSpPr>
            <a:spLocks noGrp="1"/>
          </p:cNvSpPr>
          <p:nvPr>
            <p:ph type="ctrTitle"/>
          </p:nvPr>
        </p:nvSpPr>
        <p:spPr>
          <a:xfrm>
            <a:off x="0" y="-1308443"/>
            <a:ext cx="3793831" cy="2262781"/>
          </a:xfrm>
        </p:spPr>
        <p:txBody>
          <a:bodyPr>
            <a:normAutofit/>
          </a:bodyPr>
          <a:lstStyle/>
          <a:p>
            <a:r>
              <a:rPr kumimoji="1" lang="en-US" altLang="ja-JP" sz="2800" dirty="0">
                <a:solidFill>
                  <a:srgbClr val="FF0000"/>
                </a:solidFill>
              </a:rPr>
              <a:t>Add user command</a:t>
            </a:r>
            <a:endParaRPr kumimoji="1" lang="ja-JP" altLang="en-US" sz="2800" dirty="0">
              <a:solidFill>
                <a:srgbClr val="FF0000"/>
              </a:solidFill>
            </a:endParaRPr>
          </a:p>
        </p:txBody>
      </p:sp>
      <p:sp>
        <p:nvSpPr>
          <p:cNvPr id="3" name="字幕 2">
            <a:extLst>
              <a:ext uri="{FF2B5EF4-FFF2-40B4-BE49-F238E27FC236}">
                <a16:creationId xmlns:a16="http://schemas.microsoft.com/office/drawing/2014/main" id="{3CB02D30-2335-4EEE-9BF3-1E7402271817}"/>
              </a:ext>
            </a:extLst>
          </p:cNvPr>
          <p:cNvSpPr>
            <a:spLocks noGrp="1"/>
          </p:cNvSpPr>
          <p:nvPr>
            <p:ph type="subTitle" idx="1"/>
          </p:nvPr>
        </p:nvSpPr>
        <p:spPr/>
        <p:txBody>
          <a:bodyPr/>
          <a:lstStyle/>
          <a:p>
            <a:endParaRPr kumimoji="1" lang="ja-JP" altLang="en-US"/>
          </a:p>
        </p:txBody>
      </p:sp>
      <p:pic>
        <p:nvPicPr>
          <p:cNvPr id="4" name="図 3">
            <a:extLst>
              <a:ext uri="{FF2B5EF4-FFF2-40B4-BE49-F238E27FC236}">
                <a16:creationId xmlns:a16="http://schemas.microsoft.com/office/drawing/2014/main" id="{8292C226-A62D-4319-BA49-10FB9D51B5AA}"/>
              </a:ext>
            </a:extLst>
          </p:cNvPr>
          <p:cNvPicPr>
            <a:picLocks noChangeAspect="1"/>
          </p:cNvPicPr>
          <p:nvPr/>
        </p:nvPicPr>
        <p:blipFill>
          <a:blip r:embed="rId2"/>
          <a:stretch>
            <a:fillRect/>
          </a:stretch>
        </p:blipFill>
        <p:spPr>
          <a:xfrm>
            <a:off x="3562905" y="0"/>
            <a:ext cx="8629095" cy="6732082"/>
          </a:xfrm>
          <a:prstGeom prst="rect">
            <a:avLst/>
          </a:prstGeom>
        </p:spPr>
      </p:pic>
    </p:spTree>
    <p:extLst>
      <p:ext uri="{BB962C8B-B14F-4D97-AF65-F5344CB8AC3E}">
        <p14:creationId xmlns:p14="http://schemas.microsoft.com/office/powerpoint/2010/main" val="42894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09994-66B7-4546-8D45-0B3931D14470}"/>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328B2B62-3012-4B57-8648-FE28AC0CCBCA}"/>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21E425CE-572E-4BCE-AD74-9AFDBDCDA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781" y="954338"/>
            <a:ext cx="10694302" cy="5765008"/>
          </a:xfrm>
          <a:prstGeom prst="rect">
            <a:avLst/>
          </a:prstGeom>
        </p:spPr>
      </p:pic>
      <p:sp>
        <p:nvSpPr>
          <p:cNvPr id="6" name="テキスト ボックス 5">
            <a:extLst>
              <a:ext uri="{FF2B5EF4-FFF2-40B4-BE49-F238E27FC236}">
                <a16:creationId xmlns:a16="http://schemas.microsoft.com/office/drawing/2014/main" id="{64B8355E-B530-480B-8A4F-3523A650D577}"/>
              </a:ext>
            </a:extLst>
          </p:cNvPr>
          <p:cNvSpPr txBox="1"/>
          <p:nvPr/>
        </p:nvSpPr>
        <p:spPr>
          <a:xfrm>
            <a:off x="854332" y="310717"/>
            <a:ext cx="3469762" cy="461665"/>
          </a:xfrm>
          <a:prstGeom prst="rect">
            <a:avLst/>
          </a:prstGeom>
          <a:noFill/>
        </p:spPr>
        <p:txBody>
          <a:bodyPr wrap="square" rtlCol="0">
            <a:spAutoFit/>
          </a:bodyPr>
          <a:lstStyle/>
          <a:p>
            <a:r>
              <a:rPr kumimoji="1" lang="en-US" altLang="ja-JP" sz="2400" dirty="0">
                <a:solidFill>
                  <a:srgbClr val="FF0000"/>
                </a:solidFill>
              </a:rPr>
              <a:t>Add book command</a:t>
            </a:r>
            <a:endParaRPr kumimoji="1" lang="ja-JP" altLang="en-US" sz="2400" dirty="0">
              <a:solidFill>
                <a:srgbClr val="FF0000"/>
              </a:solidFill>
            </a:endParaRPr>
          </a:p>
        </p:txBody>
      </p:sp>
    </p:spTree>
    <p:extLst>
      <p:ext uri="{BB962C8B-B14F-4D97-AF65-F5344CB8AC3E}">
        <p14:creationId xmlns:p14="http://schemas.microsoft.com/office/powerpoint/2010/main" val="387969050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410</TotalTime>
  <Words>730</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Light SemiCondensed</vt:lpstr>
      <vt:lpstr>Century Gothic</vt:lpstr>
      <vt:lpstr>Wingdings 3</vt:lpstr>
      <vt:lpstr>ウィスプ</vt:lpstr>
      <vt:lpstr>Software Comprehensive exercise Final Report</vt:lpstr>
      <vt:lpstr>Development environment</vt:lpstr>
      <vt:lpstr>Program Description  9　Database　persistence &lt;Requirements&gt;：To find the score of a document using a database. &lt;Implementation&gt;：Created using sqlite . Persisted the words in the document, the name in the document, and the page score of the document . Used the words in the query to access the database and calculate the word score.  10　User interface implementation &lt;Requirements&gt; : Add, delete, and update users, books, and documents. &lt;Implementation&gt;: Additions expand the secondary array. Deleting initializes the evaluation value while keeping the information.  11　 Strengthening Recommendation function and search engine &lt;Requirements&gt; : Recommendation function, enhancement of search engine &lt;Implementation&gt;: Query text search, use of wildcards, breadth-first search </vt:lpstr>
      <vt:lpstr>Project9 </vt:lpstr>
      <vt:lpstr>Search with Text</vt:lpstr>
      <vt:lpstr>Search with wildcard</vt:lpstr>
      <vt:lpstr>PowerPoint Presentation</vt:lpstr>
      <vt:lpstr>Add user command</vt:lpstr>
      <vt:lpstr>PowerPoint Presentation</vt:lpstr>
      <vt:lpstr>Delete command</vt:lpstr>
      <vt:lpstr>PowerPoint Presentation</vt:lpstr>
      <vt:lpstr>Degree of contribution</vt:lpstr>
      <vt:lpstr>Consideration of whole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最終レビュー</dc:title>
  <dc:creator>松村 優</dc:creator>
  <cp:lastModifiedBy>Microsoft Office User</cp:lastModifiedBy>
  <cp:revision>37</cp:revision>
  <dcterms:created xsi:type="dcterms:W3CDTF">2021-07-07T01:27:55Z</dcterms:created>
  <dcterms:modified xsi:type="dcterms:W3CDTF">2021-11-25T05:39:59Z</dcterms:modified>
</cp:coreProperties>
</file>