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 Shoma" initials="MS" lastIdx="1" clrIdx="0">
    <p:extLst>
      <p:ext uri="{19B8F6BF-5375-455C-9EA6-DF929625EA0E}">
        <p15:presenceInfo xmlns:p15="http://schemas.microsoft.com/office/powerpoint/2012/main" userId="MORI Sho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6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82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38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039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064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925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790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378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259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92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78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45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19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55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07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06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93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04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9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335379"/>
            <a:ext cx="9144000" cy="907322"/>
          </a:xfrm>
        </p:spPr>
        <p:txBody>
          <a:bodyPr>
            <a:normAutofit/>
          </a:bodyPr>
          <a:lstStyle/>
          <a:p>
            <a:r>
              <a:rPr lang="ja-JP" altLang="en-US">
                <a:ea typeface="ＭＳ Ｐゴシック"/>
                <a:cs typeface="Calibri Light"/>
              </a:rPr>
              <a:t>教師あり学習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43525" y="1559628"/>
            <a:ext cx="11473720" cy="49660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ja-JP" altLang="en-US" sz="3200" dirty="0">
                <a:solidFill>
                  <a:schemeClr val="tx1"/>
                </a:solidFill>
                <a:ea typeface="ＭＳ Ｐゴシック"/>
                <a:cs typeface="Calibri"/>
              </a:rPr>
              <a:t>・クラス分類と回帰</a:t>
            </a:r>
          </a:p>
          <a:p>
            <a:pPr algn="l"/>
            <a:r>
              <a:rPr lang="ja-JP" altLang="en-US" sz="3200" dirty="0">
                <a:solidFill>
                  <a:schemeClr val="tx1"/>
                </a:solidFill>
                <a:ea typeface="ＭＳ Ｐゴシック"/>
                <a:cs typeface="Calibri"/>
              </a:rPr>
              <a:t>・汎化、過剰適合、適合不足</a:t>
            </a:r>
          </a:p>
          <a:p>
            <a:pPr algn="l"/>
            <a:r>
              <a:rPr lang="ja-JP" altLang="en-US" sz="3200" dirty="0">
                <a:solidFill>
                  <a:schemeClr val="tx1"/>
                </a:solidFill>
                <a:ea typeface="ＭＳ Ｐゴシック"/>
                <a:cs typeface="Calibri"/>
              </a:rPr>
              <a:t>・モデルの複雑さとデータセットの大きさ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FBAABC-8C6A-4B43-AF79-E73F84AFB8D6}"/>
              </a:ext>
            </a:extLst>
          </p:cNvPr>
          <p:cNvSpPr txBox="1"/>
          <p:nvPr/>
        </p:nvSpPr>
        <p:spPr>
          <a:xfrm>
            <a:off x="2511552" y="1929307"/>
            <a:ext cx="6790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参考文献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https://qiita.com/kotamatsuoka/items/1ccb41ca278e400b6197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963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3EC8240-1C68-47C8-874B-1170401E5375}"/>
              </a:ext>
            </a:extLst>
          </p:cNvPr>
          <p:cNvSpPr txBox="1">
            <a:spLocks/>
          </p:cNvSpPr>
          <p:nvPr/>
        </p:nvSpPr>
        <p:spPr>
          <a:xfrm>
            <a:off x="1524000" y="335379"/>
            <a:ext cx="9144000" cy="907322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400">
                <a:ea typeface="ＭＳ Ｐゴシック"/>
                <a:cs typeface="Calibri Light"/>
              </a:rPr>
              <a:t>クラス分類</a:t>
            </a:r>
            <a:endParaRPr lang="ja-JP" altLang="en-US" sz="5400" dirty="0">
              <a:ea typeface="ＭＳ Ｐゴシック"/>
              <a:cs typeface="Calibri Light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A47C3A-9628-4C62-A67B-A807327C2F88}"/>
              </a:ext>
            </a:extLst>
          </p:cNvPr>
          <p:cNvSpPr txBox="1"/>
          <p:nvPr/>
        </p:nvSpPr>
        <p:spPr>
          <a:xfrm>
            <a:off x="477188" y="1551482"/>
            <a:ext cx="11524936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4000" dirty="0">
                <a:ea typeface="ＭＳ Ｐゴシック"/>
                <a:cs typeface="Calibri" panose="020F0502020204030204"/>
              </a:rPr>
              <a:t>目的:　選択肢の中から予測すること</a:t>
            </a:r>
          </a:p>
          <a:p>
            <a:endParaRPr lang="ja-JP" altLang="en-US" sz="4000" dirty="0">
              <a:ea typeface="ＭＳ Ｐゴシック"/>
              <a:cs typeface="Calibri" panose="020F0502020204030204"/>
            </a:endParaRPr>
          </a:p>
          <a:p>
            <a:r>
              <a:rPr lang="ja-JP" altLang="en-US" sz="4000" dirty="0">
                <a:ea typeface="ＭＳ Ｐゴシック"/>
                <a:cs typeface="Calibri" panose="020F0502020204030204"/>
              </a:rPr>
              <a:t>例：  メールがスパムであるかどうかの判断　</a:t>
            </a:r>
          </a:p>
          <a:p>
            <a:r>
              <a:rPr lang="ja-JP" altLang="en-US" sz="4000" dirty="0">
                <a:ea typeface="ＭＳ Ｐゴシック"/>
                <a:cs typeface="Calibri" panose="020F0502020204030204"/>
              </a:rPr>
              <a:t>         →　2クラス分類(</a:t>
            </a:r>
            <a:r>
              <a:rPr lang="en-US" altLang="ja-JP" sz="4000" dirty="0">
                <a:ea typeface="ＭＳ Ｐゴシック"/>
                <a:cs typeface="Calibri" panose="020F0502020204030204"/>
              </a:rPr>
              <a:t>yes</a:t>
            </a:r>
            <a:r>
              <a:rPr lang="ja-JP" altLang="en-US" sz="4000" dirty="0">
                <a:ea typeface="ＭＳ Ｐゴシック"/>
                <a:cs typeface="Calibri" panose="020F0502020204030204"/>
              </a:rPr>
              <a:t>/</a:t>
            </a:r>
            <a:r>
              <a:rPr lang="en-US" altLang="ja-JP" sz="4000" dirty="0">
                <a:ea typeface="ＭＳ Ｐゴシック"/>
                <a:cs typeface="Calibri" panose="020F0502020204030204"/>
              </a:rPr>
              <a:t>n</a:t>
            </a:r>
            <a:r>
              <a:rPr lang="ja-JP" altLang="en-US" sz="4000" dirty="0">
                <a:ea typeface="ＭＳ Ｐゴシック"/>
                <a:cs typeface="Calibri" panose="020F0502020204030204"/>
              </a:rPr>
              <a:t>o)</a:t>
            </a:r>
          </a:p>
          <a:p>
            <a:endParaRPr lang="ja-JP" altLang="en-US" sz="4000" dirty="0">
              <a:ea typeface="ＭＳ Ｐゴシック"/>
              <a:cs typeface="Calibri" panose="020F0502020204030204"/>
            </a:endParaRPr>
          </a:p>
          <a:p>
            <a:r>
              <a:rPr lang="ja-JP" altLang="en-US" sz="4000" dirty="0">
                <a:ea typeface="ＭＳ Ｐゴシック"/>
                <a:cs typeface="Calibri" panose="020F0502020204030204"/>
              </a:rPr>
              <a:t>　　　アイリスの花の品種予測　</a:t>
            </a:r>
          </a:p>
          <a:p>
            <a:r>
              <a:rPr lang="ja-JP" altLang="en-US" sz="4000" dirty="0">
                <a:ea typeface="ＭＳ Ｐゴシック"/>
                <a:cs typeface="Calibri" panose="020F0502020204030204"/>
              </a:rPr>
              <a:t>        </a:t>
            </a:r>
            <a:r>
              <a:rPr lang="ja-JP" altLang="en-US" sz="600" dirty="0">
                <a:ea typeface="ＭＳ Ｐゴシック"/>
                <a:cs typeface="Calibri" panose="020F0502020204030204"/>
              </a:rPr>
              <a:t>     </a:t>
            </a:r>
            <a:r>
              <a:rPr lang="ja-JP" altLang="en-US" sz="4000" dirty="0">
                <a:ea typeface="ＭＳ Ｐゴシック"/>
                <a:cs typeface="Calibri" panose="020F0502020204030204"/>
              </a:rPr>
              <a:t>→　多クラス分類(setosa/versicolor/virgi</a:t>
            </a:r>
            <a:r>
              <a:rPr lang="en-US" altLang="ja-JP" sz="4000" dirty="0">
                <a:ea typeface="ＭＳ Ｐゴシック"/>
                <a:cs typeface="Calibri" panose="020F0502020204030204"/>
              </a:rPr>
              <a:t>n</a:t>
            </a:r>
            <a:r>
              <a:rPr lang="ja-JP" altLang="en-US" sz="4000" dirty="0">
                <a:ea typeface="ＭＳ Ｐゴシック"/>
                <a:cs typeface="Calibri" panose="020F0502020204030204"/>
              </a:rPr>
              <a:t>ica)</a:t>
            </a:r>
          </a:p>
        </p:txBody>
      </p:sp>
    </p:spTree>
    <p:extLst>
      <p:ext uri="{BB962C8B-B14F-4D97-AF65-F5344CB8AC3E}">
        <p14:creationId xmlns:p14="http://schemas.microsoft.com/office/powerpoint/2010/main" val="279000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3EC8240-1C68-47C8-874B-1170401E5375}"/>
              </a:ext>
            </a:extLst>
          </p:cNvPr>
          <p:cNvSpPr txBox="1">
            <a:spLocks/>
          </p:cNvSpPr>
          <p:nvPr/>
        </p:nvSpPr>
        <p:spPr>
          <a:xfrm>
            <a:off x="1524000" y="335379"/>
            <a:ext cx="9144000" cy="907322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400">
                <a:ea typeface="ＭＳ Ｐゴシック"/>
                <a:cs typeface="Calibri Light"/>
              </a:rPr>
              <a:t>回帰タスク</a:t>
            </a:r>
            <a:endParaRPr lang="ja-JP" altLang="en-US" sz="5400" dirty="0">
              <a:ea typeface="ＭＳ Ｐゴシック"/>
              <a:cs typeface="Calibri Light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A47C3A-9628-4C62-A67B-A807327C2F88}"/>
              </a:ext>
            </a:extLst>
          </p:cNvPr>
          <p:cNvSpPr txBox="1"/>
          <p:nvPr/>
        </p:nvSpPr>
        <p:spPr>
          <a:xfrm>
            <a:off x="589614" y="2063646"/>
            <a:ext cx="1152493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4000" dirty="0">
                <a:ea typeface="ＭＳ Ｐゴシック"/>
                <a:cs typeface="Calibri" panose="020F0502020204030204"/>
              </a:rPr>
              <a:t>目的:　連続値の予測</a:t>
            </a:r>
          </a:p>
          <a:p>
            <a:endParaRPr lang="ja-JP" altLang="en-US" sz="4000" dirty="0">
              <a:ea typeface="ＭＳ Ｐゴシック"/>
              <a:cs typeface="Calibri" panose="020F0502020204030204"/>
            </a:endParaRPr>
          </a:p>
          <a:p>
            <a:r>
              <a:rPr lang="ja-JP" altLang="en-US" sz="4000" dirty="0">
                <a:ea typeface="ＭＳ Ｐゴシック"/>
                <a:cs typeface="Calibri" panose="020F0502020204030204"/>
              </a:rPr>
              <a:t>例：  学歴、年齢、住所から年収を予測</a:t>
            </a:r>
          </a:p>
          <a:p>
            <a:r>
              <a:rPr lang="ja-JP" altLang="en-US" sz="4000" dirty="0">
                <a:ea typeface="ＭＳ Ｐゴシック"/>
                <a:cs typeface="Calibri" panose="020F0502020204030204"/>
              </a:rPr>
              <a:t>　　  </a:t>
            </a:r>
            <a:r>
              <a:rPr lang="ja-JP" altLang="en-US" sz="800" dirty="0">
                <a:ea typeface="ＭＳ Ｐゴシック"/>
                <a:cs typeface="Calibri" panose="020F0502020204030204"/>
              </a:rPr>
              <a:t>   </a:t>
            </a:r>
            <a:r>
              <a:rPr lang="ja-JP" altLang="en-US" sz="4000" dirty="0">
                <a:ea typeface="ＭＳ Ｐゴシック"/>
                <a:cs typeface="Calibri" panose="020F0502020204030204"/>
              </a:rPr>
              <a:t>日時、気圧、湿度から気温を予測</a:t>
            </a:r>
          </a:p>
        </p:txBody>
      </p:sp>
    </p:spTree>
    <p:extLst>
      <p:ext uri="{BB962C8B-B14F-4D97-AF65-F5344CB8AC3E}">
        <p14:creationId xmlns:p14="http://schemas.microsoft.com/office/powerpoint/2010/main" val="48581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610F4B84-309D-4FF7-8C52-077956EA6892}"/>
              </a:ext>
            </a:extLst>
          </p:cNvPr>
          <p:cNvSpPr txBox="1">
            <a:spLocks/>
          </p:cNvSpPr>
          <p:nvPr/>
        </p:nvSpPr>
        <p:spPr>
          <a:xfrm>
            <a:off x="1524000" y="59385"/>
            <a:ext cx="9144000" cy="907322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400" dirty="0">
                <a:ea typeface="ＭＳ Ｐゴシック"/>
                <a:cs typeface="Calibri Light"/>
              </a:rPr>
              <a:t>汎化、過剰適合、適合不足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FCC58E-C5D7-4C63-AA6F-C04C58BE8991}"/>
              </a:ext>
            </a:extLst>
          </p:cNvPr>
          <p:cNvSpPr txBox="1"/>
          <p:nvPr/>
        </p:nvSpPr>
        <p:spPr>
          <a:xfrm>
            <a:off x="333532" y="966707"/>
            <a:ext cx="11524936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 b="1" dirty="0">
                <a:ea typeface="ＭＳ Ｐゴシック"/>
                <a:cs typeface="Calibri" panose="020F0502020204030204"/>
              </a:rPr>
              <a:t>汎化</a:t>
            </a:r>
            <a:endParaRPr lang="en-US" altLang="ja-JP" sz="3200" b="1" dirty="0">
              <a:ea typeface="ＭＳ Ｐゴシック"/>
              <a:cs typeface="Calibri" panose="020F0502020204030204"/>
            </a:endParaRPr>
          </a:p>
          <a:p>
            <a:r>
              <a:rPr lang="ja-JP" altLang="en-US" sz="2800" dirty="0">
                <a:ea typeface="ＭＳ Ｐゴシック"/>
                <a:cs typeface="Calibri" panose="020F0502020204030204"/>
              </a:rPr>
              <a:t>訓練データに基づいて構築されたデータが未見のデータに対して正確な予想ができている</a:t>
            </a:r>
            <a:endParaRPr lang="en-US" altLang="ja-JP" sz="2800" dirty="0">
              <a:ea typeface="ＭＳ Ｐゴシック"/>
              <a:cs typeface="Calibri" panose="020F0502020204030204"/>
            </a:endParaRPr>
          </a:p>
          <a:p>
            <a:r>
              <a:rPr lang="ja-JP" altLang="en-US" sz="2800" dirty="0">
                <a:ea typeface="ＭＳ Ｐゴシック"/>
                <a:cs typeface="Calibri" panose="020F0502020204030204"/>
              </a:rPr>
              <a:t>→汎化できている</a:t>
            </a:r>
            <a:endParaRPr lang="en-US" altLang="ja-JP" sz="2800" dirty="0">
              <a:ea typeface="ＭＳ Ｐゴシック"/>
              <a:cs typeface="Calibri" panose="020F0502020204030204"/>
            </a:endParaRPr>
          </a:p>
          <a:p>
            <a:endParaRPr lang="en-US" altLang="ja-JP" sz="2400" dirty="0">
              <a:ea typeface="ＭＳ Ｐゴシック"/>
              <a:cs typeface="Calibri" panose="020F0502020204030204"/>
            </a:endParaRPr>
          </a:p>
          <a:p>
            <a:r>
              <a:rPr lang="ja-JP" altLang="en-US" sz="3200" b="1" dirty="0">
                <a:ea typeface="ＭＳ Ｐゴシック"/>
                <a:cs typeface="Calibri" panose="020F0502020204030204"/>
              </a:rPr>
              <a:t>過剰適合</a:t>
            </a:r>
            <a:endParaRPr lang="en-US" altLang="ja-JP" sz="3200" b="1" dirty="0">
              <a:ea typeface="ＭＳ Ｐゴシック"/>
              <a:cs typeface="Calibri" panose="020F0502020204030204"/>
            </a:endParaRPr>
          </a:p>
          <a:p>
            <a:r>
              <a:rPr lang="ja-JP" altLang="en-US" sz="2800" dirty="0">
                <a:ea typeface="ＭＳ Ｐゴシック"/>
                <a:cs typeface="Calibri" panose="020F0502020204030204"/>
              </a:rPr>
              <a:t>持っている情報に比べて過度に複雑なモデルを作ること</a:t>
            </a:r>
            <a:endParaRPr lang="en-US" altLang="ja-JP" sz="2800" dirty="0">
              <a:ea typeface="ＭＳ Ｐゴシック"/>
              <a:cs typeface="Calibri" panose="020F0502020204030204"/>
            </a:endParaRPr>
          </a:p>
          <a:p>
            <a:endParaRPr lang="en-US" altLang="ja-JP" sz="4000" dirty="0">
              <a:ea typeface="ＭＳ Ｐゴシック"/>
              <a:cs typeface="Calibri" panose="020F0502020204030204"/>
            </a:endParaRPr>
          </a:p>
          <a:p>
            <a:r>
              <a:rPr lang="ja-JP" altLang="en-US" sz="3200" b="1" dirty="0">
                <a:ea typeface="ＭＳ Ｐゴシック"/>
                <a:cs typeface="Calibri" panose="020F0502020204030204"/>
              </a:rPr>
              <a:t>適合不足</a:t>
            </a:r>
            <a:endParaRPr lang="en-US" altLang="ja-JP" sz="3200" b="1" dirty="0">
              <a:ea typeface="ＭＳ Ｐゴシック"/>
              <a:cs typeface="Calibri" panose="020F0502020204030204"/>
            </a:endParaRPr>
          </a:p>
          <a:p>
            <a:r>
              <a:rPr lang="ja-JP" altLang="en-US" sz="2800" dirty="0">
                <a:ea typeface="ＭＳ Ｐゴシック"/>
                <a:cs typeface="Calibri" panose="020F0502020204030204"/>
              </a:rPr>
              <a:t>単純すぎるモデルを作ること</a:t>
            </a:r>
          </a:p>
        </p:txBody>
      </p:sp>
    </p:spTree>
    <p:extLst>
      <p:ext uri="{BB962C8B-B14F-4D97-AF65-F5344CB8AC3E}">
        <p14:creationId xmlns:p14="http://schemas.microsoft.com/office/powerpoint/2010/main" val="37689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DFC93293-C792-4490-B469-0EDEE678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67847"/>
              </p:ext>
            </p:extLst>
          </p:nvPr>
        </p:nvGraphicFramePr>
        <p:xfrm>
          <a:off x="1005842" y="788671"/>
          <a:ext cx="9771888" cy="45298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8648">
                  <a:extLst>
                    <a:ext uri="{9D8B030D-6E8A-4147-A177-3AD203B41FA5}">
                      <a16:colId xmlns:a16="http://schemas.microsoft.com/office/drawing/2014/main" val="647585348"/>
                    </a:ext>
                  </a:extLst>
                </a:gridCol>
                <a:gridCol w="1628648">
                  <a:extLst>
                    <a:ext uri="{9D8B030D-6E8A-4147-A177-3AD203B41FA5}">
                      <a16:colId xmlns:a16="http://schemas.microsoft.com/office/drawing/2014/main" val="1711573195"/>
                    </a:ext>
                  </a:extLst>
                </a:gridCol>
                <a:gridCol w="1628648">
                  <a:extLst>
                    <a:ext uri="{9D8B030D-6E8A-4147-A177-3AD203B41FA5}">
                      <a16:colId xmlns:a16="http://schemas.microsoft.com/office/drawing/2014/main" val="780240096"/>
                    </a:ext>
                  </a:extLst>
                </a:gridCol>
                <a:gridCol w="1628648">
                  <a:extLst>
                    <a:ext uri="{9D8B030D-6E8A-4147-A177-3AD203B41FA5}">
                      <a16:colId xmlns:a16="http://schemas.microsoft.com/office/drawing/2014/main" val="3513820759"/>
                    </a:ext>
                  </a:extLst>
                </a:gridCol>
                <a:gridCol w="1628648">
                  <a:extLst>
                    <a:ext uri="{9D8B030D-6E8A-4147-A177-3AD203B41FA5}">
                      <a16:colId xmlns:a16="http://schemas.microsoft.com/office/drawing/2014/main" val="247338351"/>
                    </a:ext>
                  </a:extLst>
                </a:gridCol>
                <a:gridCol w="1628648">
                  <a:extLst>
                    <a:ext uri="{9D8B030D-6E8A-4147-A177-3AD203B41FA5}">
                      <a16:colId xmlns:a16="http://schemas.microsoft.com/office/drawing/2014/main" val="1962803889"/>
                    </a:ext>
                  </a:extLst>
                </a:gridCol>
              </a:tblGrid>
              <a:tr h="809597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年齢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自動車保有数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持ち家か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子供の数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婚姻状況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/>
                        <a:t>ボートを購入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68114"/>
                  </a:ext>
                </a:extLst>
              </a:tr>
              <a:tr h="4642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yes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未亡人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yes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46166"/>
                  </a:ext>
                </a:extLst>
              </a:tr>
              <a:tr h="4642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52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yes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結婚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yes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30002"/>
                  </a:ext>
                </a:extLst>
              </a:tr>
              <a:tr h="4642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no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結婚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no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81607"/>
                  </a:ext>
                </a:extLst>
              </a:tr>
              <a:tr h="4642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yes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結婚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no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100787"/>
                  </a:ext>
                </a:extLst>
              </a:tr>
              <a:tr h="4642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53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yes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離婚</a:t>
                      </a:r>
                      <a:endParaRPr kumimoji="1" lang="en-US" altLang="ja-JP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yes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30472"/>
                  </a:ext>
                </a:extLst>
              </a:tr>
              <a:tr h="4642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64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yes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離婚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no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174516"/>
                  </a:ext>
                </a:extLst>
              </a:tr>
              <a:tr h="4642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58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yes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結婚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yes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12606"/>
                  </a:ext>
                </a:extLst>
              </a:tr>
              <a:tr h="4007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33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no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独身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no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77966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92C35F-979B-4A92-9342-7D243CCD4264}"/>
              </a:ext>
            </a:extLst>
          </p:cNvPr>
          <p:cNvSpPr txBox="1"/>
          <p:nvPr/>
        </p:nvSpPr>
        <p:spPr>
          <a:xfrm>
            <a:off x="1005842" y="168023"/>
            <a:ext cx="9771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表</a:t>
            </a:r>
            <a:r>
              <a:rPr kumimoji="1" lang="en-US" altLang="ja-JP" sz="2800" b="1" dirty="0"/>
              <a:t>1: </a:t>
            </a:r>
            <a:r>
              <a:rPr kumimoji="1" lang="ja-JP" altLang="en-US" sz="2800" b="1" dirty="0"/>
              <a:t>ボート会社の顧客情報</a:t>
            </a:r>
          </a:p>
        </p:txBody>
      </p:sp>
    </p:spTree>
    <p:extLst>
      <p:ext uri="{BB962C8B-B14F-4D97-AF65-F5344CB8AC3E}">
        <p14:creationId xmlns:p14="http://schemas.microsoft.com/office/powerpoint/2010/main" val="362585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A7D1DB-4D4F-4A3D-98E8-E26E641CA04F}"/>
              </a:ext>
            </a:extLst>
          </p:cNvPr>
          <p:cNvSpPr txBox="1"/>
          <p:nvPr/>
        </p:nvSpPr>
        <p:spPr>
          <a:xfrm>
            <a:off x="333532" y="1216302"/>
            <a:ext cx="11524936" cy="30931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000" b="1" dirty="0">
                <a:ea typeface="ＭＳ Ｐゴシック"/>
                <a:cs typeface="Calibri" panose="020F0502020204030204"/>
              </a:rPr>
              <a:t>表</a:t>
            </a:r>
            <a:r>
              <a:rPr lang="en-US" altLang="ja-JP" sz="4000" b="1" dirty="0">
                <a:ea typeface="ＭＳ Ｐゴシック"/>
                <a:cs typeface="Calibri" panose="020F0502020204030204"/>
              </a:rPr>
              <a:t>1</a:t>
            </a:r>
            <a:r>
              <a:rPr lang="ja-JP" altLang="en-US" sz="4000" b="1" dirty="0">
                <a:ea typeface="ＭＳ Ｐゴシック"/>
                <a:cs typeface="Calibri" panose="020F0502020204030204"/>
              </a:rPr>
              <a:t>における過剰適合、適合不足の例</a:t>
            </a:r>
            <a:endParaRPr lang="en-US" altLang="ja-JP" sz="4000" b="1" dirty="0">
              <a:ea typeface="ＭＳ Ｐゴシック"/>
              <a:cs typeface="Calibri" panose="020F0502020204030204"/>
            </a:endParaRPr>
          </a:p>
          <a:p>
            <a:pPr algn="ctr"/>
            <a:endParaRPr lang="en-US" altLang="ja-JP" sz="3200" b="1" dirty="0">
              <a:ea typeface="ＭＳ Ｐゴシック"/>
              <a:cs typeface="Calibri" panose="020F0502020204030204"/>
            </a:endParaRPr>
          </a:p>
          <a:p>
            <a:r>
              <a:rPr lang="ja-JP" altLang="en-US" sz="3200" dirty="0">
                <a:ea typeface="ＭＳ Ｐゴシック"/>
                <a:cs typeface="Calibri" panose="020F0502020204030204"/>
              </a:rPr>
              <a:t>例</a:t>
            </a:r>
            <a:r>
              <a:rPr lang="en-US" altLang="ja-JP" sz="3200" dirty="0">
                <a:ea typeface="ＭＳ Ｐゴシック"/>
                <a:cs typeface="Calibri" panose="020F0502020204030204"/>
              </a:rPr>
              <a:t>1  45</a:t>
            </a:r>
            <a:r>
              <a:rPr lang="ja-JP" altLang="en-US" sz="3200" dirty="0">
                <a:ea typeface="ＭＳ Ｐゴシック"/>
                <a:cs typeface="Calibri" panose="020F0502020204030204"/>
              </a:rPr>
              <a:t>歳より年上で、子供が</a:t>
            </a:r>
            <a:r>
              <a:rPr lang="en-US" altLang="ja-JP" sz="3200" dirty="0">
                <a:ea typeface="ＭＳ Ｐゴシック"/>
                <a:cs typeface="Calibri" panose="020F0502020204030204"/>
              </a:rPr>
              <a:t>3</a:t>
            </a:r>
            <a:r>
              <a:rPr lang="ja-JP" altLang="en-US" sz="3200" dirty="0">
                <a:ea typeface="ＭＳ Ｐゴシック"/>
                <a:cs typeface="Calibri" panose="020F0502020204030204"/>
              </a:rPr>
              <a:t>人より少ないか、もしくは離婚して  </a:t>
            </a:r>
            <a:endParaRPr lang="en-US" altLang="ja-JP" sz="3200" dirty="0">
              <a:ea typeface="ＭＳ Ｐゴシック"/>
              <a:cs typeface="Calibri" panose="020F0502020204030204"/>
            </a:endParaRPr>
          </a:p>
          <a:p>
            <a:r>
              <a:rPr lang="en-US" altLang="ja-JP" sz="3200" dirty="0">
                <a:ea typeface="ＭＳ Ｐゴシック"/>
                <a:cs typeface="Calibri" panose="020F0502020204030204"/>
              </a:rPr>
              <a:t>       </a:t>
            </a:r>
            <a:r>
              <a:rPr lang="ja-JP" altLang="en-US" sz="3200" dirty="0">
                <a:ea typeface="ＭＳ Ｐゴシック"/>
                <a:cs typeface="Calibri" panose="020F0502020204030204"/>
              </a:rPr>
              <a:t>いない 顧客はボートを買いたがる　→　過剰適合</a:t>
            </a:r>
            <a:endParaRPr lang="en-US" altLang="ja-JP" sz="800" dirty="0">
              <a:ea typeface="ＭＳ Ｐゴシック"/>
              <a:cs typeface="Calibri" panose="020F0502020204030204"/>
            </a:endParaRPr>
          </a:p>
          <a:p>
            <a:endParaRPr lang="en-US" altLang="ja-JP" sz="800" dirty="0">
              <a:ea typeface="ＭＳ Ｐゴシック"/>
              <a:cs typeface="Calibri" panose="020F0502020204030204"/>
            </a:endParaRPr>
          </a:p>
          <a:p>
            <a:endParaRPr lang="en-US" altLang="ja-JP" sz="800" dirty="0">
              <a:ea typeface="ＭＳ Ｐゴシック"/>
              <a:cs typeface="Calibri" panose="020F0502020204030204"/>
            </a:endParaRPr>
          </a:p>
          <a:p>
            <a:endParaRPr lang="en-US" altLang="ja-JP" sz="1100" dirty="0">
              <a:ea typeface="ＭＳ Ｐゴシック"/>
              <a:cs typeface="Calibri" panose="020F0502020204030204"/>
            </a:endParaRPr>
          </a:p>
          <a:p>
            <a:r>
              <a:rPr lang="ja-JP" altLang="en-US" sz="3200" dirty="0">
                <a:ea typeface="ＭＳ Ｐゴシック"/>
                <a:cs typeface="Calibri" panose="020F0502020204030204"/>
              </a:rPr>
              <a:t>例</a:t>
            </a:r>
            <a:r>
              <a:rPr lang="en-US" altLang="ja-JP" sz="3200" dirty="0">
                <a:ea typeface="ＭＳ Ｐゴシック"/>
                <a:cs typeface="Calibri" panose="020F0502020204030204"/>
              </a:rPr>
              <a:t>2  </a:t>
            </a:r>
            <a:r>
              <a:rPr lang="ja-JP" altLang="en-US" sz="3200" dirty="0">
                <a:ea typeface="ＭＳ Ｐゴシック"/>
                <a:cs typeface="Calibri" panose="020F0502020204030204"/>
              </a:rPr>
              <a:t>家を持っている人はボートを買いたがる　→　適合不足</a:t>
            </a:r>
            <a:endParaRPr lang="en-US" altLang="ja-JP" sz="3200" dirty="0">
              <a:ea typeface="ＭＳ Ｐゴシック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839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ED2CF6CB-5E41-4678-BF55-6D349A1EB1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8"/>
          <a:stretch/>
        </p:blipFill>
        <p:spPr>
          <a:xfrm>
            <a:off x="2340102" y="257068"/>
            <a:ext cx="6803898" cy="36671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FC2E62-D06E-4945-97B8-C3A8AB769ACC}"/>
              </a:ext>
            </a:extLst>
          </p:cNvPr>
          <p:cNvSpPr txBox="1"/>
          <p:nvPr/>
        </p:nvSpPr>
        <p:spPr>
          <a:xfrm>
            <a:off x="2340102" y="4069463"/>
            <a:ext cx="6803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図</a:t>
            </a:r>
            <a:r>
              <a:rPr kumimoji="1" lang="en-US" altLang="ja-JP" sz="2800" b="1" dirty="0"/>
              <a:t>1: </a:t>
            </a:r>
            <a:r>
              <a:rPr kumimoji="1" lang="ja-JP" altLang="en-US" sz="2800" b="1" dirty="0"/>
              <a:t>モデルの複雑さと精度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1888E1A-AB0C-43A7-85C6-6118B2D72C81}"/>
              </a:ext>
            </a:extLst>
          </p:cNvPr>
          <p:cNvSpPr txBox="1"/>
          <p:nvPr/>
        </p:nvSpPr>
        <p:spPr>
          <a:xfrm>
            <a:off x="1047257" y="4865969"/>
            <a:ext cx="98285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 dirty="0">
                <a:ea typeface="ＭＳ Ｐゴシック"/>
                <a:cs typeface="Calibri" panose="020F0502020204030204"/>
              </a:rPr>
              <a:t>図</a:t>
            </a:r>
            <a:r>
              <a:rPr lang="en-US" altLang="ja-JP" sz="2800" dirty="0">
                <a:ea typeface="ＭＳ Ｐゴシック"/>
                <a:cs typeface="Calibri" panose="020F0502020204030204"/>
              </a:rPr>
              <a:t>1</a:t>
            </a:r>
            <a:r>
              <a:rPr lang="ja-JP" altLang="en-US" sz="2800" dirty="0">
                <a:ea typeface="ＭＳ Ｐゴシック"/>
                <a:cs typeface="Calibri" panose="020F0502020204030204"/>
              </a:rPr>
              <a:t>のように汎化性能が最良となる点をスイートスポット呼これが我々が求めるモデルである</a:t>
            </a:r>
            <a:endParaRPr lang="en-US" altLang="ja-JP" sz="2800" dirty="0">
              <a:ea typeface="ＭＳ Ｐゴシック"/>
              <a:cs typeface="Calibri" panose="020F0502020204030204"/>
            </a:endParaRPr>
          </a:p>
          <a:p>
            <a:endParaRPr lang="en-US" altLang="ja-JP" sz="2800" dirty="0">
              <a:ea typeface="ＭＳ Ｐゴシック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3288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A7D1DB-4D4F-4A3D-98E8-E26E641CA04F}"/>
              </a:ext>
            </a:extLst>
          </p:cNvPr>
          <p:cNvSpPr txBox="1"/>
          <p:nvPr/>
        </p:nvSpPr>
        <p:spPr>
          <a:xfrm>
            <a:off x="455502" y="728622"/>
            <a:ext cx="11524936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000" b="1" dirty="0">
                <a:ea typeface="ＭＳ Ｐゴシック"/>
                <a:cs typeface="Calibri" panose="020F0502020204030204"/>
              </a:rPr>
              <a:t>モデルの複雑さとデータセットの大きさ</a:t>
            </a:r>
            <a:endParaRPr lang="en-US" altLang="ja-JP" sz="4000" b="1" dirty="0">
              <a:ea typeface="ＭＳ Ｐゴシック"/>
              <a:cs typeface="Calibri" panose="020F0502020204030204"/>
            </a:endParaRPr>
          </a:p>
          <a:p>
            <a:pPr algn="ctr"/>
            <a:endParaRPr lang="en-US" altLang="ja-JP" sz="3200" b="1" dirty="0">
              <a:ea typeface="ＭＳ Ｐゴシック"/>
              <a:cs typeface="Calibri" panose="020F0502020204030204"/>
            </a:endParaRPr>
          </a:p>
          <a:p>
            <a:pPr algn="ctr"/>
            <a:endParaRPr lang="en-US" altLang="ja-JP" sz="3200" b="1" dirty="0">
              <a:ea typeface="ＭＳ Ｐゴシック"/>
              <a:cs typeface="Calibri" panose="020F0502020204030204"/>
            </a:endParaRPr>
          </a:p>
          <a:p>
            <a:r>
              <a:rPr lang="ja-JP" altLang="en-US" sz="3200" dirty="0">
                <a:ea typeface="ＭＳ Ｐゴシック"/>
                <a:cs typeface="Calibri" panose="020F0502020204030204"/>
              </a:rPr>
              <a:t>・データのバリエーション</a:t>
            </a:r>
            <a:endParaRPr lang="en-US" altLang="ja-JP" sz="3200" dirty="0">
              <a:ea typeface="ＭＳ Ｐゴシック"/>
              <a:cs typeface="Calibri" panose="020F0502020204030204"/>
            </a:endParaRPr>
          </a:p>
          <a:p>
            <a:endParaRPr lang="en-US" altLang="ja-JP" sz="3200" dirty="0">
              <a:ea typeface="ＭＳ Ｐゴシック"/>
              <a:cs typeface="Calibri" panose="020F0502020204030204"/>
            </a:endParaRPr>
          </a:p>
          <a:p>
            <a:r>
              <a:rPr lang="ja-JP" altLang="en-US" sz="3200" dirty="0">
                <a:ea typeface="ＭＳ Ｐゴシック"/>
                <a:cs typeface="Calibri" panose="020F0502020204030204"/>
              </a:rPr>
              <a:t>・データ量とモデルの複雑さ</a:t>
            </a:r>
          </a:p>
        </p:txBody>
      </p:sp>
    </p:spTree>
    <p:extLst>
      <p:ext uri="{BB962C8B-B14F-4D97-AF65-F5344CB8AC3E}">
        <p14:creationId xmlns:p14="http://schemas.microsoft.com/office/powerpoint/2010/main" val="303354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959968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しずく</Template>
  <TotalTime>490</TotalTime>
  <Words>369</Words>
  <Application>Microsoft Office PowerPoint</Application>
  <PresentationFormat>ワイド画面</PresentationFormat>
  <Paragraphs>101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Arial</vt:lpstr>
      <vt:lpstr>Tw Cen MT</vt:lpstr>
      <vt:lpstr>しずく</vt:lpstr>
      <vt:lpstr>教師あり学習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 Mori</dc:creator>
  <cp:lastModifiedBy>MORI Shoma</cp:lastModifiedBy>
  <cp:revision>252</cp:revision>
  <dcterms:created xsi:type="dcterms:W3CDTF">2020-10-08T05:22:37Z</dcterms:created>
  <dcterms:modified xsi:type="dcterms:W3CDTF">2020-10-08T14:42:19Z</dcterms:modified>
</cp:coreProperties>
</file>