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4"/>
  </p:sldMasterIdLst>
  <p:sldIdLst>
    <p:sldId id="256" r:id="rId5"/>
    <p:sldId id="258" r:id="rId6"/>
    <p:sldId id="261" r:id="rId7"/>
    <p:sldId id="260" r:id="rId8"/>
    <p:sldId id="262" r:id="rId9"/>
    <p:sldId id="263" r:id="rId10"/>
    <p:sldId id="267" r:id="rId11"/>
    <p:sldId id="270" r:id="rId12"/>
    <p:sldId id="264" r:id="rId13"/>
    <p:sldId id="265" r:id="rId14"/>
    <p:sldId id="271" r:id="rId15"/>
    <p:sldId id="272" r:id="rId16"/>
    <p:sldId id="273" r:id="rId17"/>
    <p:sldId id="275" r:id="rId18"/>
    <p:sldId id="266" r:id="rId19"/>
    <p:sldId id="268" r:id="rId20"/>
    <p:sldId id="269"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A18F17E-CF51-4F75-8F72-C1DF864671CA}" type="datetimeFigureOut">
              <a:rPr kumimoji="1" lang="ja-JP" altLang="en-US" smtClean="0"/>
              <a:t>2020/10/26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9F50F75-92AB-464D-9247-73A1EE6505E4}" type="slidenum">
              <a:rPr kumimoji="1" lang="ja-JP" altLang="en-US" smtClean="0"/>
              <a:t>‹#›</a:t>
            </a:fld>
            <a:endParaRPr kumimoji="1" lang="ja-JP" altLang="en-US"/>
          </a:p>
        </p:txBody>
      </p:sp>
    </p:spTree>
    <p:extLst>
      <p:ext uri="{BB962C8B-B14F-4D97-AF65-F5344CB8AC3E}">
        <p14:creationId xmlns:p14="http://schemas.microsoft.com/office/powerpoint/2010/main" val="1727228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A18F17E-CF51-4F75-8F72-C1DF864671CA}" type="datetimeFigureOut">
              <a:rPr kumimoji="1" lang="ja-JP" altLang="en-US" smtClean="0"/>
              <a:t>2020/10/26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9F50F75-92AB-464D-9247-73A1EE6505E4}" type="slidenum">
              <a:rPr kumimoji="1" lang="ja-JP" altLang="en-US" smtClean="0"/>
              <a:t>‹#›</a:t>
            </a:fld>
            <a:endParaRPr kumimoji="1" lang="ja-JP" altLang="en-US"/>
          </a:p>
        </p:txBody>
      </p:sp>
    </p:spTree>
    <p:extLst>
      <p:ext uri="{BB962C8B-B14F-4D97-AF65-F5344CB8AC3E}">
        <p14:creationId xmlns:p14="http://schemas.microsoft.com/office/powerpoint/2010/main" val="41877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A18F17E-CF51-4F75-8F72-C1DF864671CA}" type="datetimeFigureOut">
              <a:rPr kumimoji="1" lang="ja-JP" altLang="en-US" smtClean="0"/>
              <a:t>2020/10/26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9F50F75-92AB-464D-9247-73A1EE6505E4}" type="slidenum">
              <a:rPr kumimoji="1" lang="ja-JP" altLang="en-US" smtClean="0"/>
              <a:t>‹#›</a:t>
            </a:fld>
            <a:endParaRPr kumimoji="1" lang="ja-JP" altLang="en-US"/>
          </a:p>
        </p:txBody>
      </p:sp>
    </p:spTree>
    <p:extLst>
      <p:ext uri="{BB962C8B-B14F-4D97-AF65-F5344CB8AC3E}">
        <p14:creationId xmlns:p14="http://schemas.microsoft.com/office/powerpoint/2010/main" val="2485221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A18F17E-CF51-4F75-8F72-C1DF864671CA}" type="datetimeFigureOut">
              <a:rPr kumimoji="1" lang="ja-JP" altLang="en-US" smtClean="0"/>
              <a:t>2020/10/26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9F50F75-92AB-464D-9247-73A1EE6505E4}" type="slidenum">
              <a:rPr kumimoji="1" lang="ja-JP" altLang="en-US" smtClean="0"/>
              <a:t>‹#›</a:t>
            </a:fld>
            <a:endParaRPr kumimoji="1" lang="ja-JP"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03656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A18F17E-CF51-4F75-8F72-C1DF864671CA}" type="datetimeFigureOut">
              <a:rPr kumimoji="1" lang="ja-JP" altLang="en-US" smtClean="0"/>
              <a:t>2020/10/26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9F50F75-92AB-464D-9247-73A1EE6505E4}" type="slidenum">
              <a:rPr kumimoji="1" lang="ja-JP" altLang="en-US" smtClean="0"/>
              <a:t>‹#›</a:t>
            </a:fld>
            <a:endParaRPr kumimoji="1" lang="ja-JP" altLang="en-US"/>
          </a:p>
        </p:txBody>
      </p:sp>
    </p:spTree>
    <p:extLst>
      <p:ext uri="{BB962C8B-B14F-4D97-AF65-F5344CB8AC3E}">
        <p14:creationId xmlns:p14="http://schemas.microsoft.com/office/powerpoint/2010/main" val="3221604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3A18F17E-CF51-4F75-8F72-C1DF864671CA}" type="datetimeFigureOut">
              <a:rPr kumimoji="1" lang="ja-JP" altLang="en-US" smtClean="0"/>
              <a:t>2020/10/26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9F50F75-92AB-464D-9247-73A1EE6505E4}" type="slidenum">
              <a:rPr kumimoji="1" lang="ja-JP" altLang="en-US" smtClean="0"/>
              <a:t>‹#›</a:t>
            </a:fld>
            <a:endParaRPr kumimoji="1" lang="ja-JP" altLang="en-US"/>
          </a:p>
        </p:txBody>
      </p:sp>
    </p:spTree>
    <p:extLst>
      <p:ext uri="{BB962C8B-B14F-4D97-AF65-F5344CB8AC3E}">
        <p14:creationId xmlns:p14="http://schemas.microsoft.com/office/powerpoint/2010/main" val="1027193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3A18F17E-CF51-4F75-8F72-C1DF864671CA}" type="datetimeFigureOut">
              <a:rPr kumimoji="1" lang="ja-JP" altLang="en-US" smtClean="0"/>
              <a:t>2020/10/26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9F50F75-92AB-464D-9247-73A1EE6505E4}" type="slidenum">
              <a:rPr kumimoji="1" lang="ja-JP" altLang="en-US" smtClean="0"/>
              <a:t>‹#›</a:t>
            </a:fld>
            <a:endParaRPr kumimoji="1" lang="ja-JP" altLang="en-US"/>
          </a:p>
        </p:txBody>
      </p:sp>
    </p:spTree>
    <p:extLst>
      <p:ext uri="{BB962C8B-B14F-4D97-AF65-F5344CB8AC3E}">
        <p14:creationId xmlns:p14="http://schemas.microsoft.com/office/powerpoint/2010/main" val="3977026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A18F17E-CF51-4F75-8F72-C1DF864671CA}" type="datetimeFigureOut">
              <a:rPr kumimoji="1" lang="ja-JP" altLang="en-US" smtClean="0"/>
              <a:t>2020/10/26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9F50F75-92AB-464D-9247-73A1EE6505E4}" type="slidenum">
              <a:rPr kumimoji="1" lang="ja-JP" altLang="en-US" smtClean="0"/>
              <a:t>‹#›</a:t>
            </a:fld>
            <a:endParaRPr kumimoji="1" lang="ja-JP" altLang="en-US"/>
          </a:p>
        </p:txBody>
      </p:sp>
    </p:spTree>
    <p:extLst>
      <p:ext uri="{BB962C8B-B14F-4D97-AF65-F5344CB8AC3E}">
        <p14:creationId xmlns:p14="http://schemas.microsoft.com/office/powerpoint/2010/main" val="6198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ja-JP" altLang="en-US"/>
              <a:t>マスター タイトルの書式設定</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A18F17E-CF51-4F75-8F72-C1DF864671CA}" type="datetimeFigureOut">
              <a:rPr kumimoji="1" lang="ja-JP" altLang="en-US" smtClean="0"/>
              <a:t>2020/10/26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9F50F75-92AB-464D-9247-73A1EE6505E4}" type="slidenum">
              <a:rPr kumimoji="1" lang="ja-JP" altLang="en-US" smtClean="0"/>
              <a:t>‹#›</a:t>
            </a:fld>
            <a:endParaRPr kumimoji="1" lang="ja-JP" altLang="en-US"/>
          </a:p>
        </p:txBody>
      </p:sp>
    </p:spTree>
    <p:extLst>
      <p:ext uri="{BB962C8B-B14F-4D97-AF65-F5344CB8AC3E}">
        <p14:creationId xmlns:p14="http://schemas.microsoft.com/office/powerpoint/2010/main" val="3195468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A18F17E-CF51-4F75-8F72-C1DF864671CA}" type="datetimeFigureOut">
              <a:rPr kumimoji="1" lang="ja-JP" altLang="en-US" smtClean="0"/>
              <a:t>2020/10/26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9F50F75-92AB-464D-9247-73A1EE6505E4}" type="slidenum">
              <a:rPr kumimoji="1" lang="ja-JP" altLang="en-US" smtClean="0"/>
              <a:t>‹#›</a:t>
            </a:fld>
            <a:endParaRPr kumimoji="1" lang="ja-JP" altLang="en-US"/>
          </a:p>
        </p:txBody>
      </p:sp>
    </p:spTree>
    <p:extLst>
      <p:ext uri="{BB962C8B-B14F-4D97-AF65-F5344CB8AC3E}">
        <p14:creationId xmlns:p14="http://schemas.microsoft.com/office/powerpoint/2010/main" val="4197813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A18F17E-CF51-4F75-8F72-C1DF864671CA}" type="datetimeFigureOut">
              <a:rPr kumimoji="1" lang="ja-JP" altLang="en-US" smtClean="0"/>
              <a:t>2020/10/26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9F50F75-92AB-464D-9247-73A1EE6505E4}" type="slidenum">
              <a:rPr kumimoji="1" lang="ja-JP" altLang="en-US" smtClean="0"/>
              <a:t>‹#›</a:t>
            </a:fld>
            <a:endParaRPr kumimoji="1" lang="ja-JP" altLang="en-US"/>
          </a:p>
        </p:txBody>
      </p:sp>
    </p:spTree>
    <p:extLst>
      <p:ext uri="{BB962C8B-B14F-4D97-AF65-F5344CB8AC3E}">
        <p14:creationId xmlns:p14="http://schemas.microsoft.com/office/powerpoint/2010/main" val="2795677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A18F17E-CF51-4F75-8F72-C1DF864671CA}" type="datetimeFigureOut">
              <a:rPr kumimoji="1" lang="ja-JP" altLang="en-US" smtClean="0"/>
              <a:t>2020/10/26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9F50F75-92AB-464D-9247-73A1EE6505E4}" type="slidenum">
              <a:rPr kumimoji="1" lang="ja-JP" altLang="en-US" smtClean="0"/>
              <a:t>‹#›</a:t>
            </a:fld>
            <a:endParaRPr kumimoji="1" lang="ja-JP" altLang="en-US"/>
          </a:p>
        </p:txBody>
      </p:sp>
    </p:spTree>
    <p:extLst>
      <p:ext uri="{BB962C8B-B14F-4D97-AF65-F5344CB8AC3E}">
        <p14:creationId xmlns:p14="http://schemas.microsoft.com/office/powerpoint/2010/main" val="341973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Content Placeholder 3"/>
          <p:cNvSpPr>
            <a:spLocks noGrp="1"/>
          </p:cNvSpPr>
          <p:nvPr>
            <p:ph sz="quarter" idx="13"/>
          </p:nvPr>
        </p:nvSpPr>
        <p:spPr>
          <a:xfrm>
            <a:off x="913774" y="3051012"/>
            <a:ext cx="5106027" cy="27401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3" name="Content Placeholder 5"/>
          <p:cNvSpPr>
            <a:spLocks noGrp="1"/>
          </p:cNvSpPr>
          <p:nvPr>
            <p:ph sz="quarter" idx="14"/>
          </p:nvPr>
        </p:nvSpPr>
        <p:spPr>
          <a:xfrm>
            <a:off x="6172200" y="3051012"/>
            <a:ext cx="5105401" cy="27401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A18F17E-CF51-4F75-8F72-C1DF864671CA}" type="datetimeFigureOut">
              <a:rPr kumimoji="1" lang="ja-JP" altLang="en-US" smtClean="0"/>
              <a:t>2020/10/26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9F50F75-92AB-464D-9247-73A1EE6505E4}" type="slidenum">
              <a:rPr kumimoji="1" lang="ja-JP" altLang="en-US" smtClean="0"/>
              <a:t>‹#›</a:t>
            </a:fld>
            <a:endParaRPr kumimoji="1" lang="ja-JP" altLang="en-US"/>
          </a:p>
        </p:txBody>
      </p:sp>
    </p:spTree>
    <p:extLst>
      <p:ext uri="{BB962C8B-B14F-4D97-AF65-F5344CB8AC3E}">
        <p14:creationId xmlns:p14="http://schemas.microsoft.com/office/powerpoint/2010/main" val="3226762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A18F17E-CF51-4F75-8F72-C1DF864671CA}" type="datetimeFigureOut">
              <a:rPr kumimoji="1" lang="ja-JP" altLang="en-US" smtClean="0"/>
              <a:t>2020/10/26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9F50F75-92AB-464D-9247-73A1EE6505E4}" type="slidenum">
              <a:rPr kumimoji="1" lang="ja-JP" altLang="en-US" smtClean="0"/>
              <a:t>‹#›</a:t>
            </a:fld>
            <a:endParaRPr kumimoji="1" lang="ja-JP" altLang="en-US"/>
          </a:p>
        </p:txBody>
      </p:sp>
    </p:spTree>
    <p:extLst>
      <p:ext uri="{BB962C8B-B14F-4D97-AF65-F5344CB8AC3E}">
        <p14:creationId xmlns:p14="http://schemas.microsoft.com/office/powerpoint/2010/main" val="4023978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A18F17E-CF51-4F75-8F72-C1DF864671CA}" type="datetimeFigureOut">
              <a:rPr kumimoji="1" lang="ja-JP" altLang="en-US" smtClean="0"/>
              <a:t>2020/10/26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9F50F75-92AB-464D-9247-73A1EE6505E4}" type="slidenum">
              <a:rPr kumimoji="1" lang="ja-JP" altLang="en-US" smtClean="0"/>
              <a:t>‹#›</a:t>
            </a:fld>
            <a:endParaRPr kumimoji="1" lang="ja-JP" altLang="en-US"/>
          </a:p>
        </p:txBody>
      </p:sp>
    </p:spTree>
    <p:extLst>
      <p:ext uri="{BB962C8B-B14F-4D97-AF65-F5344CB8AC3E}">
        <p14:creationId xmlns:p14="http://schemas.microsoft.com/office/powerpoint/2010/main" val="3535281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ja-JP" altLang="en-US"/>
              <a:t>マスター タイトルの書式設定</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A18F17E-CF51-4F75-8F72-C1DF864671CA}" type="datetimeFigureOut">
              <a:rPr kumimoji="1" lang="ja-JP" altLang="en-US" smtClean="0"/>
              <a:t>2020/10/26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9F50F75-92AB-464D-9247-73A1EE6505E4}" type="slidenum">
              <a:rPr kumimoji="1" lang="ja-JP" altLang="en-US" smtClean="0"/>
              <a:t>‹#›</a:t>
            </a:fld>
            <a:endParaRPr kumimoji="1" lang="ja-JP" altLang="en-US"/>
          </a:p>
        </p:txBody>
      </p:sp>
    </p:spTree>
    <p:extLst>
      <p:ext uri="{BB962C8B-B14F-4D97-AF65-F5344CB8AC3E}">
        <p14:creationId xmlns:p14="http://schemas.microsoft.com/office/powerpoint/2010/main" val="4081257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A18F17E-CF51-4F75-8F72-C1DF864671CA}" type="datetimeFigureOut">
              <a:rPr kumimoji="1" lang="ja-JP" altLang="en-US" smtClean="0"/>
              <a:t>2020/10/26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9F50F75-92AB-464D-9247-73A1EE6505E4}" type="slidenum">
              <a:rPr kumimoji="1" lang="ja-JP" altLang="en-US" smtClean="0"/>
              <a:t>‹#›</a:t>
            </a:fld>
            <a:endParaRPr kumimoji="1" lang="ja-JP" altLang="en-US"/>
          </a:p>
        </p:txBody>
      </p:sp>
    </p:spTree>
    <p:extLst>
      <p:ext uri="{BB962C8B-B14F-4D97-AF65-F5344CB8AC3E}">
        <p14:creationId xmlns:p14="http://schemas.microsoft.com/office/powerpoint/2010/main" val="3047617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A18F17E-CF51-4F75-8F72-C1DF864671CA}" type="datetimeFigureOut">
              <a:rPr kumimoji="1" lang="ja-JP" altLang="en-US" smtClean="0"/>
              <a:t>2020/10/26</a:t>
            </a:fld>
            <a:endParaRPr kumimoji="1" lang="ja-JP"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9F50F75-92AB-464D-9247-73A1EE6505E4}" type="slidenum">
              <a:rPr kumimoji="1" lang="ja-JP" altLang="en-US" smtClean="0"/>
              <a:t>‹#›</a:t>
            </a:fld>
            <a:endParaRPr kumimoji="1" lang="ja-JP" altLang="en-US"/>
          </a:p>
        </p:txBody>
      </p:sp>
    </p:spTree>
    <p:extLst>
      <p:ext uri="{BB962C8B-B14F-4D97-AF65-F5344CB8AC3E}">
        <p14:creationId xmlns:p14="http://schemas.microsoft.com/office/powerpoint/2010/main" val="323564514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ctr" defTabSz="914400" rtl="0" eaLnBrk="1" latinLnBrk="0" hangingPunct="1">
        <a:lnSpc>
          <a:spcPct val="90000"/>
        </a:lnSpc>
        <a:spcBef>
          <a:spcPct val="0"/>
        </a:spcBef>
        <a:buNone/>
        <a:defRPr kumimoji="1"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EBF4FB3-3A4C-44D5-BFC0-219A353F4984}"/>
              </a:ext>
            </a:extLst>
          </p:cNvPr>
          <p:cNvSpPr txBox="1"/>
          <p:nvPr/>
        </p:nvSpPr>
        <p:spPr>
          <a:xfrm>
            <a:off x="694706" y="445325"/>
            <a:ext cx="10848110" cy="707886"/>
          </a:xfrm>
          <a:prstGeom prst="rect">
            <a:avLst/>
          </a:prstGeom>
          <a:noFill/>
        </p:spPr>
        <p:txBody>
          <a:bodyPr wrap="square" rtlCol="0">
            <a:spAutoFit/>
          </a:bodyPr>
          <a:lstStyle/>
          <a:p>
            <a:pPr algn="ctr"/>
            <a:r>
              <a:rPr kumimoji="1" lang="ja-JP" altLang="en-US" sz="4000" b="1" dirty="0"/>
              <a:t>クラスタリング</a:t>
            </a:r>
          </a:p>
        </p:txBody>
      </p:sp>
      <p:sp>
        <p:nvSpPr>
          <p:cNvPr id="5" name="テキスト ボックス 4">
            <a:extLst>
              <a:ext uri="{FF2B5EF4-FFF2-40B4-BE49-F238E27FC236}">
                <a16:creationId xmlns:a16="http://schemas.microsoft.com/office/drawing/2014/main" id="{FC6D690B-F138-443D-B32A-81DFE2728B15}"/>
              </a:ext>
            </a:extLst>
          </p:cNvPr>
          <p:cNvSpPr txBox="1"/>
          <p:nvPr/>
        </p:nvSpPr>
        <p:spPr>
          <a:xfrm>
            <a:off x="529440" y="1247378"/>
            <a:ext cx="11133117" cy="1569660"/>
          </a:xfrm>
          <a:prstGeom prst="rect">
            <a:avLst/>
          </a:prstGeom>
          <a:noFill/>
        </p:spPr>
        <p:txBody>
          <a:bodyPr wrap="square" rtlCol="0">
            <a:spAutoFit/>
          </a:bodyPr>
          <a:lstStyle/>
          <a:p>
            <a:r>
              <a:rPr kumimoji="1" lang="ja-JP" altLang="en-US" sz="3200" dirty="0"/>
              <a:t>教師なしデータセットをデータの類似度をもとにクラスタと呼ばれるグループに分割する手法。同じクラスタには類似度が高いデータが入る。</a:t>
            </a:r>
            <a:endParaRPr kumimoji="1" lang="en-US" altLang="ja-JP" sz="3200" dirty="0"/>
          </a:p>
        </p:txBody>
      </p:sp>
      <p:grpSp>
        <p:nvGrpSpPr>
          <p:cNvPr id="57" name="グループ化 56">
            <a:extLst>
              <a:ext uri="{FF2B5EF4-FFF2-40B4-BE49-F238E27FC236}">
                <a16:creationId xmlns:a16="http://schemas.microsoft.com/office/drawing/2014/main" id="{1B0091D1-3EFF-4F39-B65A-14D7CE205563}"/>
              </a:ext>
            </a:extLst>
          </p:cNvPr>
          <p:cNvGrpSpPr/>
          <p:nvPr/>
        </p:nvGrpSpPr>
        <p:grpSpPr>
          <a:xfrm>
            <a:off x="407814" y="3247432"/>
            <a:ext cx="2856015" cy="2363190"/>
            <a:chOff x="1056904" y="3046021"/>
            <a:chExt cx="2856015" cy="2363190"/>
          </a:xfrm>
        </p:grpSpPr>
        <p:sp>
          <p:nvSpPr>
            <p:cNvPr id="18" name="楕円 17">
              <a:extLst>
                <a:ext uri="{FF2B5EF4-FFF2-40B4-BE49-F238E27FC236}">
                  <a16:creationId xmlns:a16="http://schemas.microsoft.com/office/drawing/2014/main" id="{3D522B0A-C0DC-43DD-8637-1A6936A6B339}"/>
                </a:ext>
              </a:extLst>
            </p:cNvPr>
            <p:cNvSpPr/>
            <p:nvPr/>
          </p:nvSpPr>
          <p:spPr>
            <a:xfrm>
              <a:off x="1395350" y="4906478"/>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55" name="グループ化 54">
              <a:extLst>
                <a:ext uri="{FF2B5EF4-FFF2-40B4-BE49-F238E27FC236}">
                  <a16:creationId xmlns:a16="http://schemas.microsoft.com/office/drawing/2014/main" id="{0B88C720-5C89-4C50-9DC3-0D092A37C4F1}"/>
                </a:ext>
              </a:extLst>
            </p:cNvPr>
            <p:cNvGrpSpPr/>
            <p:nvPr/>
          </p:nvGrpSpPr>
          <p:grpSpPr>
            <a:xfrm>
              <a:off x="2822373" y="3190493"/>
              <a:ext cx="688759" cy="658117"/>
              <a:chOff x="2822373" y="3190493"/>
              <a:chExt cx="688759" cy="658117"/>
            </a:xfrm>
          </p:grpSpPr>
          <p:sp>
            <p:nvSpPr>
              <p:cNvPr id="34" name="楕円 33">
                <a:extLst>
                  <a:ext uri="{FF2B5EF4-FFF2-40B4-BE49-F238E27FC236}">
                    <a16:creationId xmlns:a16="http://schemas.microsoft.com/office/drawing/2014/main" id="{CBE06FBA-89D5-4689-A627-DBC8D3BD7E50}"/>
                  </a:ext>
                </a:extLst>
              </p:cNvPr>
              <p:cNvSpPr/>
              <p:nvPr/>
            </p:nvSpPr>
            <p:spPr>
              <a:xfrm>
                <a:off x="2822373" y="3190493"/>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E26B4D56-BF97-4537-A756-1A0C7335FFE4}"/>
                  </a:ext>
                </a:extLst>
              </p:cNvPr>
              <p:cNvSpPr/>
              <p:nvPr/>
            </p:nvSpPr>
            <p:spPr>
              <a:xfrm>
                <a:off x="3050973" y="3195929"/>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5EF1FAEC-88D5-4DA0-B314-58A8C7904013}"/>
                  </a:ext>
                </a:extLst>
              </p:cNvPr>
              <p:cNvSpPr/>
              <p:nvPr/>
            </p:nvSpPr>
            <p:spPr>
              <a:xfrm>
                <a:off x="3081653" y="3360217"/>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A3F944C5-1BC3-4D29-833E-0DE4462E06EE}"/>
                  </a:ext>
                </a:extLst>
              </p:cNvPr>
              <p:cNvSpPr/>
              <p:nvPr/>
            </p:nvSpPr>
            <p:spPr>
              <a:xfrm>
                <a:off x="3203373" y="3209143"/>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B6225830-6F53-4144-BDA1-0177DA9F7C4C}"/>
                  </a:ext>
                </a:extLst>
              </p:cNvPr>
              <p:cNvSpPr/>
              <p:nvPr/>
            </p:nvSpPr>
            <p:spPr>
              <a:xfrm>
                <a:off x="3428010" y="3345878"/>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54" name="グループ化 53">
                <a:extLst>
                  <a:ext uri="{FF2B5EF4-FFF2-40B4-BE49-F238E27FC236}">
                    <a16:creationId xmlns:a16="http://schemas.microsoft.com/office/drawing/2014/main" id="{37DF8E76-821D-466F-A9F2-1583B5D8CFA3}"/>
                  </a:ext>
                </a:extLst>
              </p:cNvPr>
              <p:cNvGrpSpPr/>
              <p:nvPr/>
            </p:nvGrpSpPr>
            <p:grpSpPr>
              <a:xfrm>
                <a:off x="2879768" y="3370865"/>
                <a:ext cx="589803" cy="477745"/>
                <a:chOff x="2915388" y="3370865"/>
                <a:chExt cx="589803" cy="477745"/>
              </a:xfrm>
            </p:grpSpPr>
            <p:sp>
              <p:nvSpPr>
                <p:cNvPr id="38" name="楕円 37">
                  <a:extLst>
                    <a:ext uri="{FF2B5EF4-FFF2-40B4-BE49-F238E27FC236}">
                      <a16:creationId xmlns:a16="http://schemas.microsoft.com/office/drawing/2014/main" id="{2E719477-51F4-4B6C-B4A3-FBF17E8A86A2}"/>
                    </a:ext>
                  </a:extLst>
                </p:cNvPr>
                <p:cNvSpPr/>
                <p:nvPr/>
              </p:nvSpPr>
              <p:spPr>
                <a:xfrm>
                  <a:off x="2915388" y="3370865"/>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85E63428-32D0-48BF-86B4-9C5917D535C3}"/>
                    </a:ext>
                  </a:extLst>
                </p:cNvPr>
                <p:cNvSpPr/>
                <p:nvPr/>
              </p:nvSpPr>
              <p:spPr>
                <a:xfrm>
                  <a:off x="3161812" y="3591529"/>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411BCB71-0889-404E-BF09-9D93BBAA7365}"/>
                    </a:ext>
                  </a:extLst>
                </p:cNvPr>
                <p:cNvSpPr/>
                <p:nvPr/>
              </p:nvSpPr>
              <p:spPr>
                <a:xfrm>
                  <a:off x="3422069" y="3591306"/>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9998FFEB-EE6D-4096-9790-2AC919641FCC}"/>
                    </a:ext>
                  </a:extLst>
                </p:cNvPr>
                <p:cNvSpPr/>
                <p:nvPr/>
              </p:nvSpPr>
              <p:spPr>
                <a:xfrm>
                  <a:off x="3338947" y="3765488"/>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grpSp>
          <p:nvGrpSpPr>
            <p:cNvPr id="56" name="グループ化 55">
              <a:extLst>
                <a:ext uri="{FF2B5EF4-FFF2-40B4-BE49-F238E27FC236}">
                  <a16:creationId xmlns:a16="http://schemas.microsoft.com/office/drawing/2014/main" id="{8A0944EA-7447-4E45-9477-4F371E254F25}"/>
                </a:ext>
              </a:extLst>
            </p:cNvPr>
            <p:cNvGrpSpPr/>
            <p:nvPr/>
          </p:nvGrpSpPr>
          <p:grpSpPr>
            <a:xfrm>
              <a:off x="1056904" y="3046021"/>
              <a:ext cx="2856015" cy="2363190"/>
              <a:chOff x="1056904" y="3046021"/>
              <a:chExt cx="2856015" cy="2363190"/>
            </a:xfrm>
          </p:grpSpPr>
          <p:sp>
            <p:nvSpPr>
              <p:cNvPr id="20" name="楕円 19">
                <a:extLst>
                  <a:ext uri="{FF2B5EF4-FFF2-40B4-BE49-F238E27FC236}">
                    <a16:creationId xmlns:a16="http://schemas.microsoft.com/office/drawing/2014/main" id="{BF4E1684-17DC-499C-9403-223DE7E1676D}"/>
                  </a:ext>
                </a:extLst>
              </p:cNvPr>
              <p:cNvSpPr/>
              <p:nvPr/>
            </p:nvSpPr>
            <p:spPr>
              <a:xfrm>
                <a:off x="1654628" y="4948039"/>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692DFC6D-CFC4-4463-AFE8-E37B8B74E492}"/>
                  </a:ext>
                </a:extLst>
              </p:cNvPr>
              <p:cNvSpPr/>
              <p:nvPr/>
            </p:nvSpPr>
            <p:spPr>
              <a:xfrm>
                <a:off x="1603167" y="4678366"/>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6BB24E57-928F-49BF-A587-82A0CEAB20F0}"/>
                  </a:ext>
                </a:extLst>
              </p:cNvPr>
              <p:cNvSpPr/>
              <p:nvPr/>
            </p:nvSpPr>
            <p:spPr>
              <a:xfrm>
                <a:off x="1913906" y="4941584"/>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5AA6400D-636C-4479-B00C-2C0D4318B693}"/>
                  </a:ext>
                </a:extLst>
              </p:cNvPr>
              <p:cNvSpPr/>
              <p:nvPr/>
            </p:nvSpPr>
            <p:spPr>
              <a:xfrm>
                <a:off x="1478472" y="4666501"/>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B952FF87-EE8C-40ED-AD67-FCF5BA4F5856}"/>
                  </a:ext>
                </a:extLst>
              </p:cNvPr>
              <p:cNvSpPr/>
              <p:nvPr/>
            </p:nvSpPr>
            <p:spPr>
              <a:xfrm>
                <a:off x="1763485" y="4785733"/>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53" name="グループ化 52">
                <a:extLst>
                  <a:ext uri="{FF2B5EF4-FFF2-40B4-BE49-F238E27FC236}">
                    <a16:creationId xmlns:a16="http://schemas.microsoft.com/office/drawing/2014/main" id="{E4B1B2D7-DE8C-4FD8-B7BC-AB9A4EACA3EE}"/>
                  </a:ext>
                </a:extLst>
              </p:cNvPr>
              <p:cNvGrpSpPr/>
              <p:nvPr/>
            </p:nvGrpSpPr>
            <p:grpSpPr>
              <a:xfrm>
                <a:off x="1056904" y="3046021"/>
                <a:ext cx="2856015" cy="2363190"/>
                <a:chOff x="1056904" y="3046021"/>
                <a:chExt cx="2856015" cy="2363190"/>
              </a:xfrm>
            </p:grpSpPr>
            <p:cxnSp>
              <p:nvCxnSpPr>
                <p:cNvPr id="13" name="直線矢印コネクタ 12">
                  <a:extLst>
                    <a:ext uri="{FF2B5EF4-FFF2-40B4-BE49-F238E27FC236}">
                      <a16:creationId xmlns:a16="http://schemas.microsoft.com/office/drawing/2014/main" id="{5ADD293E-5332-4A9D-9F15-768ACDF110D0}"/>
                    </a:ext>
                  </a:extLst>
                </p:cNvPr>
                <p:cNvCxnSpPr/>
                <p:nvPr/>
              </p:nvCxnSpPr>
              <p:spPr>
                <a:xfrm>
                  <a:off x="1056904" y="5409210"/>
                  <a:ext cx="28560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6CC12E00-0C5A-46CE-A2A1-0088B3823956}"/>
                    </a:ext>
                  </a:extLst>
                </p:cNvPr>
                <p:cNvCxnSpPr>
                  <a:cxnSpLocks/>
                </p:cNvCxnSpPr>
                <p:nvPr/>
              </p:nvCxnSpPr>
              <p:spPr>
                <a:xfrm flipV="1">
                  <a:off x="1060861" y="3046021"/>
                  <a:ext cx="0" cy="2363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楕円 29">
                  <a:extLst>
                    <a:ext uri="{FF2B5EF4-FFF2-40B4-BE49-F238E27FC236}">
                      <a16:creationId xmlns:a16="http://schemas.microsoft.com/office/drawing/2014/main" id="{012C68E6-5120-4176-A25A-0DF6F41778EB}"/>
                    </a:ext>
                  </a:extLst>
                </p:cNvPr>
                <p:cNvSpPr/>
                <p:nvPr/>
              </p:nvSpPr>
              <p:spPr>
                <a:xfrm>
                  <a:off x="1460658" y="5163766"/>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32" name="楕円 31">
                <a:extLst>
                  <a:ext uri="{FF2B5EF4-FFF2-40B4-BE49-F238E27FC236}">
                    <a16:creationId xmlns:a16="http://schemas.microsoft.com/office/drawing/2014/main" id="{5CB4A3FE-5ECC-4F78-94B3-5D3C8172956B}"/>
                  </a:ext>
                </a:extLst>
              </p:cNvPr>
              <p:cNvSpPr/>
              <p:nvPr/>
            </p:nvSpPr>
            <p:spPr>
              <a:xfrm>
                <a:off x="2131623" y="4896542"/>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42D1136D-76A4-44D1-BA9F-98F1DF084824}"/>
                  </a:ext>
                </a:extLst>
              </p:cNvPr>
              <p:cNvSpPr/>
              <p:nvPr/>
            </p:nvSpPr>
            <p:spPr>
              <a:xfrm>
                <a:off x="1913906" y="5166715"/>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cxnSp>
        <p:nvCxnSpPr>
          <p:cNvPr id="59" name="直線矢印コネクタ 58">
            <a:extLst>
              <a:ext uri="{FF2B5EF4-FFF2-40B4-BE49-F238E27FC236}">
                <a16:creationId xmlns:a16="http://schemas.microsoft.com/office/drawing/2014/main" id="{09028A6B-A6F8-4DFC-B182-9CD0DF0BBDDE}"/>
              </a:ext>
            </a:extLst>
          </p:cNvPr>
          <p:cNvCxnSpPr>
            <a:cxnSpLocks/>
          </p:cNvCxnSpPr>
          <p:nvPr/>
        </p:nvCxnSpPr>
        <p:spPr>
          <a:xfrm>
            <a:off x="3966358" y="4429027"/>
            <a:ext cx="3117273"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nvGrpSpPr>
          <p:cNvPr id="88" name="グループ化 87">
            <a:extLst>
              <a:ext uri="{FF2B5EF4-FFF2-40B4-BE49-F238E27FC236}">
                <a16:creationId xmlns:a16="http://schemas.microsoft.com/office/drawing/2014/main" id="{B7DB2B60-F282-4DEE-A7E6-F4E269E1404F}"/>
              </a:ext>
            </a:extLst>
          </p:cNvPr>
          <p:cNvGrpSpPr/>
          <p:nvPr/>
        </p:nvGrpSpPr>
        <p:grpSpPr>
          <a:xfrm>
            <a:off x="8079120" y="3106714"/>
            <a:ext cx="2893621" cy="2644626"/>
            <a:chOff x="7861472" y="3182142"/>
            <a:chExt cx="2893621" cy="2644626"/>
          </a:xfrm>
        </p:grpSpPr>
        <p:grpSp>
          <p:nvGrpSpPr>
            <p:cNvPr id="60" name="グループ化 59">
              <a:extLst>
                <a:ext uri="{FF2B5EF4-FFF2-40B4-BE49-F238E27FC236}">
                  <a16:creationId xmlns:a16="http://schemas.microsoft.com/office/drawing/2014/main" id="{DDAFF6C2-FD3C-4549-A685-1931B2886299}"/>
                </a:ext>
              </a:extLst>
            </p:cNvPr>
            <p:cNvGrpSpPr/>
            <p:nvPr/>
          </p:nvGrpSpPr>
          <p:grpSpPr>
            <a:xfrm>
              <a:off x="7861472" y="3351810"/>
              <a:ext cx="2893621" cy="2363190"/>
              <a:chOff x="1056904" y="3046021"/>
              <a:chExt cx="2856015" cy="2363190"/>
            </a:xfrm>
          </p:grpSpPr>
          <p:sp>
            <p:nvSpPr>
              <p:cNvPr id="61" name="楕円 60">
                <a:extLst>
                  <a:ext uri="{FF2B5EF4-FFF2-40B4-BE49-F238E27FC236}">
                    <a16:creationId xmlns:a16="http://schemas.microsoft.com/office/drawing/2014/main" id="{9CEC4A28-EC14-4146-B0F0-0BC7B532F443}"/>
                  </a:ext>
                </a:extLst>
              </p:cNvPr>
              <p:cNvSpPr/>
              <p:nvPr/>
            </p:nvSpPr>
            <p:spPr>
              <a:xfrm>
                <a:off x="1395350" y="4906478"/>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62" name="グループ化 61">
                <a:extLst>
                  <a:ext uri="{FF2B5EF4-FFF2-40B4-BE49-F238E27FC236}">
                    <a16:creationId xmlns:a16="http://schemas.microsoft.com/office/drawing/2014/main" id="{A15426F5-853E-4C49-A18C-8C129C115F1D}"/>
                  </a:ext>
                </a:extLst>
              </p:cNvPr>
              <p:cNvGrpSpPr/>
              <p:nvPr/>
            </p:nvGrpSpPr>
            <p:grpSpPr>
              <a:xfrm>
                <a:off x="2822373" y="3190493"/>
                <a:ext cx="688759" cy="658117"/>
                <a:chOff x="2822373" y="3190493"/>
                <a:chExt cx="688759" cy="658117"/>
              </a:xfrm>
            </p:grpSpPr>
            <p:sp>
              <p:nvSpPr>
                <p:cNvPr id="75" name="楕円 74">
                  <a:extLst>
                    <a:ext uri="{FF2B5EF4-FFF2-40B4-BE49-F238E27FC236}">
                      <a16:creationId xmlns:a16="http://schemas.microsoft.com/office/drawing/2014/main" id="{6D67A619-6B47-4BF8-AB8D-7C8285BF9D8E}"/>
                    </a:ext>
                  </a:extLst>
                </p:cNvPr>
                <p:cNvSpPr/>
                <p:nvPr/>
              </p:nvSpPr>
              <p:spPr>
                <a:xfrm>
                  <a:off x="2822373" y="3190493"/>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20D16CED-0AC3-4C08-B940-59C5C7F4BAF2}"/>
                    </a:ext>
                  </a:extLst>
                </p:cNvPr>
                <p:cNvSpPr/>
                <p:nvPr/>
              </p:nvSpPr>
              <p:spPr>
                <a:xfrm>
                  <a:off x="3050973" y="3195929"/>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DFF0E88B-AC88-4458-A995-47B4F342846B}"/>
                    </a:ext>
                  </a:extLst>
                </p:cNvPr>
                <p:cNvSpPr/>
                <p:nvPr/>
              </p:nvSpPr>
              <p:spPr>
                <a:xfrm>
                  <a:off x="3081653" y="3360217"/>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8" name="楕円 77">
                  <a:extLst>
                    <a:ext uri="{FF2B5EF4-FFF2-40B4-BE49-F238E27FC236}">
                      <a16:creationId xmlns:a16="http://schemas.microsoft.com/office/drawing/2014/main" id="{F3D56AA0-5CD5-4CFC-B739-4862FFC25087}"/>
                    </a:ext>
                  </a:extLst>
                </p:cNvPr>
                <p:cNvSpPr/>
                <p:nvPr/>
              </p:nvSpPr>
              <p:spPr>
                <a:xfrm>
                  <a:off x="3203373" y="3209143"/>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9" name="楕円 78">
                  <a:extLst>
                    <a:ext uri="{FF2B5EF4-FFF2-40B4-BE49-F238E27FC236}">
                      <a16:creationId xmlns:a16="http://schemas.microsoft.com/office/drawing/2014/main" id="{C2ED0D1C-945E-43FE-B555-3BFD7674E8E9}"/>
                    </a:ext>
                  </a:extLst>
                </p:cNvPr>
                <p:cNvSpPr/>
                <p:nvPr/>
              </p:nvSpPr>
              <p:spPr>
                <a:xfrm>
                  <a:off x="3428010" y="3345878"/>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80" name="グループ化 79">
                  <a:extLst>
                    <a:ext uri="{FF2B5EF4-FFF2-40B4-BE49-F238E27FC236}">
                      <a16:creationId xmlns:a16="http://schemas.microsoft.com/office/drawing/2014/main" id="{92641885-83CA-4029-9891-3484E9C448B4}"/>
                    </a:ext>
                  </a:extLst>
                </p:cNvPr>
                <p:cNvGrpSpPr/>
                <p:nvPr/>
              </p:nvGrpSpPr>
              <p:grpSpPr>
                <a:xfrm>
                  <a:off x="2879768" y="3370865"/>
                  <a:ext cx="589803" cy="477745"/>
                  <a:chOff x="2915388" y="3370865"/>
                  <a:chExt cx="589803" cy="477745"/>
                </a:xfrm>
              </p:grpSpPr>
              <p:sp>
                <p:nvSpPr>
                  <p:cNvPr id="81" name="楕円 80">
                    <a:extLst>
                      <a:ext uri="{FF2B5EF4-FFF2-40B4-BE49-F238E27FC236}">
                        <a16:creationId xmlns:a16="http://schemas.microsoft.com/office/drawing/2014/main" id="{99DB6C70-A892-4E25-8DEA-C25624AE601A}"/>
                      </a:ext>
                    </a:extLst>
                  </p:cNvPr>
                  <p:cNvSpPr/>
                  <p:nvPr/>
                </p:nvSpPr>
                <p:spPr>
                  <a:xfrm>
                    <a:off x="2915388" y="3370865"/>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3765968C-F141-4FDB-8818-7C265EF87FE1}"/>
                      </a:ext>
                    </a:extLst>
                  </p:cNvPr>
                  <p:cNvSpPr/>
                  <p:nvPr/>
                </p:nvSpPr>
                <p:spPr>
                  <a:xfrm>
                    <a:off x="3161812" y="3591529"/>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D63BF24C-29F4-4AC4-AA76-36195203E961}"/>
                      </a:ext>
                    </a:extLst>
                  </p:cNvPr>
                  <p:cNvSpPr/>
                  <p:nvPr/>
                </p:nvSpPr>
                <p:spPr>
                  <a:xfrm>
                    <a:off x="3422069" y="3591306"/>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4" name="楕円 83">
                    <a:extLst>
                      <a:ext uri="{FF2B5EF4-FFF2-40B4-BE49-F238E27FC236}">
                        <a16:creationId xmlns:a16="http://schemas.microsoft.com/office/drawing/2014/main" id="{B4E2CD71-9152-4B44-8287-53EA0A4CACA2}"/>
                      </a:ext>
                    </a:extLst>
                  </p:cNvPr>
                  <p:cNvSpPr/>
                  <p:nvPr/>
                </p:nvSpPr>
                <p:spPr>
                  <a:xfrm>
                    <a:off x="3338947" y="3765488"/>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grpSp>
            <p:nvGrpSpPr>
              <p:cNvPr id="63" name="グループ化 62">
                <a:extLst>
                  <a:ext uri="{FF2B5EF4-FFF2-40B4-BE49-F238E27FC236}">
                    <a16:creationId xmlns:a16="http://schemas.microsoft.com/office/drawing/2014/main" id="{E0A3401E-AE64-414A-8179-5AE4E02C1E47}"/>
                  </a:ext>
                </a:extLst>
              </p:cNvPr>
              <p:cNvGrpSpPr/>
              <p:nvPr/>
            </p:nvGrpSpPr>
            <p:grpSpPr>
              <a:xfrm>
                <a:off x="1056904" y="3046021"/>
                <a:ext cx="2856015" cy="2363190"/>
                <a:chOff x="1056904" y="3046021"/>
                <a:chExt cx="2856015" cy="2363190"/>
              </a:xfrm>
            </p:grpSpPr>
            <p:sp>
              <p:nvSpPr>
                <p:cNvPr id="64" name="楕円 63">
                  <a:extLst>
                    <a:ext uri="{FF2B5EF4-FFF2-40B4-BE49-F238E27FC236}">
                      <a16:creationId xmlns:a16="http://schemas.microsoft.com/office/drawing/2014/main" id="{A20B2AC7-C990-40E5-AEAC-45951F5DBE84}"/>
                    </a:ext>
                  </a:extLst>
                </p:cNvPr>
                <p:cNvSpPr/>
                <p:nvPr/>
              </p:nvSpPr>
              <p:spPr>
                <a:xfrm>
                  <a:off x="1654628" y="4948039"/>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898E77E5-C99F-4AB9-B13A-79388A7F1101}"/>
                    </a:ext>
                  </a:extLst>
                </p:cNvPr>
                <p:cNvSpPr/>
                <p:nvPr/>
              </p:nvSpPr>
              <p:spPr>
                <a:xfrm>
                  <a:off x="1603167" y="4678366"/>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6" name="楕円 65">
                  <a:extLst>
                    <a:ext uri="{FF2B5EF4-FFF2-40B4-BE49-F238E27FC236}">
                      <a16:creationId xmlns:a16="http://schemas.microsoft.com/office/drawing/2014/main" id="{62F7D630-225A-4A9E-AF7E-681934CEA98A}"/>
                    </a:ext>
                  </a:extLst>
                </p:cNvPr>
                <p:cNvSpPr/>
                <p:nvPr/>
              </p:nvSpPr>
              <p:spPr>
                <a:xfrm>
                  <a:off x="1913906" y="4941584"/>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556D587A-DD75-4570-9BF6-DB00445B8B98}"/>
                    </a:ext>
                  </a:extLst>
                </p:cNvPr>
                <p:cNvSpPr/>
                <p:nvPr/>
              </p:nvSpPr>
              <p:spPr>
                <a:xfrm>
                  <a:off x="1478472" y="4666501"/>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B725D27A-6E01-49D8-996D-97CF1A35D8F7}"/>
                    </a:ext>
                  </a:extLst>
                </p:cNvPr>
                <p:cNvSpPr/>
                <p:nvPr/>
              </p:nvSpPr>
              <p:spPr>
                <a:xfrm>
                  <a:off x="1763485" y="4785733"/>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69" name="グループ化 68">
                  <a:extLst>
                    <a:ext uri="{FF2B5EF4-FFF2-40B4-BE49-F238E27FC236}">
                      <a16:creationId xmlns:a16="http://schemas.microsoft.com/office/drawing/2014/main" id="{3A6156EE-F464-4936-A197-00701BD5C194}"/>
                    </a:ext>
                  </a:extLst>
                </p:cNvPr>
                <p:cNvGrpSpPr/>
                <p:nvPr/>
              </p:nvGrpSpPr>
              <p:grpSpPr>
                <a:xfrm>
                  <a:off x="1056904" y="3046021"/>
                  <a:ext cx="2856015" cy="2363190"/>
                  <a:chOff x="1056904" y="3046021"/>
                  <a:chExt cx="2856015" cy="2363190"/>
                </a:xfrm>
              </p:grpSpPr>
              <p:cxnSp>
                <p:nvCxnSpPr>
                  <p:cNvPr id="72" name="直線矢印コネクタ 71">
                    <a:extLst>
                      <a:ext uri="{FF2B5EF4-FFF2-40B4-BE49-F238E27FC236}">
                        <a16:creationId xmlns:a16="http://schemas.microsoft.com/office/drawing/2014/main" id="{ABFD85B4-BAD6-4A55-A26A-7AF7AF4D27DA}"/>
                      </a:ext>
                    </a:extLst>
                  </p:cNvPr>
                  <p:cNvCxnSpPr/>
                  <p:nvPr/>
                </p:nvCxnSpPr>
                <p:spPr>
                  <a:xfrm>
                    <a:off x="1056904" y="5409210"/>
                    <a:ext cx="28560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999ED21C-A2E2-4283-B1B0-5285F560BE47}"/>
                      </a:ext>
                    </a:extLst>
                  </p:cNvPr>
                  <p:cNvCxnSpPr>
                    <a:cxnSpLocks/>
                  </p:cNvCxnSpPr>
                  <p:nvPr/>
                </p:nvCxnSpPr>
                <p:spPr>
                  <a:xfrm flipV="1">
                    <a:off x="1060861" y="3046021"/>
                    <a:ext cx="0" cy="2363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楕円 73">
                    <a:extLst>
                      <a:ext uri="{FF2B5EF4-FFF2-40B4-BE49-F238E27FC236}">
                        <a16:creationId xmlns:a16="http://schemas.microsoft.com/office/drawing/2014/main" id="{A7143D3C-8801-4C6C-8E7E-EA6FC5651208}"/>
                      </a:ext>
                    </a:extLst>
                  </p:cNvPr>
                  <p:cNvSpPr/>
                  <p:nvPr/>
                </p:nvSpPr>
                <p:spPr>
                  <a:xfrm>
                    <a:off x="1460658" y="5163766"/>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70" name="楕円 69">
                  <a:extLst>
                    <a:ext uri="{FF2B5EF4-FFF2-40B4-BE49-F238E27FC236}">
                      <a16:creationId xmlns:a16="http://schemas.microsoft.com/office/drawing/2014/main" id="{6FCE847B-54C7-48EB-8C54-DF2F7D64377D}"/>
                    </a:ext>
                  </a:extLst>
                </p:cNvPr>
                <p:cNvSpPr/>
                <p:nvPr/>
              </p:nvSpPr>
              <p:spPr>
                <a:xfrm>
                  <a:off x="2131623" y="4896542"/>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BBD451F0-5D01-41DB-ADE2-3376A6E0F014}"/>
                    </a:ext>
                  </a:extLst>
                </p:cNvPr>
                <p:cNvSpPr/>
                <p:nvPr/>
              </p:nvSpPr>
              <p:spPr>
                <a:xfrm>
                  <a:off x="1913906" y="5166715"/>
                  <a:ext cx="83122"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sp>
          <p:nvSpPr>
            <p:cNvPr id="85" name="楕円 84">
              <a:extLst>
                <a:ext uri="{FF2B5EF4-FFF2-40B4-BE49-F238E27FC236}">
                  <a16:creationId xmlns:a16="http://schemas.microsoft.com/office/drawing/2014/main" id="{995973D4-7374-436F-A9B0-F469CD9B0DBF}"/>
                </a:ext>
              </a:extLst>
            </p:cNvPr>
            <p:cNvSpPr/>
            <p:nvPr/>
          </p:nvSpPr>
          <p:spPr>
            <a:xfrm>
              <a:off x="9388506" y="3182142"/>
              <a:ext cx="1248874" cy="1248874"/>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87" name="楕円 86">
              <a:extLst>
                <a:ext uri="{FF2B5EF4-FFF2-40B4-BE49-F238E27FC236}">
                  <a16:creationId xmlns:a16="http://schemas.microsoft.com/office/drawing/2014/main" id="{53C2E9F2-8EF7-4C2E-9E2E-2ADDFFDCB15B}"/>
                </a:ext>
              </a:extLst>
            </p:cNvPr>
            <p:cNvSpPr/>
            <p:nvPr/>
          </p:nvSpPr>
          <p:spPr>
            <a:xfrm>
              <a:off x="7952920" y="4577894"/>
              <a:ext cx="1248874" cy="1248874"/>
            </a:xfrm>
            <a:prstGeom prst="ellipse">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kumimoji="1" lang="ja-JP" altLang="en-US"/>
            </a:p>
          </p:txBody>
        </p:sp>
      </p:grpSp>
      <p:sp>
        <p:nvSpPr>
          <p:cNvPr id="89" name="テキスト ボックス 88">
            <a:extLst>
              <a:ext uri="{FF2B5EF4-FFF2-40B4-BE49-F238E27FC236}">
                <a16:creationId xmlns:a16="http://schemas.microsoft.com/office/drawing/2014/main" id="{F384C927-138D-462C-AC17-FB9BD071C962}"/>
              </a:ext>
            </a:extLst>
          </p:cNvPr>
          <p:cNvSpPr txBox="1"/>
          <p:nvPr/>
        </p:nvSpPr>
        <p:spPr>
          <a:xfrm>
            <a:off x="3733654" y="3713518"/>
            <a:ext cx="3666681" cy="461665"/>
          </a:xfrm>
          <a:prstGeom prst="rect">
            <a:avLst/>
          </a:prstGeom>
          <a:noFill/>
        </p:spPr>
        <p:txBody>
          <a:bodyPr wrap="square" rtlCol="0">
            <a:spAutoFit/>
          </a:bodyPr>
          <a:lstStyle/>
          <a:p>
            <a:pPr algn="ctr"/>
            <a:r>
              <a:rPr kumimoji="1" lang="ja-JP" altLang="en-US" sz="2400" dirty="0"/>
              <a:t>類似度でグループ化</a:t>
            </a:r>
          </a:p>
        </p:txBody>
      </p:sp>
      <p:sp>
        <p:nvSpPr>
          <p:cNvPr id="94" name="テキスト ボックス 93">
            <a:extLst>
              <a:ext uri="{FF2B5EF4-FFF2-40B4-BE49-F238E27FC236}">
                <a16:creationId xmlns:a16="http://schemas.microsoft.com/office/drawing/2014/main" id="{6A8301DE-EF9F-4ECF-8236-450BBF6100F6}"/>
              </a:ext>
            </a:extLst>
          </p:cNvPr>
          <p:cNvSpPr txBox="1"/>
          <p:nvPr/>
        </p:nvSpPr>
        <p:spPr>
          <a:xfrm>
            <a:off x="9031622" y="4861758"/>
            <a:ext cx="3666681" cy="461665"/>
          </a:xfrm>
          <a:prstGeom prst="rect">
            <a:avLst/>
          </a:prstGeom>
          <a:noFill/>
        </p:spPr>
        <p:txBody>
          <a:bodyPr wrap="square" rtlCol="0">
            <a:spAutoFit/>
          </a:bodyPr>
          <a:lstStyle/>
          <a:p>
            <a:pPr algn="ctr"/>
            <a:r>
              <a:rPr kumimoji="1" lang="ja-JP" altLang="en-US" sz="2400" dirty="0"/>
              <a:t>クラスタ</a:t>
            </a:r>
          </a:p>
        </p:txBody>
      </p:sp>
      <p:cxnSp>
        <p:nvCxnSpPr>
          <p:cNvPr id="103" name="直線矢印コネクタ 102">
            <a:extLst>
              <a:ext uri="{FF2B5EF4-FFF2-40B4-BE49-F238E27FC236}">
                <a16:creationId xmlns:a16="http://schemas.microsoft.com/office/drawing/2014/main" id="{E1E9B788-8097-4350-BABE-B1880C3B6BE6}"/>
              </a:ext>
            </a:extLst>
          </p:cNvPr>
          <p:cNvCxnSpPr/>
          <p:nvPr/>
        </p:nvCxnSpPr>
        <p:spPr>
          <a:xfrm flipH="1" flipV="1">
            <a:off x="10565663" y="4303059"/>
            <a:ext cx="407078" cy="47214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05" name="直線矢印コネクタ 104">
            <a:extLst>
              <a:ext uri="{FF2B5EF4-FFF2-40B4-BE49-F238E27FC236}">
                <a16:creationId xmlns:a16="http://schemas.microsoft.com/office/drawing/2014/main" id="{CCEBDC7E-9F88-431A-92FB-D1230FA4DFF2}"/>
              </a:ext>
            </a:extLst>
          </p:cNvPr>
          <p:cNvCxnSpPr>
            <a:cxnSpLocks/>
          </p:cNvCxnSpPr>
          <p:nvPr/>
        </p:nvCxnSpPr>
        <p:spPr>
          <a:xfrm flipH="1">
            <a:off x="9503658" y="5124179"/>
            <a:ext cx="851464" cy="272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933565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 散布図&#10;&#10;自動的に生成された説明">
            <a:extLst>
              <a:ext uri="{FF2B5EF4-FFF2-40B4-BE49-F238E27FC236}">
                <a16:creationId xmlns:a16="http://schemas.microsoft.com/office/drawing/2014/main" id="{C787CEA5-6A76-495D-95A7-44E932C80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0610" y="2302803"/>
            <a:ext cx="5081158" cy="3328158"/>
          </a:xfrm>
          <a:prstGeom prst="rect">
            <a:avLst/>
          </a:prstGeom>
        </p:spPr>
      </p:pic>
    </p:spTree>
    <p:extLst>
      <p:ext uri="{BB962C8B-B14F-4D97-AF65-F5344CB8AC3E}">
        <p14:creationId xmlns:p14="http://schemas.microsoft.com/office/powerpoint/2010/main" val="2974180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1B375349-A01E-408D-9DBC-FA0E326D7668}"/>
              </a:ext>
            </a:extLst>
          </p:cNvPr>
          <p:cNvSpPr txBox="1"/>
          <p:nvPr/>
        </p:nvSpPr>
        <p:spPr>
          <a:xfrm>
            <a:off x="529439" y="1373949"/>
            <a:ext cx="11133117" cy="3970318"/>
          </a:xfrm>
          <a:prstGeom prst="rect">
            <a:avLst/>
          </a:prstGeom>
          <a:noFill/>
        </p:spPr>
        <p:txBody>
          <a:bodyPr wrap="square" rtlCol="0">
            <a:spAutoFit/>
          </a:bodyPr>
          <a:lstStyle/>
          <a:p>
            <a:r>
              <a:rPr kumimoji="1" lang="ja-JP" altLang="en-US" sz="3600" dirty="0"/>
              <a:t>・ある原則に基づく一連のクラスタリングアルゴリズム</a:t>
            </a:r>
            <a:endParaRPr kumimoji="1" lang="en-US" altLang="ja-JP" sz="3600" dirty="0"/>
          </a:p>
          <a:p>
            <a:endParaRPr kumimoji="1" lang="en-US" altLang="ja-JP" sz="3600" dirty="0"/>
          </a:p>
          <a:p>
            <a:r>
              <a:rPr kumimoji="1" lang="ja-JP" altLang="en-US" sz="3600" dirty="0"/>
              <a:t>・個々のデータポイントを個別のクラスタとみなして開始</a:t>
            </a:r>
            <a:endParaRPr kumimoji="1" lang="en-US" altLang="ja-JP" sz="3600" dirty="0"/>
          </a:p>
          <a:p>
            <a:endParaRPr kumimoji="1" lang="en-US" altLang="ja-JP" sz="3600" dirty="0"/>
          </a:p>
          <a:p>
            <a:r>
              <a:rPr kumimoji="1" lang="ja-JP" altLang="en-US" sz="3600" dirty="0"/>
              <a:t>・最も類似するクラスタを併合する</a:t>
            </a:r>
            <a:endParaRPr kumimoji="1" lang="en-US" altLang="ja-JP" sz="3600" dirty="0"/>
          </a:p>
          <a:p>
            <a:endParaRPr kumimoji="1" lang="en-US" altLang="ja-JP" sz="3600" dirty="0"/>
          </a:p>
          <a:p>
            <a:r>
              <a:rPr kumimoji="1" lang="ja-JP" altLang="en-US" sz="3600" dirty="0"/>
              <a:t>・終了条件を満たすまでクラスタの併合を繰り返す</a:t>
            </a:r>
            <a:endParaRPr kumimoji="1" lang="en-US" altLang="ja-JP" sz="3600" dirty="0"/>
          </a:p>
        </p:txBody>
      </p:sp>
      <p:sp>
        <p:nvSpPr>
          <p:cNvPr id="9" name="テキスト ボックス 8">
            <a:extLst>
              <a:ext uri="{FF2B5EF4-FFF2-40B4-BE49-F238E27FC236}">
                <a16:creationId xmlns:a16="http://schemas.microsoft.com/office/drawing/2014/main" id="{51965EDA-F273-48C6-BF92-48AF26112299}"/>
              </a:ext>
            </a:extLst>
          </p:cNvPr>
          <p:cNvSpPr txBox="1"/>
          <p:nvPr/>
        </p:nvSpPr>
        <p:spPr>
          <a:xfrm>
            <a:off x="529439" y="434284"/>
            <a:ext cx="10848110" cy="707886"/>
          </a:xfrm>
          <a:prstGeom prst="rect">
            <a:avLst/>
          </a:prstGeom>
          <a:noFill/>
        </p:spPr>
        <p:txBody>
          <a:bodyPr wrap="square" rtlCol="0">
            <a:spAutoFit/>
          </a:bodyPr>
          <a:lstStyle/>
          <a:p>
            <a:pPr algn="ctr"/>
            <a:r>
              <a:rPr kumimoji="1" lang="ja-JP" altLang="en-US" sz="4000" b="1" dirty="0"/>
              <a:t>凝集型クラスタリグ</a:t>
            </a:r>
          </a:p>
        </p:txBody>
      </p:sp>
    </p:spTree>
    <p:extLst>
      <p:ext uri="{BB962C8B-B14F-4D97-AF65-F5344CB8AC3E}">
        <p14:creationId xmlns:p14="http://schemas.microsoft.com/office/powerpoint/2010/main" val="2439114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1B375349-A01E-408D-9DBC-FA0E326D7668}"/>
              </a:ext>
            </a:extLst>
          </p:cNvPr>
          <p:cNvSpPr txBox="1"/>
          <p:nvPr/>
        </p:nvSpPr>
        <p:spPr>
          <a:xfrm>
            <a:off x="60513" y="887419"/>
            <a:ext cx="11867028" cy="6186309"/>
          </a:xfrm>
          <a:prstGeom prst="rect">
            <a:avLst/>
          </a:prstGeom>
          <a:noFill/>
        </p:spPr>
        <p:txBody>
          <a:bodyPr wrap="square" rtlCol="0">
            <a:spAutoFit/>
          </a:bodyPr>
          <a:lstStyle/>
          <a:p>
            <a:r>
              <a:rPr kumimoji="1" lang="en-US" altLang="ja-JP" sz="3600" dirty="0"/>
              <a:t>ward</a:t>
            </a:r>
          </a:p>
          <a:p>
            <a:r>
              <a:rPr kumimoji="1" lang="ja-JP" altLang="en-US" sz="3600" dirty="0"/>
              <a:t>併合後にクラスタ間の分散の増分が最小になるような</a:t>
            </a:r>
            <a:r>
              <a:rPr kumimoji="1" lang="en-US" altLang="ja-JP" sz="3600" dirty="0"/>
              <a:t>2</a:t>
            </a:r>
            <a:r>
              <a:rPr kumimoji="1" lang="ja-JP" altLang="en-US" sz="3600" dirty="0"/>
              <a:t>つのクラスタを選択（デフォルト）</a:t>
            </a:r>
            <a:endParaRPr kumimoji="1" lang="en-US" altLang="ja-JP" sz="3600" dirty="0"/>
          </a:p>
          <a:p>
            <a:endParaRPr kumimoji="1" lang="en-US" altLang="ja-JP" sz="3600" dirty="0"/>
          </a:p>
          <a:p>
            <a:r>
              <a:rPr kumimoji="1" lang="en-US" altLang="ja-JP" sz="3600" dirty="0"/>
              <a:t>average</a:t>
            </a:r>
          </a:p>
          <a:p>
            <a:r>
              <a:rPr kumimoji="1" lang="ja-JP" altLang="en-US" sz="3600" dirty="0"/>
              <a:t>クラスタ間のすべてのポイント間の距離の平均値が最小になるように二つのクラスタを選択</a:t>
            </a:r>
            <a:endParaRPr kumimoji="1" lang="en-US" altLang="ja-JP" sz="3600" dirty="0"/>
          </a:p>
          <a:p>
            <a:endParaRPr kumimoji="1" lang="en-US" altLang="ja-JP" sz="3600" dirty="0"/>
          </a:p>
          <a:p>
            <a:r>
              <a:rPr kumimoji="1" lang="en-US" altLang="ja-JP" sz="3600" dirty="0"/>
              <a:t>complete</a:t>
            </a:r>
          </a:p>
          <a:p>
            <a:r>
              <a:rPr kumimoji="1" lang="en-US" altLang="ja-JP" sz="3600" dirty="0"/>
              <a:t>complete</a:t>
            </a:r>
            <a:r>
              <a:rPr kumimoji="1" lang="ja-JP" altLang="en-US" sz="3600" dirty="0"/>
              <a:t>連結度が最小となるように二つのクラスタを選択</a:t>
            </a:r>
            <a:endParaRPr kumimoji="1" lang="en-US" altLang="ja-JP" sz="3600" dirty="0"/>
          </a:p>
          <a:p>
            <a:endParaRPr kumimoji="1" lang="en-US" altLang="ja-JP" sz="3600" dirty="0"/>
          </a:p>
        </p:txBody>
      </p:sp>
      <p:sp>
        <p:nvSpPr>
          <p:cNvPr id="9" name="テキスト ボックス 8">
            <a:extLst>
              <a:ext uri="{FF2B5EF4-FFF2-40B4-BE49-F238E27FC236}">
                <a16:creationId xmlns:a16="http://schemas.microsoft.com/office/drawing/2014/main" id="{51965EDA-F273-48C6-BF92-48AF26112299}"/>
              </a:ext>
            </a:extLst>
          </p:cNvPr>
          <p:cNvSpPr txBox="1"/>
          <p:nvPr/>
        </p:nvSpPr>
        <p:spPr>
          <a:xfrm>
            <a:off x="569972" y="198961"/>
            <a:ext cx="10848110" cy="707886"/>
          </a:xfrm>
          <a:prstGeom prst="rect">
            <a:avLst/>
          </a:prstGeom>
          <a:noFill/>
        </p:spPr>
        <p:txBody>
          <a:bodyPr wrap="square" rtlCol="0">
            <a:spAutoFit/>
          </a:bodyPr>
          <a:lstStyle/>
          <a:p>
            <a:pPr algn="ctr"/>
            <a:r>
              <a:rPr kumimoji="1" lang="ja-JP" altLang="en-US" sz="4000" b="1" dirty="0"/>
              <a:t>クラスタ間の類似度の指標</a:t>
            </a:r>
          </a:p>
        </p:txBody>
      </p:sp>
    </p:spTree>
    <p:extLst>
      <p:ext uri="{BB962C8B-B14F-4D97-AF65-F5344CB8AC3E}">
        <p14:creationId xmlns:p14="http://schemas.microsoft.com/office/powerpoint/2010/main" val="404033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51965EDA-F273-48C6-BF92-48AF26112299}"/>
              </a:ext>
            </a:extLst>
          </p:cNvPr>
          <p:cNvSpPr txBox="1"/>
          <p:nvPr/>
        </p:nvSpPr>
        <p:spPr>
          <a:xfrm>
            <a:off x="569972" y="198961"/>
            <a:ext cx="10848110" cy="707886"/>
          </a:xfrm>
          <a:prstGeom prst="rect">
            <a:avLst/>
          </a:prstGeom>
          <a:noFill/>
        </p:spPr>
        <p:txBody>
          <a:bodyPr wrap="square" rtlCol="0">
            <a:spAutoFit/>
          </a:bodyPr>
          <a:lstStyle/>
          <a:p>
            <a:pPr algn="ctr"/>
            <a:r>
              <a:rPr kumimoji="1" lang="en-US" altLang="ja-JP" sz="4000" dirty="0"/>
              <a:t>complete</a:t>
            </a:r>
            <a:r>
              <a:rPr kumimoji="1" lang="ja-JP" altLang="en-US" sz="4000" dirty="0"/>
              <a:t>連結度</a:t>
            </a:r>
            <a:endParaRPr kumimoji="1" lang="ja-JP" altLang="en-US" sz="4000" b="1" dirty="0"/>
          </a:p>
        </p:txBody>
      </p:sp>
      <p:grpSp>
        <p:nvGrpSpPr>
          <p:cNvPr id="3" name="グループ化 2">
            <a:extLst>
              <a:ext uri="{FF2B5EF4-FFF2-40B4-BE49-F238E27FC236}">
                <a16:creationId xmlns:a16="http://schemas.microsoft.com/office/drawing/2014/main" id="{F92607DD-79A6-4A4C-A1DA-D6E389079526}"/>
              </a:ext>
            </a:extLst>
          </p:cNvPr>
          <p:cNvGrpSpPr/>
          <p:nvPr/>
        </p:nvGrpSpPr>
        <p:grpSpPr>
          <a:xfrm>
            <a:off x="1698743" y="2427696"/>
            <a:ext cx="2097719" cy="2097719"/>
            <a:chOff x="3168103" y="3000237"/>
            <a:chExt cx="1248874" cy="1248874"/>
          </a:xfrm>
        </p:grpSpPr>
        <p:sp>
          <p:nvSpPr>
            <p:cNvPr id="10" name="楕円 9">
              <a:extLst>
                <a:ext uri="{FF2B5EF4-FFF2-40B4-BE49-F238E27FC236}">
                  <a16:creationId xmlns:a16="http://schemas.microsoft.com/office/drawing/2014/main" id="{5E901CFA-8D43-494F-B726-80956EB37AD4}"/>
                </a:ext>
              </a:extLst>
            </p:cNvPr>
            <p:cNvSpPr/>
            <p:nvPr/>
          </p:nvSpPr>
          <p:spPr>
            <a:xfrm>
              <a:off x="3305552" y="3532800"/>
              <a:ext cx="84216"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7DDFD2B7-E767-4ECA-A4CE-AB7E25E27611}"/>
                </a:ext>
              </a:extLst>
            </p:cNvPr>
            <p:cNvSpPr/>
            <p:nvPr/>
          </p:nvSpPr>
          <p:spPr>
            <a:xfrm>
              <a:off x="3708324" y="4010545"/>
              <a:ext cx="84216"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72901199-E74D-4607-95E7-2AC89C8A4145}"/>
                </a:ext>
              </a:extLst>
            </p:cNvPr>
            <p:cNvSpPr/>
            <p:nvPr/>
          </p:nvSpPr>
          <p:spPr>
            <a:xfrm>
              <a:off x="3523395" y="3885862"/>
              <a:ext cx="84216"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25E72024-46BA-47BE-9511-ECDAA04735EA}"/>
                </a:ext>
              </a:extLst>
            </p:cNvPr>
            <p:cNvSpPr/>
            <p:nvPr/>
          </p:nvSpPr>
          <p:spPr>
            <a:xfrm>
              <a:off x="3921613" y="3310867"/>
              <a:ext cx="84216"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7BB37A6-0C14-4F33-9EA2-23614A6CF49D}"/>
                </a:ext>
              </a:extLst>
            </p:cNvPr>
            <p:cNvSpPr/>
            <p:nvPr/>
          </p:nvSpPr>
          <p:spPr>
            <a:xfrm>
              <a:off x="3624108" y="3269306"/>
              <a:ext cx="84216"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B4EB60E9-FAB1-456E-8FE9-148A1890188E}"/>
                </a:ext>
              </a:extLst>
            </p:cNvPr>
            <p:cNvSpPr/>
            <p:nvPr/>
          </p:nvSpPr>
          <p:spPr>
            <a:xfrm>
              <a:off x="4015418" y="3813529"/>
              <a:ext cx="84216"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F04F08BB-33AB-4A8A-8EE6-B7E74BC499B6}"/>
                </a:ext>
              </a:extLst>
            </p:cNvPr>
            <p:cNvSpPr/>
            <p:nvPr/>
          </p:nvSpPr>
          <p:spPr>
            <a:xfrm>
              <a:off x="3168103" y="3000237"/>
              <a:ext cx="1248874" cy="1248874"/>
            </a:xfrm>
            <a:prstGeom prst="ellipse">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52F9B686-3D29-4947-A193-0CCCC1683B59}"/>
              </a:ext>
            </a:extLst>
          </p:cNvPr>
          <p:cNvGrpSpPr/>
          <p:nvPr/>
        </p:nvGrpSpPr>
        <p:grpSpPr>
          <a:xfrm>
            <a:off x="7903283" y="2412995"/>
            <a:ext cx="2097719" cy="2097719"/>
            <a:chOff x="3168103" y="3000237"/>
            <a:chExt cx="1248874" cy="1248874"/>
          </a:xfrm>
        </p:grpSpPr>
        <p:sp>
          <p:nvSpPr>
            <p:cNvPr id="35" name="楕円 34">
              <a:extLst>
                <a:ext uri="{FF2B5EF4-FFF2-40B4-BE49-F238E27FC236}">
                  <a16:creationId xmlns:a16="http://schemas.microsoft.com/office/drawing/2014/main" id="{BC7A0010-2542-4E97-A88E-017887551983}"/>
                </a:ext>
              </a:extLst>
            </p:cNvPr>
            <p:cNvSpPr/>
            <p:nvPr/>
          </p:nvSpPr>
          <p:spPr>
            <a:xfrm>
              <a:off x="4214041" y="3548083"/>
              <a:ext cx="84216"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1D1D7A02-BA6C-4F01-8F8A-513BB7AD1352}"/>
                </a:ext>
              </a:extLst>
            </p:cNvPr>
            <p:cNvSpPr/>
            <p:nvPr/>
          </p:nvSpPr>
          <p:spPr>
            <a:xfrm>
              <a:off x="3708324" y="4010545"/>
              <a:ext cx="84216"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895B638-E801-4725-8F85-2F63AB575DC2}"/>
                </a:ext>
              </a:extLst>
            </p:cNvPr>
            <p:cNvSpPr/>
            <p:nvPr/>
          </p:nvSpPr>
          <p:spPr>
            <a:xfrm>
              <a:off x="3523395" y="3885862"/>
              <a:ext cx="84216"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2974F9D0-C1A5-438C-992A-5C067297210E}"/>
                </a:ext>
              </a:extLst>
            </p:cNvPr>
            <p:cNvSpPr/>
            <p:nvPr/>
          </p:nvSpPr>
          <p:spPr>
            <a:xfrm>
              <a:off x="3839800" y="3151154"/>
              <a:ext cx="84216"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1C273788-A8B4-46DE-839A-31327AC437A1}"/>
                </a:ext>
              </a:extLst>
            </p:cNvPr>
            <p:cNvSpPr/>
            <p:nvPr/>
          </p:nvSpPr>
          <p:spPr>
            <a:xfrm>
              <a:off x="3921613" y="3310867"/>
              <a:ext cx="84216"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124D9EE9-0BE7-4FA0-85F3-66C70ECDF536}"/>
                </a:ext>
              </a:extLst>
            </p:cNvPr>
            <p:cNvSpPr/>
            <p:nvPr/>
          </p:nvSpPr>
          <p:spPr>
            <a:xfrm>
              <a:off x="3624108" y="3269306"/>
              <a:ext cx="84216"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783B3F8D-1C6F-4E68-83C1-50C355FC17AC}"/>
                </a:ext>
              </a:extLst>
            </p:cNvPr>
            <p:cNvSpPr/>
            <p:nvPr/>
          </p:nvSpPr>
          <p:spPr>
            <a:xfrm>
              <a:off x="4015418" y="3813529"/>
              <a:ext cx="84216" cy="83122"/>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989BF181-6504-4448-B3C7-30B2145EEA5C}"/>
                </a:ext>
              </a:extLst>
            </p:cNvPr>
            <p:cNvSpPr/>
            <p:nvPr/>
          </p:nvSpPr>
          <p:spPr>
            <a:xfrm>
              <a:off x="3168103" y="3000237"/>
              <a:ext cx="1248874" cy="1248874"/>
            </a:xfrm>
            <a:prstGeom prst="ellipse">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kumimoji="1" lang="ja-JP" altLang="en-US"/>
            </a:p>
          </p:txBody>
        </p:sp>
      </p:grpSp>
      <p:sp>
        <p:nvSpPr>
          <p:cNvPr id="44" name="楕円 43">
            <a:extLst>
              <a:ext uri="{FF2B5EF4-FFF2-40B4-BE49-F238E27FC236}">
                <a16:creationId xmlns:a16="http://schemas.microsoft.com/office/drawing/2014/main" id="{8319F981-073D-4245-9CCC-79A9E118ABCB}"/>
              </a:ext>
            </a:extLst>
          </p:cNvPr>
          <p:cNvSpPr/>
          <p:nvPr/>
        </p:nvSpPr>
        <p:spPr>
          <a:xfrm>
            <a:off x="2747602" y="2630007"/>
            <a:ext cx="141457" cy="139619"/>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95888118-8463-4A7C-B604-F6C85EE3220C}"/>
              </a:ext>
            </a:extLst>
          </p:cNvPr>
          <p:cNvCxnSpPr/>
          <p:nvPr/>
        </p:nvCxnSpPr>
        <p:spPr>
          <a:xfrm>
            <a:off x="2167247" y="3392045"/>
            <a:ext cx="7392389" cy="0"/>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sp>
        <p:nvSpPr>
          <p:cNvPr id="47" name="楕円 46">
            <a:extLst>
              <a:ext uri="{FF2B5EF4-FFF2-40B4-BE49-F238E27FC236}">
                <a16:creationId xmlns:a16="http://schemas.microsoft.com/office/drawing/2014/main" id="{5B59F418-7901-4C88-ABF9-0D5B5338D9D4}"/>
              </a:ext>
            </a:extLst>
          </p:cNvPr>
          <p:cNvSpPr/>
          <p:nvPr/>
        </p:nvSpPr>
        <p:spPr>
          <a:xfrm>
            <a:off x="1850918" y="3240634"/>
            <a:ext cx="302821" cy="302821"/>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EE9A8AD8-59D0-440A-B510-015B752FD54D}"/>
              </a:ext>
            </a:extLst>
          </p:cNvPr>
          <p:cNvSpPr/>
          <p:nvPr/>
        </p:nvSpPr>
        <p:spPr>
          <a:xfrm>
            <a:off x="9559636" y="3251603"/>
            <a:ext cx="302821" cy="302821"/>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3E2A3B1B-C019-4BDE-8901-6E83BBC402A1}"/>
              </a:ext>
            </a:extLst>
          </p:cNvPr>
          <p:cNvSpPr txBox="1"/>
          <p:nvPr/>
        </p:nvSpPr>
        <p:spPr>
          <a:xfrm>
            <a:off x="529441" y="5166598"/>
            <a:ext cx="11133117" cy="646331"/>
          </a:xfrm>
          <a:prstGeom prst="rect">
            <a:avLst/>
          </a:prstGeom>
          <a:noFill/>
        </p:spPr>
        <p:txBody>
          <a:bodyPr wrap="square" rtlCol="0">
            <a:spAutoFit/>
          </a:bodyPr>
          <a:lstStyle/>
          <a:p>
            <a:pPr algn="ctr"/>
            <a:r>
              <a:rPr kumimoji="1" lang="ja-JP" altLang="en-US" sz="3600" dirty="0"/>
              <a:t>二つのクラスタ間で一番離れているデータの距離</a:t>
            </a:r>
            <a:endParaRPr kumimoji="1" lang="en-US" altLang="ja-JP" sz="3600" dirty="0"/>
          </a:p>
        </p:txBody>
      </p:sp>
    </p:spTree>
    <p:extLst>
      <p:ext uri="{BB962C8B-B14F-4D97-AF65-F5344CB8AC3E}">
        <p14:creationId xmlns:p14="http://schemas.microsoft.com/office/powerpoint/2010/main" val="3500862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B5D040-EF9C-4CD7-B2A1-F98250F069A4}"/>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E039984-382C-4B74-8937-DDFA943DF56F}"/>
              </a:ext>
            </a:extLst>
          </p:cNvPr>
          <p:cNvSpPr>
            <a:spLocks noGrp="1"/>
          </p:cNvSpPr>
          <p:nvPr>
            <p:ph sz="quarter" idx="13"/>
          </p:nvPr>
        </p:nvSpPr>
        <p:spPr/>
        <p:txBody>
          <a:bodyPr/>
          <a:lstStyle/>
          <a:p>
            <a:endParaRPr kumimoji="1" lang="ja-JP" altLang="en-US"/>
          </a:p>
        </p:txBody>
      </p:sp>
    </p:spTree>
    <p:extLst>
      <p:ext uri="{BB962C8B-B14F-4D97-AF65-F5344CB8AC3E}">
        <p14:creationId xmlns:p14="http://schemas.microsoft.com/office/powerpoint/2010/main" val="2236868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4914B88-3488-4CFE-8A73-9E0867C7913E}"/>
              </a:ext>
            </a:extLst>
          </p:cNvPr>
          <p:cNvPicPr>
            <a:picLocks noChangeAspect="1"/>
          </p:cNvPicPr>
          <p:nvPr/>
        </p:nvPicPr>
        <p:blipFill>
          <a:blip r:embed="rId2"/>
          <a:stretch>
            <a:fillRect/>
          </a:stretch>
        </p:blipFill>
        <p:spPr>
          <a:xfrm>
            <a:off x="0" y="910970"/>
            <a:ext cx="12192000" cy="5036060"/>
          </a:xfrm>
          <a:prstGeom prst="rect">
            <a:avLst/>
          </a:prstGeom>
        </p:spPr>
      </p:pic>
      <p:sp>
        <p:nvSpPr>
          <p:cNvPr id="5" name="テキスト ボックス 4">
            <a:extLst>
              <a:ext uri="{FF2B5EF4-FFF2-40B4-BE49-F238E27FC236}">
                <a16:creationId xmlns:a16="http://schemas.microsoft.com/office/drawing/2014/main" id="{18995204-BEB7-4A18-9229-8E5BF0C8A08C}"/>
              </a:ext>
            </a:extLst>
          </p:cNvPr>
          <p:cNvSpPr txBox="1"/>
          <p:nvPr/>
        </p:nvSpPr>
        <p:spPr>
          <a:xfrm>
            <a:off x="569972" y="198961"/>
            <a:ext cx="10848110" cy="707886"/>
          </a:xfrm>
          <a:prstGeom prst="rect">
            <a:avLst/>
          </a:prstGeom>
          <a:noFill/>
        </p:spPr>
        <p:txBody>
          <a:bodyPr wrap="square" rtlCol="0">
            <a:spAutoFit/>
          </a:bodyPr>
          <a:lstStyle/>
          <a:p>
            <a:pPr algn="ctr"/>
            <a:r>
              <a:rPr kumimoji="1" lang="ja-JP" altLang="en-US" sz="4000" b="1" dirty="0"/>
              <a:t>凝集型クラスタリングの実行結果</a:t>
            </a:r>
          </a:p>
        </p:txBody>
      </p:sp>
    </p:spTree>
    <p:extLst>
      <p:ext uri="{BB962C8B-B14F-4D97-AF65-F5344CB8AC3E}">
        <p14:creationId xmlns:p14="http://schemas.microsoft.com/office/powerpoint/2010/main" val="2979941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3C6AD317-871B-44D0-8595-BFB2677EAC2E}"/>
              </a:ext>
            </a:extLst>
          </p:cNvPr>
          <p:cNvPicPr>
            <a:picLocks noChangeAspect="1"/>
          </p:cNvPicPr>
          <p:nvPr/>
        </p:nvPicPr>
        <p:blipFill>
          <a:blip r:embed="rId2"/>
          <a:stretch>
            <a:fillRect/>
          </a:stretch>
        </p:blipFill>
        <p:spPr>
          <a:xfrm>
            <a:off x="3555421" y="1739515"/>
            <a:ext cx="5081158" cy="3378970"/>
          </a:xfrm>
          <a:prstGeom prst="rect">
            <a:avLst/>
          </a:prstGeom>
        </p:spPr>
      </p:pic>
      <p:sp>
        <p:nvSpPr>
          <p:cNvPr id="5" name="テキスト ボックス 4">
            <a:extLst>
              <a:ext uri="{FF2B5EF4-FFF2-40B4-BE49-F238E27FC236}">
                <a16:creationId xmlns:a16="http://schemas.microsoft.com/office/drawing/2014/main" id="{61F4E24A-234E-4053-8F89-BA4B8E18326F}"/>
              </a:ext>
            </a:extLst>
          </p:cNvPr>
          <p:cNvSpPr txBox="1"/>
          <p:nvPr/>
        </p:nvSpPr>
        <p:spPr>
          <a:xfrm>
            <a:off x="569972" y="198961"/>
            <a:ext cx="10848110" cy="707886"/>
          </a:xfrm>
          <a:prstGeom prst="rect">
            <a:avLst/>
          </a:prstGeom>
          <a:noFill/>
        </p:spPr>
        <p:txBody>
          <a:bodyPr wrap="square" rtlCol="0">
            <a:spAutoFit/>
          </a:bodyPr>
          <a:lstStyle/>
          <a:p>
            <a:pPr algn="ctr"/>
            <a:r>
              <a:rPr kumimoji="1" lang="ja-JP" altLang="en-US" sz="4000" b="1" dirty="0"/>
              <a:t>凝集型クラスタリングの実行結果</a:t>
            </a:r>
            <a:endParaRPr kumimoji="1" lang="en-US" altLang="ja-JP" sz="4000" b="1" dirty="0"/>
          </a:p>
        </p:txBody>
      </p:sp>
    </p:spTree>
    <p:extLst>
      <p:ext uri="{BB962C8B-B14F-4D97-AF65-F5344CB8AC3E}">
        <p14:creationId xmlns:p14="http://schemas.microsoft.com/office/powerpoint/2010/main" val="1298112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3C900875-7C24-4CF3-9696-BE40329C4B76}"/>
              </a:ext>
            </a:extLst>
          </p:cNvPr>
          <p:cNvPicPr>
            <a:picLocks noChangeAspect="1"/>
          </p:cNvPicPr>
          <p:nvPr/>
        </p:nvPicPr>
        <p:blipFill>
          <a:blip r:embed="rId2"/>
          <a:stretch>
            <a:fillRect/>
          </a:stretch>
        </p:blipFill>
        <p:spPr>
          <a:xfrm>
            <a:off x="3860290" y="1936410"/>
            <a:ext cx="4471419" cy="2985180"/>
          </a:xfrm>
          <a:prstGeom prst="rect">
            <a:avLst/>
          </a:prstGeom>
        </p:spPr>
      </p:pic>
      <p:sp>
        <p:nvSpPr>
          <p:cNvPr id="5" name="テキスト ボックス 4">
            <a:extLst>
              <a:ext uri="{FF2B5EF4-FFF2-40B4-BE49-F238E27FC236}">
                <a16:creationId xmlns:a16="http://schemas.microsoft.com/office/drawing/2014/main" id="{477FEF8D-A8ED-46A2-AE88-5AEAC8C97430}"/>
              </a:ext>
            </a:extLst>
          </p:cNvPr>
          <p:cNvSpPr txBox="1"/>
          <p:nvPr/>
        </p:nvSpPr>
        <p:spPr>
          <a:xfrm>
            <a:off x="569972" y="198961"/>
            <a:ext cx="10848110" cy="707886"/>
          </a:xfrm>
          <a:prstGeom prst="rect">
            <a:avLst/>
          </a:prstGeom>
          <a:noFill/>
        </p:spPr>
        <p:txBody>
          <a:bodyPr wrap="square" rtlCol="0">
            <a:spAutoFit/>
          </a:bodyPr>
          <a:lstStyle/>
          <a:p>
            <a:pPr algn="ctr"/>
            <a:r>
              <a:rPr kumimoji="1" lang="ja-JP" altLang="en-US" sz="4000" b="1" dirty="0"/>
              <a:t>凝集型デンドログラム</a:t>
            </a:r>
          </a:p>
        </p:txBody>
      </p:sp>
    </p:spTree>
    <p:extLst>
      <p:ext uri="{BB962C8B-B14F-4D97-AF65-F5344CB8AC3E}">
        <p14:creationId xmlns:p14="http://schemas.microsoft.com/office/powerpoint/2010/main" val="2316858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58164175-085F-4027-934F-759F5B7DF391}"/>
              </a:ext>
            </a:extLst>
          </p:cNvPr>
          <p:cNvPicPr>
            <a:picLocks noChangeAspect="1"/>
          </p:cNvPicPr>
          <p:nvPr/>
        </p:nvPicPr>
        <p:blipFill>
          <a:blip r:embed="rId2"/>
          <a:stretch>
            <a:fillRect/>
          </a:stretch>
        </p:blipFill>
        <p:spPr>
          <a:xfrm>
            <a:off x="3015548" y="1745866"/>
            <a:ext cx="6160904" cy="3366267"/>
          </a:xfrm>
          <a:prstGeom prst="rect">
            <a:avLst/>
          </a:prstGeom>
        </p:spPr>
      </p:pic>
      <p:sp>
        <p:nvSpPr>
          <p:cNvPr id="7" name="テキスト ボックス 6">
            <a:extLst>
              <a:ext uri="{FF2B5EF4-FFF2-40B4-BE49-F238E27FC236}">
                <a16:creationId xmlns:a16="http://schemas.microsoft.com/office/drawing/2014/main" id="{C0C86207-0EBD-474A-AC0A-72B55620D3C5}"/>
              </a:ext>
            </a:extLst>
          </p:cNvPr>
          <p:cNvSpPr txBox="1"/>
          <p:nvPr/>
        </p:nvSpPr>
        <p:spPr>
          <a:xfrm>
            <a:off x="569972" y="198961"/>
            <a:ext cx="10848110" cy="707886"/>
          </a:xfrm>
          <a:prstGeom prst="rect">
            <a:avLst/>
          </a:prstGeom>
          <a:noFill/>
        </p:spPr>
        <p:txBody>
          <a:bodyPr wrap="square" rtlCol="0">
            <a:spAutoFit/>
          </a:bodyPr>
          <a:lstStyle/>
          <a:p>
            <a:pPr algn="ctr"/>
            <a:r>
              <a:rPr kumimoji="1" lang="ja-JP" altLang="en-US" sz="4000" b="1" dirty="0"/>
              <a:t>デンドログラム</a:t>
            </a:r>
          </a:p>
        </p:txBody>
      </p:sp>
    </p:spTree>
    <p:extLst>
      <p:ext uri="{BB962C8B-B14F-4D97-AF65-F5344CB8AC3E}">
        <p14:creationId xmlns:p14="http://schemas.microsoft.com/office/powerpoint/2010/main" val="3409085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1B375349-A01E-408D-9DBC-FA0E326D7668}"/>
              </a:ext>
            </a:extLst>
          </p:cNvPr>
          <p:cNvSpPr txBox="1"/>
          <p:nvPr/>
        </p:nvSpPr>
        <p:spPr>
          <a:xfrm>
            <a:off x="529441" y="2208812"/>
            <a:ext cx="11133117" cy="2862322"/>
          </a:xfrm>
          <a:prstGeom prst="rect">
            <a:avLst/>
          </a:prstGeom>
          <a:noFill/>
        </p:spPr>
        <p:txBody>
          <a:bodyPr wrap="square" rtlCol="0">
            <a:spAutoFit/>
          </a:bodyPr>
          <a:lstStyle/>
          <a:p>
            <a:r>
              <a:rPr kumimoji="1" lang="ja-JP" altLang="en-US" sz="3600" dirty="0"/>
              <a:t>・</a:t>
            </a:r>
            <a:r>
              <a:rPr kumimoji="1" lang="en-US" altLang="ja-JP" sz="3600" dirty="0"/>
              <a:t>K-means</a:t>
            </a:r>
            <a:r>
              <a:rPr kumimoji="1" lang="ja-JP" altLang="en-US" sz="3600" dirty="0"/>
              <a:t>クラスタリング</a:t>
            </a:r>
            <a:endParaRPr kumimoji="1" lang="en-US" altLang="ja-JP" sz="3600" dirty="0"/>
          </a:p>
          <a:p>
            <a:endParaRPr kumimoji="1" lang="en-US" altLang="ja-JP" sz="3600" dirty="0"/>
          </a:p>
          <a:p>
            <a:endParaRPr kumimoji="1" lang="en-US" altLang="ja-JP" sz="3600" dirty="0"/>
          </a:p>
          <a:p>
            <a:r>
              <a:rPr kumimoji="1" lang="ja-JP" altLang="en-US" sz="3600" dirty="0"/>
              <a:t>・凝集型クラスタリング</a:t>
            </a:r>
            <a:endParaRPr kumimoji="1" lang="en-US" altLang="ja-JP" sz="3600" dirty="0"/>
          </a:p>
          <a:p>
            <a:endParaRPr kumimoji="1" lang="en-US" altLang="ja-JP" sz="3600" dirty="0"/>
          </a:p>
        </p:txBody>
      </p:sp>
      <p:sp>
        <p:nvSpPr>
          <p:cNvPr id="9" name="テキスト ボックス 8">
            <a:extLst>
              <a:ext uri="{FF2B5EF4-FFF2-40B4-BE49-F238E27FC236}">
                <a16:creationId xmlns:a16="http://schemas.microsoft.com/office/drawing/2014/main" id="{51965EDA-F273-48C6-BF92-48AF26112299}"/>
              </a:ext>
            </a:extLst>
          </p:cNvPr>
          <p:cNvSpPr txBox="1"/>
          <p:nvPr/>
        </p:nvSpPr>
        <p:spPr>
          <a:xfrm>
            <a:off x="529439" y="434284"/>
            <a:ext cx="10848110" cy="707886"/>
          </a:xfrm>
          <a:prstGeom prst="rect">
            <a:avLst/>
          </a:prstGeom>
          <a:noFill/>
        </p:spPr>
        <p:txBody>
          <a:bodyPr wrap="square" rtlCol="0">
            <a:spAutoFit/>
          </a:bodyPr>
          <a:lstStyle/>
          <a:p>
            <a:pPr algn="ctr"/>
            <a:r>
              <a:rPr kumimoji="1" lang="ja-JP" altLang="en-US" sz="4000" b="1" dirty="0"/>
              <a:t>クラスタリングアルゴリズム</a:t>
            </a:r>
          </a:p>
        </p:txBody>
      </p:sp>
    </p:spTree>
    <p:extLst>
      <p:ext uri="{BB962C8B-B14F-4D97-AF65-F5344CB8AC3E}">
        <p14:creationId xmlns:p14="http://schemas.microsoft.com/office/powerpoint/2010/main" val="171547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51965EDA-F273-48C6-BF92-48AF26112299}"/>
              </a:ext>
            </a:extLst>
          </p:cNvPr>
          <p:cNvSpPr txBox="1"/>
          <p:nvPr/>
        </p:nvSpPr>
        <p:spPr>
          <a:xfrm>
            <a:off x="529437" y="279070"/>
            <a:ext cx="10848110" cy="707886"/>
          </a:xfrm>
          <a:prstGeom prst="rect">
            <a:avLst/>
          </a:prstGeom>
          <a:noFill/>
        </p:spPr>
        <p:txBody>
          <a:bodyPr wrap="square" rtlCol="0">
            <a:spAutoFit/>
          </a:bodyPr>
          <a:lstStyle/>
          <a:p>
            <a:pPr algn="ctr"/>
            <a:r>
              <a:rPr kumimoji="1" lang="en-US" altLang="ja-JP" sz="4000" b="1" dirty="0"/>
              <a:t>K-means</a:t>
            </a:r>
            <a:r>
              <a:rPr kumimoji="1" lang="ja-JP" altLang="en-US" sz="4000" b="1" dirty="0"/>
              <a:t>クラスタリング</a:t>
            </a:r>
          </a:p>
        </p:txBody>
      </p:sp>
      <p:sp>
        <p:nvSpPr>
          <p:cNvPr id="2" name="テキスト ボックス 1">
            <a:extLst>
              <a:ext uri="{FF2B5EF4-FFF2-40B4-BE49-F238E27FC236}">
                <a16:creationId xmlns:a16="http://schemas.microsoft.com/office/drawing/2014/main" id="{F03747A2-6D23-4A03-B33F-83981D7AE172}"/>
              </a:ext>
            </a:extLst>
          </p:cNvPr>
          <p:cNvSpPr txBox="1"/>
          <p:nvPr/>
        </p:nvSpPr>
        <p:spPr>
          <a:xfrm>
            <a:off x="386934" y="1198563"/>
            <a:ext cx="11133117" cy="5570756"/>
          </a:xfrm>
          <a:prstGeom prst="rect">
            <a:avLst/>
          </a:prstGeom>
          <a:noFill/>
        </p:spPr>
        <p:txBody>
          <a:bodyPr wrap="square" rtlCol="0">
            <a:spAutoFit/>
          </a:bodyPr>
          <a:lstStyle/>
          <a:p>
            <a:r>
              <a:rPr kumimoji="1" lang="en-US" altLang="ja-JP" sz="3200" dirty="0"/>
              <a:t>1.  </a:t>
            </a:r>
            <a:r>
              <a:rPr kumimoji="1" lang="ja-JP" altLang="en-US" sz="3200" dirty="0"/>
              <a:t>ランダムに</a:t>
            </a:r>
            <a:r>
              <a:rPr kumimoji="1" lang="en-US" altLang="ja-JP" sz="3200" dirty="0"/>
              <a:t>k</a:t>
            </a:r>
            <a:r>
              <a:rPr kumimoji="1" lang="ja-JP" altLang="en-US" sz="3200" dirty="0"/>
              <a:t>個のクラスタセンタを定める</a:t>
            </a:r>
            <a:endParaRPr kumimoji="1" lang="en-US" altLang="ja-JP" sz="3200" dirty="0"/>
          </a:p>
          <a:p>
            <a:pPr marL="514350" indent="-514350">
              <a:buAutoNum type="arabicPeriod"/>
            </a:pPr>
            <a:endParaRPr kumimoji="1" lang="en-US" altLang="ja-JP" sz="3200" dirty="0"/>
          </a:p>
          <a:p>
            <a:r>
              <a:rPr kumimoji="1" lang="en-US" altLang="ja-JP" sz="3200" dirty="0"/>
              <a:t>2. </a:t>
            </a:r>
            <a:r>
              <a:rPr kumimoji="1" lang="ja-JP" altLang="en-US" sz="3200" dirty="0"/>
              <a:t>クラスタセンタからの距離をもとにデータを</a:t>
            </a:r>
            <a:r>
              <a:rPr kumimoji="1" lang="en-US" altLang="ja-JP" sz="3200" dirty="0"/>
              <a:t>k</a:t>
            </a:r>
            <a:r>
              <a:rPr kumimoji="1" lang="ja-JP" altLang="en-US" sz="3200" dirty="0"/>
              <a:t>個のクラスタに分　</a:t>
            </a:r>
            <a:endParaRPr kumimoji="1" lang="en-US" altLang="ja-JP" sz="3200" dirty="0"/>
          </a:p>
          <a:p>
            <a:r>
              <a:rPr kumimoji="1" lang="ja-JP" altLang="en-US" sz="3200" dirty="0"/>
              <a:t>　 </a:t>
            </a:r>
            <a:r>
              <a:rPr kumimoji="1" lang="ja-JP" altLang="en-US" sz="800" dirty="0"/>
              <a:t> </a:t>
            </a:r>
            <a:r>
              <a:rPr kumimoji="1" lang="ja-JP" altLang="en-US" sz="3200" dirty="0"/>
              <a:t>類</a:t>
            </a:r>
            <a:endParaRPr kumimoji="1" lang="en-US" altLang="ja-JP" sz="3200" dirty="0"/>
          </a:p>
          <a:p>
            <a:pPr marL="514350" indent="-514350">
              <a:buAutoNum type="arabicPeriod"/>
            </a:pPr>
            <a:endParaRPr kumimoji="1" lang="en-US" altLang="ja-JP" sz="3200" dirty="0"/>
          </a:p>
          <a:p>
            <a:pPr marL="514350" indent="-514350">
              <a:buFontTx/>
              <a:buAutoNum type="arabicPeriod" startAt="3"/>
            </a:pPr>
            <a:r>
              <a:rPr kumimoji="1" lang="en-US" altLang="ja-JP" sz="3200" dirty="0"/>
              <a:t>K</a:t>
            </a:r>
            <a:r>
              <a:rPr kumimoji="1" lang="ja-JP" altLang="en-US" sz="3200" dirty="0"/>
              <a:t>個のクラスタ重心</a:t>
            </a:r>
            <a:r>
              <a:rPr kumimoji="1" lang="en-US" altLang="ja-JP" sz="3200" dirty="0"/>
              <a:t>(</a:t>
            </a:r>
            <a:r>
              <a:rPr kumimoji="1" lang="ja-JP" altLang="en-US" sz="3200" dirty="0"/>
              <a:t>データの平均値</a:t>
            </a:r>
            <a:r>
              <a:rPr kumimoji="1" lang="en-US" altLang="ja-JP" sz="3200" dirty="0"/>
              <a:t>)</a:t>
            </a:r>
            <a:r>
              <a:rPr kumimoji="1" lang="ja-JP" altLang="en-US" sz="3200" dirty="0"/>
              <a:t>を求め、クラスタセンタを求めたクラスタ重心に再設定</a:t>
            </a:r>
            <a:endParaRPr kumimoji="1" lang="en-US" altLang="ja-JP" sz="3200" dirty="0"/>
          </a:p>
          <a:p>
            <a:endParaRPr kumimoji="1" lang="en-US" altLang="ja-JP" sz="3200" dirty="0"/>
          </a:p>
          <a:p>
            <a:r>
              <a:rPr kumimoji="1" lang="en-US" altLang="ja-JP" sz="3200" dirty="0"/>
              <a:t>4.  </a:t>
            </a:r>
            <a:r>
              <a:rPr kumimoji="1" lang="ja-JP" altLang="en-US" sz="3200" dirty="0"/>
              <a:t>データポイントの割り当てが変化しなくなるまで</a:t>
            </a:r>
            <a:r>
              <a:rPr kumimoji="1" lang="en-US" altLang="ja-JP" sz="3200" dirty="0"/>
              <a:t>2</a:t>
            </a:r>
            <a:r>
              <a:rPr kumimoji="1" lang="ja-JP" altLang="en-US" sz="3200" dirty="0"/>
              <a:t>と</a:t>
            </a:r>
            <a:r>
              <a:rPr kumimoji="1" lang="en-US" altLang="ja-JP" sz="3200" dirty="0"/>
              <a:t>3</a:t>
            </a:r>
            <a:r>
              <a:rPr kumimoji="1" lang="ja-JP" altLang="en-US" sz="3200" dirty="0"/>
              <a:t>を繰り返 </a:t>
            </a:r>
            <a:endParaRPr kumimoji="1" lang="en-US" altLang="ja-JP" sz="3200" dirty="0"/>
          </a:p>
          <a:p>
            <a:r>
              <a:rPr kumimoji="1" lang="en-US" altLang="ja-JP" sz="3200" dirty="0"/>
              <a:t>     </a:t>
            </a:r>
            <a:r>
              <a:rPr kumimoji="1" lang="ja-JP" altLang="en-US" sz="3200" dirty="0"/>
              <a:t>し</a:t>
            </a:r>
            <a:endParaRPr kumimoji="1" lang="en-US" altLang="ja-JP" sz="3200" dirty="0"/>
          </a:p>
          <a:p>
            <a:endParaRPr kumimoji="1" lang="en-US" altLang="ja-JP" sz="3600" dirty="0"/>
          </a:p>
        </p:txBody>
      </p:sp>
    </p:spTree>
    <p:extLst>
      <p:ext uri="{BB962C8B-B14F-4D97-AF65-F5344CB8AC3E}">
        <p14:creationId xmlns:p14="http://schemas.microsoft.com/office/powerpoint/2010/main" val="3152013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会社名&#10;&#10;自動的に生成された説明">
            <a:extLst>
              <a:ext uri="{FF2B5EF4-FFF2-40B4-BE49-F238E27FC236}">
                <a16:creationId xmlns:a16="http://schemas.microsoft.com/office/drawing/2014/main" id="{21E82E92-4C6D-4A32-B547-C0962D862C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412" y="456523"/>
            <a:ext cx="7304164" cy="5944954"/>
          </a:xfrm>
          <a:prstGeom prst="rect">
            <a:avLst/>
          </a:prstGeom>
        </p:spPr>
      </p:pic>
    </p:spTree>
    <p:extLst>
      <p:ext uri="{BB962C8B-B14F-4D97-AF65-F5344CB8AC3E}">
        <p14:creationId xmlns:p14="http://schemas.microsoft.com/office/powerpoint/2010/main" val="594143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10;&#10;自動的に生成された説明">
            <a:extLst>
              <a:ext uri="{FF2B5EF4-FFF2-40B4-BE49-F238E27FC236}">
                <a16:creationId xmlns:a16="http://schemas.microsoft.com/office/drawing/2014/main" id="{7B5A76CD-3C3C-40FA-BF58-33CD09EBA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4055" y="2042676"/>
            <a:ext cx="5005864" cy="3341983"/>
          </a:xfrm>
          <a:prstGeom prst="rect">
            <a:avLst/>
          </a:prstGeom>
        </p:spPr>
      </p:pic>
      <p:sp>
        <p:nvSpPr>
          <p:cNvPr id="6" name="テキスト ボックス 5">
            <a:extLst>
              <a:ext uri="{FF2B5EF4-FFF2-40B4-BE49-F238E27FC236}">
                <a16:creationId xmlns:a16="http://schemas.microsoft.com/office/drawing/2014/main" id="{55281287-9E38-4871-BF05-06D1272FF05C}"/>
              </a:ext>
            </a:extLst>
          </p:cNvPr>
          <p:cNvSpPr txBox="1"/>
          <p:nvPr/>
        </p:nvSpPr>
        <p:spPr>
          <a:xfrm>
            <a:off x="529439" y="434284"/>
            <a:ext cx="10848110" cy="707886"/>
          </a:xfrm>
          <a:prstGeom prst="rect">
            <a:avLst/>
          </a:prstGeom>
          <a:noFill/>
        </p:spPr>
        <p:txBody>
          <a:bodyPr wrap="square" rtlCol="0">
            <a:spAutoFit/>
          </a:bodyPr>
          <a:lstStyle/>
          <a:p>
            <a:pPr algn="ctr"/>
            <a:r>
              <a:rPr kumimoji="1" lang="en-US" altLang="ja-JP" sz="4000" b="1" dirty="0"/>
              <a:t>K-means</a:t>
            </a:r>
            <a:r>
              <a:rPr kumimoji="1" lang="ja-JP" altLang="en-US" sz="4000" b="1" dirty="0"/>
              <a:t>によるクラスタの境界分け</a:t>
            </a:r>
          </a:p>
        </p:txBody>
      </p:sp>
    </p:spTree>
    <p:extLst>
      <p:ext uri="{BB962C8B-B14F-4D97-AF65-F5344CB8AC3E}">
        <p14:creationId xmlns:p14="http://schemas.microsoft.com/office/powerpoint/2010/main" val="2725443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散布図&#10;&#10;自動的に生成された説明">
            <a:extLst>
              <a:ext uri="{FF2B5EF4-FFF2-40B4-BE49-F238E27FC236}">
                <a16:creationId xmlns:a16="http://schemas.microsoft.com/office/drawing/2014/main" id="{E6C619B7-A2F7-40AB-815E-E7A05A2F4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617" y="1610671"/>
            <a:ext cx="7748765" cy="3887086"/>
          </a:xfrm>
          <a:prstGeom prst="rect">
            <a:avLst/>
          </a:prstGeom>
        </p:spPr>
      </p:pic>
      <p:sp>
        <p:nvSpPr>
          <p:cNvPr id="7" name="テキスト ボックス 6">
            <a:extLst>
              <a:ext uri="{FF2B5EF4-FFF2-40B4-BE49-F238E27FC236}">
                <a16:creationId xmlns:a16="http://schemas.microsoft.com/office/drawing/2014/main" id="{C83162DD-E8D6-4D4C-941C-0AEBC640AD05}"/>
              </a:ext>
            </a:extLst>
          </p:cNvPr>
          <p:cNvSpPr txBox="1"/>
          <p:nvPr/>
        </p:nvSpPr>
        <p:spPr>
          <a:xfrm>
            <a:off x="671944" y="398658"/>
            <a:ext cx="10848110" cy="707886"/>
          </a:xfrm>
          <a:prstGeom prst="rect">
            <a:avLst/>
          </a:prstGeom>
          <a:noFill/>
        </p:spPr>
        <p:txBody>
          <a:bodyPr wrap="square" rtlCol="0">
            <a:spAutoFit/>
          </a:bodyPr>
          <a:lstStyle/>
          <a:p>
            <a:pPr algn="ctr"/>
            <a:r>
              <a:rPr kumimoji="1" lang="ja-JP" altLang="en-US" sz="4000" b="1" dirty="0"/>
              <a:t>クラスタの数を変更した場合の実行結果</a:t>
            </a:r>
          </a:p>
        </p:txBody>
      </p:sp>
      <p:sp>
        <p:nvSpPr>
          <p:cNvPr id="8" name="テキスト ボックス 7">
            <a:extLst>
              <a:ext uri="{FF2B5EF4-FFF2-40B4-BE49-F238E27FC236}">
                <a16:creationId xmlns:a16="http://schemas.microsoft.com/office/drawing/2014/main" id="{0CEFF67B-B8D6-4C3F-BE3D-014B162F903D}"/>
              </a:ext>
            </a:extLst>
          </p:cNvPr>
          <p:cNvSpPr txBox="1"/>
          <p:nvPr/>
        </p:nvSpPr>
        <p:spPr>
          <a:xfrm>
            <a:off x="2606634" y="5632552"/>
            <a:ext cx="3265714" cy="369332"/>
          </a:xfrm>
          <a:prstGeom prst="rect">
            <a:avLst/>
          </a:prstGeom>
          <a:noFill/>
        </p:spPr>
        <p:txBody>
          <a:bodyPr wrap="square" rtlCol="0">
            <a:spAutoFit/>
          </a:bodyPr>
          <a:lstStyle/>
          <a:p>
            <a:pPr algn="ctr"/>
            <a:r>
              <a:rPr kumimoji="1" lang="en-US" altLang="ja-JP" dirty="0"/>
              <a:t>K=2</a:t>
            </a:r>
            <a:endParaRPr kumimoji="1" lang="ja-JP" altLang="en-US" dirty="0"/>
          </a:p>
        </p:txBody>
      </p:sp>
      <p:sp>
        <p:nvSpPr>
          <p:cNvPr id="10" name="テキスト ボックス 9">
            <a:extLst>
              <a:ext uri="{FF2B5EF4-FFF2-40B4-BE49-F238E27FC236}">
                <a16:creationId xmlns:a16="http://schemas.microsoft.com/office/drawing/2014/main" id="{67561984-D016-49C3-A018-1E3A278070CB}"/>
              </a:ext>
            </a:extLst>
          </p:cNvPr>
          <p:cNvSpPr txBox="1"/>
          <p:nvPr/>
        </p:nvSpPr>
        <p:spPr>
          <a:xfrm>
            <a:off x="6704668" y="5632552"/>
            <a:ext cx="3265714" cy="369332"/>
          </a:xfrm>
          <a:prstGeom prst="rect">
            <a:avLst/>
          </a:prstGeom>
          <a:noFill/>
        </p:spPr>
        <p:txBody>
          <a:bodyPr wrap="square" rtlCol="0">
            <a:spAutoFit/>
          </a:bodyPr>
          <a:lstStyle/>
          <a:p>
            <a:pPr algn="ctr"/>
            <a:r>
              <a:rPr kumimoji="1" lang="en-US" altLang="ja-JP" dirty="0"/>
              <a:t>K=5</a:t>
            </a:r>
            <a:endParaRPr kumimoji="1" lang="ja-JP" altLang="en-US" dirty="0"/>
          </a:p>
        </p:txBody>
      </p:sp>
    </p:spTree>
    <p:extLst>
      <p:ext uri="{BB962C8B-B14F-4D97-AF65-F5344CB8AC3E}">
        <p14:creationId xmlns:p14="http://schemas.microsoft.com/office/powerpoint/2010/main" val="1000902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1B375349-A01E-408D-9DBC-FA0E326D7668}"/>
              </a:ext>
            </a:extLst>
          </p:cNvPr>
          <p:cNvSpPr txBox="1"/>
          <p:nvPr/>
        </p:nvSpPr>
        <p:spPr>
          <a:xfrm>
            <a:off x="529441" y="2422820"/>
            <a:ext cx="11133117" cy="1754326"/>
          </a:xfrm>
          <a:prstGeom prst="rect">
            <a:avLst/>
          </a:prstGeom>
          <a:noFill/>
        </p:spPr>
        <p:txBody>
          <a:bodyPr wrap="square" rtlCol="0">
            <a:spAutoFit/>
          </a:bodyPr>
          <a:lstStyle/>
          <a:p>
            <a:r>
              <a:rPr kumimoji="1" lang="en-US" altLang="ja-JP" sz="3600" dirty="0"/>
              <a:t>K-means</a:t>
            </a:r>
            <a:r>
              <a:rPr kumimoji="1" lang="ja-JP" altLang="en-US" sz="3600" dirty="0"/>
              <a:t>クラスタリングにおいてそれぞれのクラスタは重心だけで定義されているため、複雑なデータセットに対してうまく分類できない場合</a:t>
            </a:r>
            <a:r>
              <a:rPr kumimoji="1" lang="ja-JP" altLang="en-US" sz="3600"/>
              <a:t>がある。</a:t>
            </a:r>
            <a:endParaRPr kumimoji="1" lang="en-US" altLang="ja-JP" sz="3600" dirty="0"/>
          </a:p>
        </p:txBody>
      </p:sp>
      <p:sp>
        <p:nvSpPr>
          <p:cNvPr id="9" name="テキスト ボックス 8">
            <a:extLst>
              <a:ext uri="{FF2B5EF4-FFF2-40B4-BE49-F238E27FC236}">
                <a16:creationId xmlns:a16="http://schemas.microsoft.com/office/drawing/2014/main" id="{51965EDA-F273-48C6-BF92-48AF26112299}"/>
              </a:ext>
            </a:extLst>
          </p:cNvPr>
          <p:cNvSpPr txBox="1"/>
          <p:nvPr/>
        </p:nvSpPr>
        <p:spPr>
          <a:xfrm>
            <a:off x="529439" y="434284"/>
            <a:ext cx="10848110" cy="707886"/>
          </a:xfrm>
          <a:prstGeom prst="rect">
            <a:avLst/>
          </a:prstGeom>
          <a:noFill/>
        </p:spPr>
        <p:txBody>
          <a:bodyPr wrap="square" rtlCol="0">
            <a:spAutoFit/>
          </a:bodyPr>
          <a:lstStyle/>
          <a:p>
            <a:pPr algn="ctr"/>
            <a:r>
              <a:rPr kumimoji="1" lang="en-US" altLang="ja-JP" sz="4000" b="1" dirty="0"/>
              <a:t>K-means</a:t>
            </a:r>
            <a:r>
              <a:rPr kumimoji="1" lang="ja-JP" altLang="en-US" sz="4000" b="1" dirty="0"/>
              <a:t>がうまくいかない場合</a:t>
            </a:r>
          </a:p>
        </p:txBody>
      </p:sp>
    </p:spTree>
    <p:extLst>
      <p:ext uri="{BB962C8B-B14F-4D97-AF65-F5344CB8AC3E}">
        <p14:creationId xmlns:p14="http://schemas.microsoft.com/office/powerpoint/2010/main" val="95867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 散布図&#10;&#10;自動的に生成された説明">
            <a:extLst>
              <a:ext uri="{FF2B5EF4-FFF2-40B4-BE49-F238E27FC236}">
                <a16:creationId xmlns:a16="http://schemas.microsoft.com/office/drawing/2014/main" id="{58E9720D-7930-4FDF-8A8F-B8BBA2C3D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1413" y="1764921"/>
            <a:ext cx="4877911" cy="3328158"/>
          </a:xfrm>
          <a:prstGeom prst="rect">
            <a:avLst/>
          </a:prstGeom>
        </p:spPr>
      </p:pic>
    </p:spTree>
    <p:extLst>
      <p:ext uri="{BB962C8B-B14F-4D97-AF65-F5344CB8AC3E}">
        <p14:creationId xmlns:p14="http://schemas.microsoft.com/office/powerpoint/2010/main" val="1175080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 散布図, バブル チャート&#10;&#10;自動的に生成された説明">
            <a:extLst>
              <a:ext uri="{FF2B5EF4-FFF2-40B4-BE49-F238E27FC236}">
                <a16:creationId xmlns:a16="http://schemas.microsoft.com/office/drawing/2014/main" id="{DA6A2ECC-FCA7-4889-B514-9B1B4ACC9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044" y="1764921"/>
            <a:ext cx="4877911" cy="3328158"/>
          </a:xfrm>
          <a:prstGeom prst="rect">
            <a:avLst/>
          </a:prstGeom>
        </p:spPr>
      </p:pic>
    </p:spTree>
    <p:extLst>
      <p:ext uri="{BB962C8B-B14F-4D97-AF65-F5344CB8AC3E}">
        <p14:creationId xmlns:p14="http://schemas.microsoft.com/office/powerpoint/2010/main" val="3004236687"/>
      </p:ext>
    </p:extLst>
  </p:cSld>
  <p:clrMapOvr>
    <a:masterClrMapping/>
  </p:clrMapOvr>
</p:sld>
</file>

<file path=ppt/theme/theme1.xml><?xml version="1.0" encoding="utf-8"?>
<a:theme xmlns:a="http://schemas.openxmlformats.org/drawingml/2006/main" name="しずく">
  <a:themeElements>
    <a:clrScheme name="しずく">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しずく">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しずく">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A6EB5749AA486B4EA4F9840446CCE377" ma:contentTypeVersion="2" ma:contentTypeDescription="新しいドキュメントを作成します。" ma:contentTypeScope="" ma:versionID="44f7945aaff4aef63aace0dc268e312c">
  <xsd:schema xmlns:xsd="http://www.w3.org/2001/XMLSchema" xmlns:xs="http://www.w3.org/2001/XMLSchema" xmlns:p="http://schemas.microsoft.com/office/2006/metadata/properties" xmlns:ns3="1ddcf392-f1b4-4240-967c-82e52032cca0" targetNamespace="http://schemas.microsoft.com/office/2006/metadata/properties" ma:root="true" ma:fieldsID="d1e2ac392b8397170ff2353cecacfcda" ns3:_="">
    <xsd:import namespace="1ddcf392-f1b4-4240-967c-82e52032cca0"/>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dcf392-f1b4-4240-967c-82e52032cc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7C0BBE-9372-458E-9667-79ECD424D5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dcf392-f1b4-4240-967c-82e52032cc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E1812-BBA2-414B-81A7-279C6C7816DA}">
  <ds:schemaRefs>
    <ds:schemaRef ds:uri="http://purl.org/dc/elements/1.1/"/>
    <ds:schemaRef ds:uri="http://purl.org/dc/dcmitype/"/>
    <ds:schemaRef ds:uri="http://schemas.microsoft.com/office/2006/documentManagement/types"/>
    <ds:schemaRef ds:uri="http://purl.org/dc/terms/"/>
    <ds:schemaRef ds:uri="1ddcf392-f1b4-4240-967c-82e52032cca0"/>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A211976-0B1A-4F98-9908-CC9515CC3B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329</TotalTime>
  <Words>296</Words>
  <Application>Microsoft Office PowerPoint</Application>
  <PresentationFormat>ワイド画面</PresentationFormat>
  <Paragraphs>48</Paragraphs>
  <Slides>18</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18</vt:i4>
      </vt:variant>
    </vt:vector>
  </HeadingPairs>
  <TitlesOfParts>
    <vt:vector size="21" baseType="lpstr">
      <vt:lpstr>Arial</vt:lpstr>
      <vt:lpstr>Tw Cen MT</vt:lpstr>
      <vt:lpstr>しずく</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MORI Shoma</dc:creator>
  <cp:lastModifiedBy>MORI Shoma</cp:lastModifiedBy>
  <cp:revision>17</cp:revision>
  <dcterms:created xsi:type="dcterms:W3CDTF">2020-10-25T04:33:10Z</dcterms:created>
  <dcterms:modified xsi:type="dcterms:W3CDTF">2020-10-26T08:43:42Z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0x010100A6EB5749AA486B4EA4F9840446CCE377</vt:lpwstr>
  </property>
</Properties>
</file>