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</p:sldIdLst>
  <p:sldSz cx="9144000" cy="5143500" type="screen16x9"/>
  <p:notesSz cx="6858000" cy="9144000"/>
  <p:embeddedFontLst>
    <p:embeddedFont>
      <p:font typeface="Montserrat" charset="-52"/>
      <p:regular r:id="rId25"/>
      <p:bold r:id="rId26"/>
      <p:italic r:id="rId27"/>
      <p:boldItalic r:id="rId28"/>
    </p:embeddedFont>
    <p:embeddedFont>
      <p:font typeface="La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24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55aacaa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55aacaa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55aacaa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55aacaa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55aacaac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55aacaac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5aacaa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55aacaa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55aacaac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55aacaac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55aacaa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55aacaac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55aacaac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55aacaac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55aacaac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55aacaac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5aacaac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55aacaac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55aacaa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55aacaac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359e88e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359e88e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55aacaa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55aacaac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55aacaac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55aacaac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359e88e8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359e88e8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359e88e8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359e88e8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22643844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22643844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2643844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22643844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22643844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22643844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226438448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226438448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2643844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22643844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jpeg"/><Relationship Id="rId9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2.jpe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3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90377" y="1730710"/>
            <a:ext cx="5017500" cy="21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i="1" dirty="0"/>
              <a:t>Final Project</a:t>
            </a:r>
            <a:endParaRPr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44" i="1" dirty="0"/>
              <a:t>Being late to school</a:t>
            </a:r>
            <a:endParaRPr sz="2444" i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991873" y="3799061"/>
            <a:ext cx="434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FFD966"/>
                </a:solidFill>
              </a:rPr>
              <a:t>Completed: Abubakr , Muinjon</a:t>
            </a:r>
            <a:endParaRPr sz="2000" dirty="0">
              <a:solidFill>
                <a:srgbClr val="FFD9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rgbClr val="FFD966"/>
                </a:solidFill>
              </a:rPr>
              <a:t>For</a:t>
            </a:r>
            <a:r>
              <a:rPr lang="en-US" sz="2000" dirty="0" smtClean="0">
                <a:solidFill>
                  <a:srgbClr val="FFD966"/>
                </a:solidFill>
              </a:rPr>
              <a:t> </a:t>
            </a:r>
            <a:r>
              <a:rPr lang="ru" sz="2000" dirty="0" smtClean="0">
                <a:solidFill>
                  <a:srgbClr val="FFD966"/>
                </a:solidFill>
              </a:rPr>
              <a:t>: </a:t>
            </a:r>
            <a:r>
              <a:rPr lang="ru" sz="2000" dirty="0">
                <a:solidFill>
                  <a:srgbClr val="FFD966"/>
                </a:solidFill>
              </a:rPr>
              <a:t>Mr. Shokirjon Shokirov</a:t>
            </a:r>
            <a:endParaRPr sz="2000" dirty="0">
              <a:solidFill>
                <a:srgbClr val="FFD966"/>
              </a:solidFill>
            </a:endParaRPr>
          </a:p>
        </p:txBody>
      </p:sp>
      <p:pic>
        <p:nvPicPr>
          <p:cNvPr id="5" name="Рисунок 4" descr="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54" y="413239"/>
            <a:ext cx="4145454" cy="1239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1279915" y="29703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sz="3200" dirty="0"/>
              <a:t>Step 3 - Ideate. </a:t>
            </a:r>
            <a:r>
              <a:rPr lang="en-US" sz="3200" dirty="0" smtClean="0"/>
              <a:t>Design of the		 	solution</a:t>
            </a:r>
            <a:endParaRPr sz="32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25139" y="1703197"/>
            <a:ext cx="1776046" cy="2083776"/>
            <a:chOff x="3402624" y="3059724"/>
            <a:chExt cx="1776046" cy="2083776"/>
          </a:xfrm>
        </p:grpSpPr>
        <p:pic>
          <p:nvPicPr>
            <p:cNvPr id="5" name="Рисунок 4" descr="lock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019" y="3059724"/>
              <a:ext cx="1770550" cy="1397977"/>
            </a:xfrm>
            <a:prstGeom prst="rect">
              <a:avLst/>
            </a:prstGeom>
          </p:spPr>
        </p:pic>
        <p:pic>
          <p:nvPicPr>
            <p:cNvPr id="6" name="Рисунок 5" descr="prohibi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2624" y="4457700"/>
              <a:ext cx="1776046" cy="685800"/>
            </a:xfrm>
            <a:prstGeom prst="rect">
              <a:avLst/>
            </a:prstGeom>
          </p:spPr>
        </p:pic>
      </p:grpSp>
      <p:pic>
        <p:nvPicPr>
          <p:cNvPr id="7" name="Рисунок 6" descr="social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932" y="1680744"/>
            <a:ext cx="2623038" cy="2076084"/>
          </a:xfrm>
          <a:prstGeom prst="rect">
            <a:avLst/>
          </a:prstGeom>
        </p:spPr>
      </p:pic>
      <p:pic>
        <p:nvPicPr>
          <p:cNvPr id="10" name="Рисунок 9" descr="un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031" y="1787350"/>
            <a:ext cx="2056301" cy="1979526"/>
          </a:xfrm>
          <a:prstGeom prst="rect">
            <a:avLst/>
          </a:prstGeom>
        </p:spPr>
      </p:pic>
      <p:pic>
        <p:nvPicPr>
          <p:cNvPr id="11" name="Рисунок 10" descr="te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882" y="1667818"/>
            <a:ext cx="2466975" cy="1847850"/>
          </a:xfrm>
          <a:prstGeom prst="rect">
            <a:avLst/>
          </a:prstGeom>
        </p:spPr>
      </p:pic>
      <p:pic>
        <p:nvPicPr>
          <p:cNvPr id="12" name="Рисунок 11" descr="six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385" y="1717013"/>
            <a:ext cx="2692958" cy="2170444"/>
          </a:xfrm>
          <a:prstGeom prst="rect">
            <a:avLst/>
          </a:prstGeom>
        </p:spPr>
      </p:pic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>
            <a:off x="1200786" y="130378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In order to wake up early you have to sleep about 7-8 hours. Actually , if you sleep at 10 pm  chances that you will wake up at the time would be more. Although,  a person gets into the bed at 10 pm ,  in this time he takes his phone and enters to the Social Media where and games he gets stuck till the midnight or until he falls asleep with a phone on the hands.  So we have to limit their access to them at night . 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Step 3 – Ideate. How can we realize this strategy ? Our first        			idea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47395" y="4272655"/>
            <a:ext cx="3403200" cy="8708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OK , but … 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3223690" y="2462071"/>
            <a:ext cx="3403200" cy="291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PARENTS  CONTROL</a:t>
            </a:r>
            <a:endParaRPr lang="ru-RU" sz="2800" b="1" dirty="0"/>
          </a:p>
        </p:txBody>
      </p:sp>
      <p:pic>
        <p:nvPicPr>
          <p:cNvPr id="4" name="Рисунок 3" descr="contro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0" y="1966200"/>
            <a:ext cx="2692330" cy="2502040"/>
          </a:xfrm>
          <a:prstGeom prst="rect">
            <a:avLst/>
          </a:prstGeom>
        </p:spPr>
      </p:pic>
      <p:pic>
        <p:nvPicPr>
          <p:cNvPr id="5" name="Рисунок 4" descr="control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81" y="1967947"/>
            <a:ext cx="2443163" cy="2420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Step 3 – Ideate. Analyzing and finding  </a:t>
            </a:r>
            <a:br>
              <a:rPr lang="en-US" sz="2800" dirty="0" smtClean="0"/>
            </a:br>
            <a:r>
              <a:rPr lang="en-US" sz="2800" dirty="0" smtClean="0"/>
              <a:t>	    the best solution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endParaRPr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68965" y="1567550"/>
            <a:ext cx="4800600" cy="34119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Disadvantages of  the parent control:</a:t>
            </a:r>
          </a:p>
          <a:p>
            <a:r>
              <a:rPr lang="en-US" sz="2200" dirty="0" smtClean="0"/>
              <a:t>A huge depression to the children</a:t>
            </a:r>
          </a:p>
          <a:p>
            <a:r>
              <a:rPr lang="en-US" sz="2200" dirty="0" smtClean="0"/>
              <a:t>However they will find how to hide them</a:t>
            </a:r>
          </a:p>
          <a:p>
            <a:r>
              <a:rPr lang="en-US" sz="2200" dirty="0" smtClean="0"/>
              <a:t>Taking the phone away is not a variant</a:t>
            </a:r>
          </a:p>
          <a:p>
            <a:r>
              <a:rPr lang="en-US" sz="2200" dirty="0" smtClean="0"/>
              <a:t>Etc.</a:t>
            </a:r>
            <a:endParaRPr lang="ru-RU" sz="22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 descr="depress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08" y="2912786"/>
            <a:ext cx="2619375" cy="1743075"/>
          </a:xfrm>
          <a:prstGeom prst="rect">
            <a:avLst/>
          </a:prstGeom>
        </p:spPr>
      </p:pic>
      <p:pic>
        <p:nvPicPr>
          <p:cNvPr id="9" name="Рисунок 8" descr="bo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104" y="1657764"/>
            <a:ext cx="24669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Step 3 – Ideate. Analyzing and finding  </a:t>
            </a:r>
            <a:br>
              <a:rPr lang="en-US" sz="2800" dirty="0" smtClean="0"/>
            </a:br>
            <a:r>
              <a:rPr lang="en-US" sz="2800" dirty="0" smtClean="0"/>
              <a:t>	    the best solution</a:t>
            </a:r>
            <a:endParaRPr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773723" y="1567550"/>
            <a:ext cx="3926977" cy="306599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That is why we have to keep children from the games, social media during the night directly from the phone , so they wouldn`t have any interaction with anybody during this process . The phone should do this task itself</a:t>
            </a:r>
          </a:p>
          <a:p>
            <a:pPr>
              <a:buNone/>
            </a:pPr>
            <a:endParaRPr lang="ru-RU" sz="2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 descr="sm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36" y="1793631"/>
            <a:ext cx="3488411" cy="2576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1090246" y="595973"/>
            <a:ext cx="8053754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Step 4 – Prototype. How it would look like ?</a:t>
            </a:r>
            <a:endParaRPr sz="2800" dirty="0"/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1"/>
          </p:nvPr>
        </p:nvSpPr>
        <p:spPr>
          <a:xfrm>
            <a:off x="1235954" y="143566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As, we said the phone would do this task itself . And it 		        will happen like this :</a:t>
            </a:r>
            <a:endParaRPr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 descr="ap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29" y="2467341"/>
            <a:ext cx="2143125" cy="2143125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276959" y="2303584"/>
            <a:ext cx="2857500" cy="2839916"/>
            <a:chOff x="276959" y="2303584"/>
            <a:chExt cx="2857500" cy="2839916"/>
          </a:xfrm>
        </p:grpSpPr>
        <p:pic>
          <p:nvPicPr>
            <p:cNvPr id="5" name="Рисунок 4" descr="pubg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959" y="2303584"/>
              <a:ext cx="2857500" cy="1402373"/>
            </a:xfrm>
            <a:prstGeom prst="rect">
              <a:avLst/>
            </a:prstGeom>
          </p:spPr>
        </p:pic>
        <p:pic>
          <p:nvPicPr>
            <p:cNvPr id="6" name="Рисунок 5" descr="tiktok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654" y="3593929"/>
              <a:ext cx="2649049" cy="1549571"/>
            </a:xfrm>
            <a:prstGeom prst="rect">
              <a:avLst/>
            </a:prstGeom>
          </p:spPr>
        </p:pic>
      </p:grpSp>
      <p:sp>
        <p:nvSpPr>
          <p:cNvPr id="8" name="Стрелка вправо 7"/>
          <p:cNvSpPr/>
          <p:nvPr/>
        </p:nvSpPr>
        <p:spPr>
          <a:xfrm>
            <a:off x="2963008" y="3130062"/>
            <a:ext cx="756138" cy="720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6119446" y="2162908"/>
            <a:ext cx="3024554" cy="2980592"/>
            <a:chOff x="6119446" y="2162908"/>
            <a:chExt cx="3024554" cy="2980592"/>
          </a:xfrm>
        </p:grpSpPr>
        <p:pic>
          <p:nvPicPr>
            <p:cNvPr id="7" name="Рисунок 6" descr="not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9449" y="2479431"/>
              <a:ext cx="2824526" cy="1412263"/>
            </a:xfrm>
            <a:prstGeom prst="rect">
              <a:avLst/>
            </a:prstGeom>
          </p:spPr>
        </p:pic>
        <p:pic>
          <p:nvPicPr>
            <p:cNvPr id="10" name="Рисунок 9" descr="sirena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19446" y="3722529"/>
              <a:ext cx="2839915" cy="1420971"/>
            </a:xfrm>
            <a:prstGeom prst="rect">
              <a:avLst/>
            </a:prstGeom>
          </p:spPr>
        </p:pic>
        <p:pic>
          <p:nvPicPr>
            <p:cNvPr id="11" name="Рисунок 10" descr="lock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68042" y="2162908"/>
              <a:ext cx="1075958" cy="1075958"/>
            </a:xfrm>
            <a:prstGeom prst="rect">
              <a:avLst/>
            </a:prstGeom>
          </p:spPr>
        </p:pic>
      </p:grpSp>
      <p:sp>
        <p:nvSpPr>
          <p:cNvPr id="9" name="Стрелка вправо 8"/>
          <p:cNvSpPr/>
          <p:nvPr/>
        </p:nvSpPr>
        <p:spPr>
          <a:xfrm>
            <a:off x="5539154" y="3226777"/>
            <a:ext cx="808892" cy="747346"/>
          </a:xfrm>
          <a:prstGeom prst="rightArrow">
            <a:avLst>
              <a:gd name="adj1" fmla="val 50000"/>
              <a:gd name="adj2" fmla="val 5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ten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3301" y="4545624"/>
            <a:ext cx="1972041" cy="870438"/>
          </a:xfrm>
          <a:prstGeom prst="rect">
            <a:avLst/>
          </a:prstGeom>
        </p:spPr>
      </p:pic>
      <p:pic>
        <p:nvPicPr>
          <p:cNvPr id="15" name="Рисунок 14" descr="mobi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8149" y="2857500"/>
            <a:ext cx="2867025" cy="2285999"/>
          </a:xfrm>
          <a:prstGeom prst="rect">
            <a:avLst/>
          </a:prstGeom>
        </p:spPr>
      </p:pic>
      <p:pic>
        <p:nvPicPr>
          <p:cNvPr id="16" name="Рисунок 15" descr="ap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9451" y="2857500"/>
            <a:ext cx="2000250" cy="2286000"/>
          </a:xfrm>
          <a:prstGeom prst="rect">
            <a:avLst/>
          </a:prstGeom>
        </p:spPr>
      </p:pic>
      <p:pic>
        <p:nvPicPr>
          <p:cNvPr id="17" name="Рисунок 16" descr="ap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0174" y="2857500"/>
            <a:ext cx="200025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Step 5 – Test. Our interview and</a:t>
            </a:r>
            <a:br>
              <a:rPr lang="en-US" sz="2800" dirty="0" smtClean="0"/>
            </a:br>
            <a:r>
              <a:rPr lang="en-US" sz="2800" dirty="0" smtClean="0"/>
              <a:t>		      the feedbacks</a:t>
            </a:r>
            <a:endParaRPr sz="2800" dirty="0"/>
          </a:p>
        </p:txBody>
      </p:sp>
      <p:sp>
        <p:nvSpPr>
          <p:cNvPr id="244" name="Google Shape;244;p26"/>
          <p:cNvSpPr txBox="1">
            <a:spLocks noGrp="1"/>
          </p:cNvSpPr>
          <p:nvPr>
            <p:ph type="body" idx="1"/>
          </p:nvPr>
        </p:nvSpPr>
        <p:spPr>
          <a:xfrm>
            <a:off x="435854" y="1717019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/>
              <a:t>Quantity :  5-6 students of our schools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/>
              <a:t>Auditory : students we talked with in emphasize interview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/>
              <a:t>Which bugs have we determined 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600" dirty="0" smtClean="0"/>
              <a:t> Students hardly will download it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600" dirty="0" smtClean="0"/>
              <a:t> If the parents make them to download they just can delete it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600" dirty="0" smtClean="0"/>
              <a:t> What if you have to see something really important but it is already 10 pm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600" dirty="0" smtClean="0"/>
              <a:t> Interviewed students hesitate in realizing this project</a:t>
            </a:r>
            <a:endParaRPr sz="1600" dirty="0"/>
          </a:p>
        </p:txBody>
      </p:sp>
      <p:pic>
        <p:nvPicPr>
          <p:cNvPr id="4" name="Рисунок 3" descr="advva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52" y="1883751"/>
            <a:ext cx="320992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ma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84" y="3701563"/>
            <a:ext cx="951702" cy="768975"/>
          </a:xfrm>
          <a:prstGeom prst="rect">
            <a:avLst/>
          </a:prstGeom>
        </p:spPr>
      </p:pic>
      <p:pic>
        <p:nvPicPr>
          <p:cNvPr id="8" name="Рисунок 7" descr="ap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1" y="3560884"/>
            <a:ext cx="1008917" cy="1153048"/>
          </a:xfrm>
          <a:prstGeom prst="rect">
            <a:avLst/>
          </a:prstGeom>
        </p:spPr>
      </p:pic>
      <p:sp>
        <p:nvSpPr>
          <p:cNvPr id="249" name="Google Shape;249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Step 5 – Test. Improving our project   based on the testing feedbacks</a:t>
            </a:r>
            <a:endParaRPr sz="2800"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body" idx="1"/>
          </p:nvPr>
        </p:nvSpPr>
        <p:spPr>
          <a:xfrm>
            <a:off x="430824" y="1356534"/>
            <a:ext cx="7007468" cy="1966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 smtClean="0"/>
              <a:t>		Problems &amp; their Solutions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 smtClean="0"/>
              <a:t>Students will hardly download it and if the parents do this they can just delete it during the night.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/>
              <a:t>	Before deleting , the app sends a message to the email of the students’ parents which was attached to the app while downloading . Our app can do this because it works in the background mode…</a:t>
            </a:r>
          </a:p>
        </p:txBody>
      </p:sp>
      <p:pic>
        <p:nvPicPr>
          <p:cNvPr id="4" name="Рисунок 3" descr="mail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493" y="3358661"/>
            <a:ext cx="2042445" cy="1529862"/>
          </a:xfrm>
          <a:prstGeom prst="rect">
            <a:avLst/>
          </a:prstGeom>
        </p:spPr>
      </p:pic>
      <p:pic>
        <p:nvPicPr>
          <p:cNvPr id="6" name="Рисунок 5" descr="tras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6723" y="3234314"/>
            <a:ext cx="1709004" cy="1709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2.43752E-7 L 0.49999 -0.00586 " pathEditMode="relative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Step 5 – Test. Improving our project   based on the testing feedbacks</a:t>
            </a:r>
            <a:endParaRPr sz="2800" dirty="0"/>
          </a:p>
        </p:txBody>
      </p:sp>
      <p:sp>
        <p:nvSpPr>
          <p:cNvPr id="256" name="Google Shape;256;p28"/>
          <p:cNvSpPr txBox="1">
            <a:spLocks noGrp="1"/>
          </p:cNvSpPr>
          <p:nvPr>
            <p:ph type="body" idx="1"/>
          </p:nvPr>
        </p:nvSpPr>
        <p:spPr>
          <a:xfrm>
            <a:off x="1253538" y="1444458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400" b="1" dirty="0" smtClean="0"/>
              <a:t>		   Problems &amp; their Solutions</a:t>
            </a:r>
          </a:p>
          <a:p>
            <a:pPr marL="342900" lvl="0" indent="-342900">
              <a:spcAft>
                <a:spcPts val="1200"/>
              </a:spcAft>
              <a:buNone/>
            </a:pPr>
            <a:r>
              <a:rPr lang="en-US" sz="1400" dirty="0" smtClean="0"/>
              <a:t>2.      What if you have something really important to see but it is already 10 pm ?</a:t>
            </a:r>
          </a:p>
          <a:p>
            <a:pPr marL="342900" lvl="0" indent="-342900">
              <a:spcAft>
                <a:spcPts val="1200"/>
              </a:spcAft>
              <a:buNone/>
            </a:pPr>
            <a:r>
              <a:rPr lang="en-US" sz="1400" dirty="0" smtClean="0"/>
              <a:t>	You can also get extra minutes in this times. Additional time is 10 minutes . You can use this time in such moments . Students can use this time although there is not something important but they have to memorize that after wasting the extra time there won’t be a chance anymore… 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Рисунок 4" descr="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7" y="3455011"/>
            <a:ext cx="2495550" cy="1838325"/>
          </a:xfrm>
          <a:prstGeom prst="rect">
            <a:avLst/>
          </a:prstGeom>
        </p:spPr>
      </p:pic>
      <p:pic>
        <p:nvPicPr>
          <p:cNvPr id="6" name="Рисунок 5" descr="tim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92" y="3718516"/>
            <a:ext cx="1476008" cy="1424984"/>
          </a:xfrm>
          <a:prstGeom prst="rect">
            <a:avLst/>
          </a:prstGeom>
        </p:spPr>
      </p:pic>
      <p:pic>
        <p:nvPicPr>
          <p:cNvPr id="7" name="Рисунок 6" descr="un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773" y="2110154"/>
            <a:ext cx="1436443" cy="1436443"/>
          </a:xfrm>
          <a:prstGeom prst="rect">
            <a:avLst/>
          </a:prstGeom>
        </p:spPr>
      </p:pic>
      <p:pic>
        <p:nvPicPr>
          <p:cNvPr id="8" name="Рисунок 7" descr="loc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3395" y="2126482"/>
            <a:ext cx="1427650" cy="142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3033E-6 C 0.00937 0.00463 0.02743 -0.00123 0.03524 -0.00185 C 0.04774 -0.00247 0.06007 -0.00309 0.07257 -0.0037 C 0.09427 -0.0074 0.1158 -0.0108 0.1375 -0.01358 C 0.14392 -0.01635 0.14844 -0.02314 0.15503 -0.0253 C 0.16285 -0.03487 0.1691 -0.04844 0.17691 -0.05862 C 0.17899 -0.0614 0.18194 -0.06263 0.18351 -0.06634 C 0.18698 -0.07467 0.18958 -0.08392 0.1934 -0.09164 C 0.19896 -0.10336 0.20521 -0.11262 0.21111 -0.12311 C 0.21267 -0.13113 0.2151 -0.13761 0.21771 -0.1444 C 0.21979 -0.15983 0.21719 -0.1444 0.22205 -0.16014 C 0.22448 -0.16785 0.22448 -0.17865 0.22639 -0.18729 C 0.22986 -0.24437 0.22847 -0.30207 0.22535 -0.35915 C 0.22483 -0.40296 0.22656 -0.44153 0.21979 -0.48226 C 0.2184 -0.49985 0.21441 -0.52885 0.2033 -0.53502 C 0.20139 -0.55631 0.20382 -0.53749 0.19792 -0.56032 C 0.19132 -0.58562 0.19792 -0.56649 0.19132 -0.58963 C 0.18976 -0.59488 0.18472 -0.60413 0.18351 -0.60722 C 0.17899 -0.61802 0.17465 -0.62944 0.17031 -0.64054 C 0.1684 -0.65103 0.16285 -0.65165 0.15729 -0.65412 C 0.15156 -0.66399 0.1441 -0.67448 0.13628 -0.67757 C 0.12986 -0.68312 0.12448 -0.68929 0.11771 -0.6933 C 0.10226 -0.72076 0.06493 -0.71552 0.04739 -0.71675 C 0.0401 -0.71922 0.03246 -0.71799 0.02535 -0.72262 C 0.00885 -0.72169 -0.01354 -0.7257 -0.03073 -0.71459 C -0.04323 -0.69238 -0.0632 -0.6788 -0.08021 -0.67171 C -0.0882 -0.6643 -0.09583 -0.66399 -0.1033 -0.65412 C -0.11285 -0.64147 -0.12118 -0.6245 -0.13299 -0.61894 C -0.13698 -0.61432 -0.13802 -0.60815 -0.14063 -0.60136 C -0.14236 -0.58809 -0.14583 -0.58624 -0.15052 -0.57421 C -0.15521 -0.56217 -0.15833 -0.54767 -0.1625 -0.53502 C -0.16511 -0.51311 -0.16146 -0.53872 -0.16806 -0.51157 C -0.16875 -0.50848 -0.17188 -0.4872 -0.1724 -0.48411 C -0.17413 -0.45881 -0.17448 -0.40049 -0.18559 -0.38075 C -0.18785 -0.36964 -0.18993 -0.35853 -0.19219 -0.34742 C -0.19479 -0.31811 -0.19236 -0.29127 -0.19115 -0.26165 C -0.19149 -0.25054 -0.19219 -0.23943 -0.19219 -0.22832 C -0.19219 -0.2095 -0.17969 -0.19901 -0.1757 -0.18359 C -0.1724 -0.17063 -0.17118 -0.15458 -0.16702 -0.14255 C -0.16424 -0.12404 -0.1632 -0.10213 -0.15156 -0.09565 C -0.14948 -0.09195 -0.14705 -0.08948 -0.14497 -0.08578 C -0.13958 -0.07621 -0.13993 -0.06325 -0.13177 -0.05862 C -0.12813 -0.04844 -0.11684 -0.04597 -0.1099 -0.04289 C -0.1 -0.03425 -0.09115 -0.02222 -0.08125 -0.01358 C -0.07483 -0.00802 -0.06736 -0.00833 -0.06042 -0.00586 C -0.05174 0.00216 -0.05017 0.0037 -0.04063 0.00586 C -0.02431 0.01666 -0.00573 0.01388 0.01111 0.02345 C 0.03611 0.0182 0.05937 0.00617 0.08472 0.00401 C 0.09062 0.00247 0.09548 3.73033E-6 0.10121 -0.00185 C 0.10972 -0.01358 0.11146 -0.0182 0.12205 -0.02129 C 0.12812 -0.02684 0.13455 -0.02653 0.1408 -0.03116 C 0.14601 -0.03517 0.14983 -0.04289 0.15503 -0.0469 C 0.15746 -0.04875 0.16024 -0.04906 0.16267 -0.0506 C 0.16562 -0.05585 0.16858 -0.06171 0.17153 -0.06634 C 0.17743 -0.07559 0.18351 -0.0796 0.18802 -0.09164 C 0.19566 -0.112 0.19792 -0.13267 0.20781 -0.15026 C 0.21094 -0.16816 0.2059 -0.14224 0.21215 -0.16199 C 0.21406 -0.16785 0.21354 -0.17495 0.21441 -0.18143 C 0.21597 -0.19222 0.21875 -0.20241 0.22101 -0.2129 C 0.22066 -0.2419 0.2276 -0.28757 0.21649 -0.31626 C 0.21267 -0.35915 0.20712 -0.40173 0.20451 -0.44523 C 0.20451 -0.44678 0.20694 -0.54736 0.2 -0.57205 C 0.19653 -0.58439 0.18333 -0.59025 0.17691 -0.59765 C 0.16753 -0.60876 0.15955 -0.62419 0.15069 -0.63653 C 0.14479 -0.64486 0.12448 -0.65751 0.11649 -0.66183 C 0.10642 -0.67417 0.09705 -0.68837 0.08576 -0.69701 C 0.0816 -0.70009 0.07691 -0.7004 0.07257 -0.70287 C 0.03177 -0.69701 0.08646 -0.70441 -0.01094 -0.69917 C -0.01979 -0.69855 -0.02865 -0.68898 -0.03733 -0.68528 C -0.04879 -0.68035 -0.06077 -0.67819 -0.0724 -0.67572 C -0.07795 -0.66584 -0.07448 -0.67078 -0.08455 -0.66183 C -0.08594 -0.6606 -0.08889 -0.65813 -0.08889 -0.65813 C -0.09097 -0.65443 -0.09236 -0.6498 -0.09445 -0.64641 C -0.09965 -0.63807 -0.10608 -0.63406 -0.1099 -0.62296 C -0.11441 -0.61 -0.11736 -0.59457 -0.12188 -0.58192 C -0.12899 -0.56186 -0.13715 -0.54242 -0.14497 -0.5233 C -0.14861 -0.51466 -0.15174 -0.50324 -0.1559 -0.49583 C -0.15729 -0.48689 -0.15955 -0.47917 -0.16146 -0.47053 C -0.16233 -0.4585 -0.16372 -0.44894 -0.1658 -0.43752 C -0.16615 -0.43166 -0.16684 -0.42579 -0.16702 -0.41993 C -0.16754 -0.39587 -0.16667 -0.37149 -0.16806 -0.34742 C -0.16858 -0.33755 -0.17257 -0.32922 -0.17465 -0.32027 C -0.17379 -0.29713 -0.17361 -0.27677 -0.1757 -0.25393 C -0.17535 -0.22339 -0.17535 -0.19253 -0.17465 -0.16199 C -0.17448 -0.15366 -0.17431 -0.14995 -0.17136 -0.1444 C -0.16927 -0.14039 -0.16476 -0.13267 -0.16476 -0.13267 C -0.16285 -0.12157 -0.14757 -0.09657 -0.14271 -0.08794 C -0.14132 -0.08176 -0.13577 -0.05461 -0.13299 -0.04875 C -0.12292 -0.02746 -0.10712 -0.02715 -0.0934 -0.01944 C -0.08577 -0.01049 -0.08316 -0.00802 -0.07361 -0.00586 C -0.05816 0.00432 -0.04132 0.00154 -0.02517 0.00401 C -0.01806 0.00802 -0.01163 0.01543 -0.00434 0.01759 C 0.01267 0.02283 0.03021 0.02376 0.04739 0.02746 C 0.07361 0.02561 0.08437 0.01913 0.10885 0.00987 C 0.12135 0.00525 0.13472 0.00339 0.14739 3.73033E-6 C 0.1526 -0.00926 0.15868 -0.0145 0.16493 -0.02129 C 0.17014 -0.07436 0.1783 -0.12496 0.18802 -0.17556 C 0.18958 -0.1984 0.18941 -0.20642 0.19462 -0.22462 C 0.19739 -0.25054 0.19809 -0.27707 0.20121 -0.30268 C 0.20052 -0.33323 0.2 -0.36378 0.19896 -0.39432 C 0.19861 -0.40759 0.19548 -0.4187 0.1934 -0.43166 C 0.19184 -0.44184 0.19062 -0.45233 0.18906 -0.46282 C 0.18733 -0.47454 0.18542 -0.48627 0.18351 -0.49799 C 0.18003 -0.5199 0.17917 -0.54273 0.17587 -0.56433 C 0.17448 -0.57328 0.16267 -0.58007 0.16267 -0.58007 C 0.1559 -0.59426 0.13871 -0.63406 0.12969 -0.64239 C 0.12708 -0.64486 0.12378 -0.64486 0.12101 -0.64641 C 0.1184 -0.65906 0.10746 -0.65998 0.10121 -0.66584 C 0.09167 -0.67448 0.0993 -0.66955 0.09236 -0.67356 C 0.08837 -0.67849 0.08385 -0.68065 0.07917 -0.68343 C 0.07465 -0.68251 0.07048 -0.6788 0.06597 -0.67942 C 0.05503 -0.68127 0.04566 -0.68775 0.03524 -0.69114 C 0.01701 -0.68929 0.02361 -0.68929 0.01545 -0.68929 " pathEditMode="relative" ptsTypes="ffffffffffffffffffffffffffffffffffffffffffffffffffffffffffffffffffffffffffffffffffffffffffffffffffffffffffffffff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How are we going to implement our project ?</a:t>
            </a:r>
            <a:endParaRPr sz="2800" dirty="0"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1.  Cooperation with teachers and their recommendations to the students’ parents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 smtClean="0"/>
              <a:t>2.    Advertisement : posters and flyers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5" name="Рисунок 4" descr="fly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3019477"/>
            <a:ext cx="2409825" cy="2124023"/>
          </a:xfrm>
          <a:prstGeom prst="rect">
            <a:avLst/>
          </a:prstGeom>
        </p:spPr>
      </p:pic>
      <p:pic>
        <p:nvPicPr>
          <p:cNvPr id="6" name="Рисунок 5" descr="flyer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97" y="3547069"/>
            <a:ext cx="3057525" cy="1596432"/>
          </a:xfrm>
          <a:prstGeom prst="rect">
            <a:avLst/>
          </a:prstGeom>
        </p:spPr>
      </p:pic>
      <p:pic>
        <p:nvPicPr>
          <p:cNvPr id="7" name="Рисунок 6" descr="flyer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487157"/>
            <a:ext cx="1336430" cy="2350058"/>
          </a:xfrm>
          <a:prstGeom prst="rect">
            <a:avLst/>
          </a:prstGeom>
        </p:spPr>
      </p:pic>
      <p:pic>
        <p:nvPicPr>
          <p:cNvPr id="8" name="Рисунок 7" descr="recoomm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43300"/>
            <a:ext cx="2857500" cy="1600200"/>
          </a:xfrm>
          <a:prstGeom prst="rect">
            <a:avLst/>
          </a:prstGeom>
        </p:spPr>
      </p:pic>
      <p:pic>
        <p:nvPicPr>
          <p:cNvPr id="9" name="Рисунок 8" descr="recom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090" y="3547068"/>
            <a:ext cx="2647950" cy="1626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1148030" y="411334"/>
            <a:ext cx="7459639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How many people are we going to  impact by our project ? Our perspectives  </a:t>
            </a:r>
            <a:endParaRPr sz="2800" dirty="0"/>
          </a:p>
        </p:txBody>
      </p:sp>
      <p:sp>
        <p:nvSpPr>
          <p:cNvPr id="274" name="Google Shape;274;p31"/>
          <p:cNvSpPr txBox="1">
            <a:spLocks noGrp="1"/>
          </p:cNvSpPr>
          <p:nvPr>
            <p:ph type="body" idx="1"/>
          </p:nvPr>
        </p:nvSpPr>
        <p:spPr>
          <a:xfrm>
            <a:off x="263769" y="1567550"/>
            <a:ext cx="8072631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				          </a:t>
            </a:r>
            <a:r>
              <a:rPr lang="en-US" sz="2400" dirty="0" smtClean="0"/>
              <a:t>School     </a:t>
            </a:r>
            <a:r>
              <a:rPr lang="en-US" dirty="0" smtClean="0"/>
              <a:t>       			</a:t>
            </a:r>
            <a:r>
              <a:rPr lang="en-US" sz="2400" dirty="0" smtClean="0"/>
              <a:t>Class   </a:t>
            </a:r>
            <a:r>
              <a:rPr lang="en-US" sz="3200" dirty="0" smtClean="0"/>
              <a:t> </a:t>
            </a:r>
            <a:endParaRPr sz="3200" dirty="0"/>
          </a:p>
        </p:txBody>
      </p:sp>
      <p:pic>
        <p:nvPicPr>
          <p:cNvPr id="4" name="Рисунок 3" descr="sds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0425"/>
            <a:ext cx="2619375" cy="174307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19545889">
            <a:off x="2598377" y="3619970"/>
            <a:ext cx="1285779" cy="712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pultov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863" y="3017230"/>
            <a:ext cx="2160709" cy="1440472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9536399">
            <a:off x="6023260" y="2571759"/>
            <a:ext cx="1360315" cy="723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mini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547446"/>
            <a:ext cx="3733799" cy="861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 dirty="0"/>
              <a:t>Why this problem ?</a:t>
            </a:r>
            <a:endParaRPr sz="29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00" y="1455575"/>
            <a:ext cx="2839675" cy="22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>
            <a:spLocks noGrp="1"/>
          </p:cNvSpPr>
          <p:nvPr>
            <p:ph type="body" idx="2"/>
          </p:nvPr>
        </p:nvSpPr>
        <p:spPr>
          <a:xfrm>
            <a:off x="4771832" y="911168"/>
            <a:ext cx="4059900" cy="423233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dirty="0"/>
              <a:t>The most often problem in schools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dirty="0"/>
              <a:t>Late students interrupt  the lesson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dirty="0"/>
              <a:t>Late students miss some main concepts of the lesson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dirty="0"/>
              <a:t>Other punctual students can imitate them …</a:t>
            </a:r>
            <a:endParaRPr sz="1800" dirty="0"/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 dirty="0">
                <a:solidFill>
                  <a:srgbClr val="FF0000"/>
                </a:solidFill>
              </a:rPr>
              <a:t>So , as a result students are taken under the worst  moral and material punishments of school </a:t>
            </a:r>
            <a:r>
              <a:rPr lang="ru" sz="1800" dirty="0" smtClean="0">
                <a:solidFill>
                  <a:srgbClr val="FF0000"/>
                </a:solidFill>
              </a:rPr>
              <a:t>administration.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Our task : To help students not to be late !</a:t>
            </a: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rgbClr val="FF0000"/>
              </a:solidFill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238" y="30678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Our project viability , feasibility ,   			</a:t>
            </a:r>
            <a:r>
              <a:rPr lang="en-US" sz="3200" dirty="0" smtClean="0"/>
              <a:t>desirability</a:t>
            </a:r>
            <a:r>
              <a:rPr lang="en-US" dirty="0" smtClean="0"/>
              <a:t>  </a:t>
            </a:r>
            <a:endParaRPr sz="2800" dirty="0"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683288" y="1537405"/>
            <a:ext cx="8075143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/>
              <a:t>We believe in viability of our project because we think people especially parents need our product . Most of  Tajik families are interested in education of their children and they are ready to do everything for this and our app will be desirable in this case.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/>
              <a:t>Teachers will also have a big role in feasibility of our project . Their cooperation with our customers – parents is a very important aspect of our project’s feasibility In particular they are interested in our project too.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/>
              <a:t>Conclusion : The problem we are to solve is very common and exciting for nowadays. That makes us to be sure in a success of our project !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Thanks for attention !</a:t>
            </a:r>
            <a:endParaRPr sz="3600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than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041" y="992849"/>
            <a:ext cx="4855553" cy="3237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do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" y="2760983"/>
            <a:ext cx="4281853" cy="2191284"/>
          </a:xfrm>
          <a:prstGeom prst="rect">
            <a:avLst/>
          </a:prstGeom>
        </p:spPr>
      </p:pic>
      <p:pic>
        <p:nvPicPr>
          <p:cNvPr id="4" name="Рисунок 3" descr="dont_be_l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6" y="477452"/>
            <a:ext cx="4283685" cy="2317403"/>
          </a:xfrm>
          <a:prstGeom prst="rect">
            <a:avLst/>
          </a:prstGeom>
        </p:spPr>
      </p:pic>
      <p:pic>
        <p:nvPicPr>
          <p:cNvPr id="6" name="Рисунок 5" descr="runnybo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731" y="716938"/>
            <a:ext cx="2629728" cy="3951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2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S</a:t>
            </a:r>
            <a:r>
              <a:rPr lang="ru" sz="2855"/>
              <a:t>tep 1 - Empathy. Interview with </a:t>
            </a:r>
            <a:endParaRPr sz="28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55"/>
              <a:t>                students and teachers</a:t>
            </a:r>
            <a:r>
              <a:rPr lang="ru" sz="3155"/>
              <a:t>                                                         </a:t>
            </a:r>
            <a:endParaRPr sz="3155"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378675" y="1586738"/>
            <a:ext cx="4323000" cy="3152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 dirty="0"/>
              <a:t>Quantity : 12 - 13 students, 3 teachers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 dirty="0"/>
              <a:t>Interviewed : students and </a:t>
            </a:r>
            <a:r>
              <a:rPr lang="ru" sz="2200" dirty="0" smtClean="0"/>
              <a:t>teachers </a:t>
            </a:r>
            <a:r>
              <a:rPr lang="ru" sz="2200" dirty="0"/>
              <a:t>of  NEI “Pulatov`s school” and Lyceum #1 after M.Osimi</a:t>
            </a:r>
            <a:endParaRPr sz="2200" dirty="0"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30143"/>
          <a:stretch/>
        </p:blipFill>
        <p:spPr>
          <a:xfrm>
            <a:off x="4370375" y="1751375"/>
            <a:ext cx="2461300" cy="16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800" y="2177325"/>
            <a:ext cx="2461300" cy="22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20525"/>
            <a:ext cx="703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Step 1 - Empathy. Internet research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and own experience</a:t>
            </a:r>
            <a:endParaRPr sz="2900"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50" y="1567550"/>
            <a:ext cx="45282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3975950" y="142002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175" y="1567550"/>
            <a:ext cx="3098225" cy="32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8213" y="26697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150" y="2669750"/>
            <a:ext cx="28557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60"/>
              <a:t>Step 2 - Define. Analyzing all data          </a:t>
            </a:r>
            <a:endParaRPr sz="29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60"/>
              <a:t>              we have collected</a:t>
            </a:r>
            <a:endParaRPr sz="296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585300" y="2571750"/>
            <a:ext cx="7973400" cy="25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/>
              <a:t>Interview                         </a:t>
            </a:r>
            <a:r>
              <a:rPr lang="ru" sz="2300" b="1" dirty="0" smtClean="0"/>
              <a:t> </a:t>
            </a:r>
            <a:r>
              <a:rPr lang="en-US" sz="2300" b="1" dirty="0" smtClean="0"/>
              <a:t>                 </a:t>
            </a:r>
            <a:r>
              <a:rPr lang="ru" sz="2300" b="1" dirty="0" smtClean="0"/>
              <a:t>Online </a:t>
            </a:r>
            <a:r>
              <a:rPr lang="ru" sz="2300" b="1" dirty="0"/>
              <a:t>Research          </a:t>
            </a:r>
            <a:r>
              <a:rPr lang="en-US" sz="2300" b="1" dirty="0" smtClean="0"/>
              <a:t>            </a:t>
            </a:r>
            <a:r>
              <a:rPr lang="ru" sz="2300" b="1" dirty="0" smtClean="0"/>
              <a:t>Experience</a:t>
            </a:r>
            <a:endParaRPr sz="23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i="1" dirty="0"/>
              <a:t>-  Transportation                             	- Woke-up late             		 </a:t>
            </a:r>
            <a:r>
              <a:rPr lang="ru" sz="1600" i="1" dirty="0" smtClean="0"/>
              <a:t>-  </a:t>
            </a:r>
            <a:r>
              <a:rPr lang="ru" sz="1600" i="1" dirty="0"/>
              <a:t>Woke-up late</a:t>
            </a:r>
            <a:endParaRPr sz="16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i="1" dirty="0"/>
              <a:t>- Lack of motivation                            </a:t>
            </a:r>
            <a:r>
              <a:rPr lang="en-US" sz="1600" i="1" dirty="0" smtClean="0"/>
              <a:t>	</a:t>
            </a:r>
            <a:r>
              <a:rPr lang="ru" sz="1600" i="1" dirty="0" smtClean="0"/>
              <a:t> </a:t>
            </a:r>
            <a:r>
              <a:rPr lang="ru" sz="1600" i="1" dirty="0"/>
              <a:t>- Traffic hold up		</a:t>
            </a:r>
            <a:r>
              <a:rPr lang="ru" sz="1600" i="1" dirty="0" smtClean="0"/>
              <a:t>-  </a:t>
            </a:r>
            <a:r>
              <a:rPr lang="ru" sz="1600" i="1" dirty="0"/>
              <a:t>Transportation</a:t>
            </a:r>
            <a:endParaRPr sz="16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i="1" dirty="0"/>
              <a:t>- Woke-up late                                     </a:t>
            </a:r>
            <a:r>
              <a:rPr lang="ru" sz="1600" i="1" dirty="0" smtClean="0"/>
              <a:t>   </a:t>
            </a:r>
            <a:r>
              <a:rPr lang="en-US" sz="1600" i="1" dirty="0" smtClean="0"/>
              <a:t>	</a:t>
            </a:r>
            <a:r>
              <a:rPr lang="ru" sz="1600" i="1" dirty="0" smtClean="0"/>
              <a:t>-  </a:t>
            </a:r>
            <a:r>
              <a:rPr lang="ru" sz="1600" i="1" dirty="0"/>
              <a:t>Long Distance	                           </a:t>
            </a:r>
            <a:r>
              <a:rPr lang="en-US" sz="1600" i="1" dirty="0" smtClean="0"/>
              <a:t>  </a:t>
            </a:r>
            <a:r>
              <a:rPr lang="ru" sz="1600" i="1" dirty="0" smtClean="0"/>
              <a:t>  </a:t>
            </a:r>
            <a:r>
              <a:rPr lang="ru" sz="1600" i="1" dirty="0"/>
              <a:t>-  Lack of motivation </a:t>
            </a:r>
            <a:endParaRPr sz="16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i="1" dirty="0"/>
              <a:t>- Some tasks you have                         </a:t>
            </a:r>
            <a:r>
              <a:rPr lang="en-US" sz="1600" i="1" dirty="0" smtClean="0"/>
              <a:t>	</a:t>
            </a:r>
            <a:r>
              <a:rPr lang="ru" sz="1600" i="1" dirty="0" smtClean="0"/>
              <a:t>- </a:t>
            </a:r>
            <a:r>
              <a:rPr lang="ru" sz="1600" i="1" dirty="0"/>
              <a:t>In-Road circumstances             </a:t>
            </a:r>
            <a:r>
              <a:rPr lang="en-US" sz="1600" i="1" dirty="0" smtClean="0"/>
              <a:t>	</a:t>
            </a:r>
            <a:r>
              <a:rPr lang="ru" sz="1600" i="1" dirty="0" smtClean="0"/>
              <a:t>-  </a:t>
            </a:r>
            <a:r>
              <a:rPr lang="ru" sz="1600" i="1" dirty="0"/>
              <a:t>You have someone you have                </a:t>
            </a:r>
            <a:endParaRPr sz="1600" i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 i="1" dirty="0"/>
              <a:t>to do before classes								                      </a:t>
            </a:r>
            <a:r>
              <a:rPr lang="en-US" sz="1600" i="1" dirty="0" smtClean="0"/>
              <a:t>						</a:t>
            </a:r>
            <a:r>
              <a:rPr lang="ru" sz="1600" i="1" dirty="0" smtClean="0"/>
              <a:t>wait </a:t>
            </a:r>
            <a:r>
              <a:rPr lang="ru" sz="1600" i="1" dirty="0"/>
              <a:t>for…  </a:t>
            </a:r>
            <a:endParaRPr sz="1600" i="1" dirty="0"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0" y="1381671"/>
            <a:ext cx="1909475" cy="11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800" y="1381674"/>
            <a:ext cx="1576450" cy="11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780" y="1381675"/>
            <a:ext cx="1526645" cy="11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60"/>
              <a:t>Step 2 - Define. Focusing on a certain,   </a:t>
            </a:r>
            <a:endParaRPr sz="28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60"/>
              <a:t>        main cause of the problem</a:t>
            </a:r>
            <a:endParaRPr sz="28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960"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585300" y="2571750"/>
            <a:ext cx="7973400" cy="25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/>
              <a:t>Interview                          </a:t>
            </a:r>
            <a:r>
              <a:rPr lang="en-US" sz="2300" b="1" dirty="0" smtClean="0"/>
              <a:t>                  </a:t>
            </a:r>
            <a:r>
              <a:rPr lang="ru" sz="2300" b="1" dirty="0" smtClean="0"/>
              <a:t>Online </a:t>
            </a:r>
            <a:r>
              <a:rPr lang="ru" sz="2300" b="1" dirty="0"/>
              <a:t>Research          </a:t>
            </a:r>
            <a:r>
              <a:rPr lang="en-US" sz="2300" b="1" dirty="0" smtClean="0"/>
              <a:t>	   </a:t>
            </a:r>
            <a:r>
              <a:rPr lang="ru" sz="2300" b="1" dirty="0" smtClean="0"/>
              <a:t>Experience</a:t>
            </a:r>
            <a:endParaRPr sz="23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i="1" dirty="0"/>
              <a:t>-  Transportation                             	- </a:t>
            </a:r>
            <a:r>
              <a:rPr lang="ru" sz="1600" i="1" u="sng" dirty="0">
                <a:highlight>
                  <a:srgbClr val="FF0000"/>
                </a:highlight>
              </a:rPr>
              <a:t>Woke-up late    </a:t>
            </a:r>
            <a:r>
              <a:rPr lang="ru" sz="1600" i="1" dirty="0"/>
              <a:t>         		 </a:t>
            </a:r>
            <a:r>
              <a:rPr lang="ru" sz="1600" i="1" dirty="0" smtClean="0"/>
              <a:t> </a:t>
            </a:r>
            <a:r>
              <a:rPr lang="ru" sz="1600" i="1" dirty="0"/>
              <a:t>-  </a:t>
            </a:r>
            <a:r>
              <a:rPr lang="ru" sz="1600" i="1" u="sng" dirty="0">
                <a:highlight>
                  <a:srgbClr val="FF0000"/>
                </a:highlight>
              </a:rPr>
              <a:t>Woke-up late</a:t>
            </a:r>
            <a:endParaRPr sz="1600" i="1" u="sng" dirty="0"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i="1" dirty="0"/>
              <a:t>- Lack of motivation                             </a:t>
            </a:r>
            <a:r>
              <a:rPr lang="en-US" sz="1600" i="1" dirty="0" smtClean="0"/>
              <a:t>	</a:t>
            </a:r>
            <a:r>
              <a:rPr lang="ru" sz="1600" i="1" dirty="0" smtClean="0"/>
              <a:t>- </a:t>
            </a:r>
            <a:r>
              <a:rPr lang="ru" sz="1600" i="1" dirty="0"/>
              <a:t>Traffic hold up		  </a:t>
            </a:r>
            <a:r>
              <a:rPr lang="ru" sz="1600" i="1" dirty="0" smtClean="0"/>
              <a:t> </a:t>
            </a:r>
            <a:r>
              <a:rPr lang="ru" sz="1600" i="1" dirty="0"/>
              <a:t>-  Transportation</a:t>
            </a:r>
            <a:endParaRPr sz="16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i="1" dirty="0"/>
              <a:t>- </a:t>
            </a:r>
            <a:r>
              <a:rPr lang="ru" sz="1600" i="1" u="sng" dirty="0">
                <a:highlight>
                  <a:srgbClr val="FF0000"/>
                </a:highlight>
              </a:rPr>
              <a:t>Woke-up late </a:t>
            </a:r>
            <a:r>
              <a:rPr lang="ru" sz="1600" i="1" dirty="0"/>
              <a:t>                                      </a:t>
            </a:r>
            <a:r>
              <a:rPr lang="en-US" sz="1600" i="1" dirty="0" smtClean="0"/>
              <a:t>	</a:t>
            </a:r>
            <a:r>
              <a:rPr lang="ru" sz="1600" i="1" dirty="0" smtClean="0"/>
              <a:t> </a:t>
            </a:r>
            <a:r>
              <a:rPr lang="ru" sz="1600" i="1" dirty="0"/>
              <a:t>-  Long Distance	                             </a:t>
            </a:r>
            <a:r>
              <a:rPr lang="en-US" sz="1600" i="1" dirty="0" smtClean="0"/>
              <a:t>    </a:t>
            </a:r>
            <a:r>
              <a:rPr lang="ru" sz="1600" i="1" dirty="0" smtClean="0"/>
              <a:t>-  </a:t>
            </a:r>
            <a:r>
              <a:rPr lang="ru" sz="1600" i="1" dirty="0"/>
              <a:t>Lack of motivation </a:t>
            </a:r>
            <a:endParaRPr sz="16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i="1" dirty="0"/>
              <a:t>- Some tasks you have                       </a:t>
            </a:r>
            <a:r>
              <a:rPr lang="en-US" sz="1600" i="1" dirty="0" smtClean="0"/>
              <a:t>	</a:t>
            </a:r>
            <a:r>
              <a:rPr lang="ru" sz="1600" i="1" dirty="0" smtClean="0"/>
              <a:t> </a:t>
            </a:r>
            <a:r>
              <a:rPr lang="ru" sz="1600" i="1" dirty="0"/>
              <a:t>- In-Road circumstances            </a:t>
            </a:r>
            <a:r>
              <a:rPr lang="en-US" sz="1600" i="1" dirty="0" smtClean="0"/>
              <a:t>	</a:t>
            </a:r>
            <a:r>
              <a:rPr lang="ru" sz="1600" i="1" dirty="0" smtClean="0"/>
              <a:t> </a:t>
            </a:r>
            <a:r>
              <a:rPr lang="ru" sz="1600" i="1" dirty="0"/>
              <a:t>-  You have someone you have                </a:t>
            </a:r>
            <a:endParaRPr sz="1600" i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 i="1" dirty="0"/>
              <a:t>to do before classes								                      </a:t>
            </a:r>
            <a:r>
              <a:rPr lang="en-US" sz="1600" i="1" dirty="0" smtClean="0"/>
              <a:t>						</a:t>
            </a:r>
            <a:r>
              <a:rPr lang="ru" sz="1600" i="1" dirty="0" smtClean="0"/>
              <a:t>wait </a:t>
            </a:r>
            <a:r>
              <a:rPr lang="ru" sz="1600" i="1" dirty="0"/>
              <a:t>for…  </a:t>
            </a:r>
            <a:endParaRPr sz="1600" i="1" dirty="0"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0" y="1381671"/>
            <a:ext cx="1909475" cy="11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800" y="1381674"/>
            <a:ext cx="1576450" cy="11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780" y="1381675"/>
            <a:ext cx="1526645" cy="11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60"/>
              <a:t>                Step 2 - Define </a:t>
            </a:r>
            <a:r>
              <a:rPr lang="ru" sz="2910"/>
              <a:t>More about this   </a:t>
            </a:r>
            <a:endParaRPr sz="291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10"/>
              <a:t>					cause…</a:t>
            </a:r>
            <a:endParaRPr sz="291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10"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75" y="1396875"/>
            <a:ext cx="3731325" cy="21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325" y="1396875"/>
            <a:ext cx="3474175" cy="21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1957200" y="3533900"/>
            <a:ext cx="6067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 smtClean="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Actually </a:t>
            </a:r>
            <a:r>
              <a:rPr lang="ru" sz="2100" dirty="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, we can`t  get up early when we sleep late</a:t>
            </a:r>
            <a:endParaRPr sz="2100" dirty="0">
              <a:solidFill>
                <a:schemeClr val="lt1"/>
              </a:solidFill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1439491" y="4050598"/>
            <a:ext cx="660546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 dirty="0" smtClean="0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</a:t>
            </a:r>
            <a:r>
              <a:rPr lang="en-US" sz="3900" dirty="0" smtClean="0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at</a:t>
            </a:r>
            <a:r>
              <a:rPr lang="ru" sz="3900" dirty="0" smtClean="0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900" dirty="0" smtClean="0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makes</a:t>
            </a:r>
            <a:r>
              <a:rPr lang="ru" sz="3900" dirty="0" smtClean="0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900" dirty="0" smtClean="0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</a:t>
            </a:r>
            <a:r>
              <a:rPr lang="ru" sz="3900" dirty="0" smtClean="0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900" dirty="0" smtClean="0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sleep</a:t>
            </a:r>
            <a:r>
              <a:rPr lang="ru" sz="3900" dirty="0" smtClean="0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sz="3900" dirty="0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late ?</a:t>
            </a:r>
            <a:endParaRPr sz="3900" dirty="0">
              <a:solidFill>
                <a:srgbClr val="00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1584900" y="3587750"/>
            <a:ext cx="59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ِ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Step 2 - Define.</a:t>
            </a:r>
            <a:r>
              <a:rPr lang="ru"/>
              <a:t> </a:t>
            </a:r>
            <a:r>
              <a:rPr lang="ru" sz="2900"/>
              <a:t>Again the interview and 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					top 4 causes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209821" y="1365327"/>
            <a:ext cx="34290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6557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645"/>
              <a:buAutoNum type="arabicPeriod"/>
            </a:pPr>
            <a:r>
              <a:rPr lang="ru" sz="2645" u="sng" dirty="0">
                <a:solidFill>
                  <a:srgbClr val="FFD966"/>
                </a:solidFill>
              </a:rPr>
              <a:t>Social Media</a:t>
            </a:r>
            <a:endParaRPr sz="2645" u="sng" dirty="0">
              <a:solidFill>
                <a:srgbClr val="FFD9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845" dirty="0"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950" y="2088138"/>
            <a:ext cx="2660726" cy="187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 rotWithShape="1">
          <a:blip r:embed="rId4">
            <a:alphaModFix/>
          </a:blip>
          <a:srcRect t="8460" b="-8459"/>
          <a:stretch/>
        </p:blipFill>
        <p:spPr>
          <a:xfrm>
            <a:off x="6745400" y="3584450"/>
            <a:ext cx="2300650" cy="155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2075" y="1444300"/>
            <a:ext cx="2455401" cy="13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0075" y="3086593"/>
            <a:ext cx="2540673" cy="15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/>
        </p:nvSpPr>
        <p:spPr>
          <a:xfrm>
            <a:off x="288902" y="1868342"/>
            <a:ext cx="28884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u="sng" dirty="0">
                <a:solidFill>
                  <a:srgbClr val="C4C4C4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-US" sz="2600" u="sng" dirty="0" smtClean="0">
                <a:solidFill>
                  <a:srgbClr val="C4C4C4"/>
                </a:solidFill>
                <a:latin typeface="Lato"/>
                <a:ea typeface="Lato"/>
                <a:cs typeface="Lato"/>
                <a:sym typeface="Lato"/>
              </a:rPr>
              <a:t>Online or video games</a:t>
            </a:r>
            <a:endParaRPr sz="2600" u="sng" dirty="0">
              <a:solidFill>
                <a:srgbClr val="C4C4C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315325" y="2673150"/>
            <a:ext cx="278280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" sz="2600" u="sng" dirty="0">
                <a:solidFill>
                  <a:schemeClr val="accent4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en-US" sz="2600" u="sng" dirty="0" smtClean="0">
                <a:solidFill>
                  <a:schemeClr val="accent4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Movies or a football match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u="sng" dirty="0">
              <a:solidFill>
                <a:srgbClr val="BF9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02175" y="3496526"/>
            <a:ext cx="3349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Too much paperwork or assignments</a:t>
            </a:r>
            <a:endParaRPr sz="2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803" y="3824654"/>
            <a:ext cx="3028950" cy="1318846"/>
          </a:xfrm>
          <a:prstGeom prst="rect">
            <a:avLst/>
          </a:prstGeom>
        </p:spPr>
      </p:pic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1297500" y="232650"/>
            <a:ext cx="3910800" cy="23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60" dirty="0"/>
              <a:t>Step 2 - Define. Final aim - Social </a:t>
            </a:r>
            <a:endParaRPr sz="296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60" dirty="0" smtClean="0"/>
              <a:t>Media</a:t>
            </a:r>
            <a:r>
              <a:rPr lang="en-US" sz="2960" dirty="0" smtClean="0"/>
              <a:t> and Games</a:t>
            </a:r>
            <a:r>
              <a:rPr lang="ru" sz="2960" dirty="0" smtClean="0"/>
              <a:t> </a:t>
            </a:r>
            <a:r>
              <a:rPr lang="ru" sz="2960" dirty="0"/>
              <a:t>before sleeping</a:t>
            </a:r>
            <a:endParaRPr sz="296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960" dirty="0"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543" y="0"/>
            <a:ext cx="382246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socia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98518"/>
            <a:ext cx="2277207" cy="2072421"/>
          </a:xfrm>
          <a:prstGeom prst="rect">
            <a:avLst/>
          </a:prstGeom>
        </p:spPr>
      </p:pic>
      <p:pic>
        <p:nvPicPr>
          <p:cNvPr id="8" name="Рисунок 7" descr="c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890" y="2265118"/>
            <a:ext cx="3014663" cy="1911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695</Words>
  <Application>Microsoft Office PowerPoint</Application>
  <PresentationFormat>Экран (16:9)</PresentationFormat>
  <Paragraphs>92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Montserrat</vt:lpstr>
      <vt:lpstr>Lato</vt:lpstr>
      <vt:lpstr>Wingdings</vt:lpstr>
      <vt:lpstr>Focus</vt:lpstr>
      <vt:lpstr>Final Project  Being late to school</vt:lpstr>
      <vt:lpstr>Why this problem ?</vt:lpstr>
      <vt:lpstr>Step 1 - Empathy. Interview with                  students and teachers                                                         </vt:lpstr>
      <vt:lpstr>Step 1 - Empathy. Internet research and own experience</vt:lpstr>
      <vt:lpstr>Step 2 - Define. Analyzing all data                         we have collected</vt:lpstr>
      <vt:lpstr>Step 2 - Define. Focusing on a certain,            main cause of the problem </vt:lpstr>
      <vt:lpstr>                Step 2 - Define More about this         cause… </vt:lpstr>
      <vt:lpstr>Step 2 - Define. Again the interview and       top 4 causes </vt:lpstr>
      <vt:lpstr>Step 2 - Define. Final aim - Social  Media and Games before sleeping </vt:lpstr>
      <vt:lpstr>Step 3 - Ideate. Design of the    solution</vt:lpstr>
      <vt:lpstr>Step 3 – Ideate. How can we realize this strategy ? Our first           idea</vt:lpstr>
      <vt:lpstr>Step 3 – Ideate. Analyzing and finding        the best solution   </vt:lpstr>
      <vt:lpstr>Step 3 – Ideate. Analyzing and finding        the best solution</vt:lpstr>
      <vt:lpstr>Step 4 – Prototype. How it would look like ?</vt:lpstr>
      <vt:lpstr>Step 5 – Test. Our interview and         the feedbacks</vt:lpstr>
      <vt:lpstr>Step 5 – Test. Improving our project   based on the testing feedbacks</vt:lpstr>
      <vt:lpstr>Step 5 – Test. Improving our project   based on the testing feedbacks</vt:lpstr>
      <vt:lpstr>How are we going to implement our project ?</vt:lpstr>
      <vt:lpstr>How many people are we going to  impact by our project ? Our perspectives  </vt:lpstr>
      <vt:lpstr>Our project viability , feasibility ,      desirability  </vt:lpstr>
      <vt:lpstr>Thanks for attention !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Being late to school</dc:title>
  <dc:creator>Шомирсаидов</dc:creator>
  <cp:lastModifiedBy>Пользователь Windows</cp:lastModifiedBy>
  <cp:revision>41</cp:revision>
  <dcterms:modified xsi:type="dcterms:W3CDTF">2022-04-21T21:18:30Z</dcterms:modified>
</cp:coreProperties>
</file>