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8"/>
  </p:notesMasterIdLst>
  <p:sldIdLst>
    <p:sldId id="256" r:id="rId2"/>
    <p:sldId id="266" r:id="rId3"/>
    <p:sldId id="270" r:id="rId4"/>
    <p:sldId id="267" r:id="rId5"/>
    <p:sldId id="259" r:id="rId6"/>
    <p:sldId id="258" r:id="rId7"/>
    <p:sldId id="261" r:id="rId8"/>
    <p:sldId id="263" r:id="rId9"/>
    <p:sldId id="264" r:id="rId10"/>
    <p:sldId id="272" r:id="rId11"/>
    <p:sldId id="268" r:id="rId12"/>
    <p:sldId id="262" r:id="rId13"/>
    <p:sldId id="260" r:id="rId14"/>
    <p:sldId id="265" r:id="rId15"/>
    <p:sldId id="269"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92A2E-90D0-42C3-AEC8-7C38235B5D21}" v="822" dt="2018-07-26T15:01:42.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59532" autoAdjust="0"/>
  </p:normalViewPr>
  <p:slideViewPr>
    <p:cSldViewPr snapToGrid="0">
      <p:cViewPr varScale="1">
        <p:scale>
          <a:sx n="68" d="100"/>
          <a:sy n="68" d="100"/>
        </p:scale>
        <p:origin x="194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niederlander" userId="423200a02df8014e" providerId="LiveId" clId="{39392A2E-90D0-42C3-AEC8-7C38235B5D21}"/>
    <pc:docChg chg="custSel addSld delSld modSld">
      <pc:chgData name="laura niederlander" userId="423200a02df8014e" providerId="LiveId" clId="{39392A2E-90D0-42C3-AEC8-7C38235B5D21}" dt="2018-07-26T15:01:42.591" v="820" actId="20577"/>
      <pc:docMkLst>
        <pc:docMk/>
      </pc:docMkLst>
      <pc:sldChg chg="modSp">
        <pc:chgData name="laura niederlander" userId="423200a02df8014e" providerId="LiveId" clId="{39392A2E-90D0-42C3-AEC8-7C38235B5D21}" dt="2018-07-26T15:01:42.591" v="820" actId="20577"/>
        <pc:sldMkLst>
          <pc:docMk/>
          <pc:sldMk cId="773179840" sldId="261"/>
        </pc:sldMkLst>
        <pc:spChg chg="mod">
          <ac:chgData name="laura niederlander" userId="423200a02df8014e" providerId="LiveId" clId="{39392A2E-90D0-42C3-AEC8-7C38235B5D21}" dt="2018-07-26T15:01:42.591" v="820" actId="20577"/>
          <ac:spMkLst>
            <pc:docMk/>
            <pc:sldMk cId="773179840" sldId="261"/>
            <ac:spMk id="3" creationId="{30BC8EA0-8F86-4C66-ACCF-448AD9AF0713}"/>
          </ac:spMkLst>
        </pc:spChg>
      </pc:sldChg>
      <pc:sldChg chg="addSp delSp modSp">
        <pc:chgData name="laura niederlander" userId="423200a02df8014e" providerId="LiveId" clId="{39392A2E-90D0-42C3-AEC8-7C38235B5D21}" dt="2018-07-26T14:54:02.942" v="380" actId="1076"/>
        <pc:sldMkLst>
          <pc:docMk/>
          <pc:sldMk cId="4180551536" sldId="262"/>
        </pc:sldMkLst>
        <pc:spChg chg="del">
          <ac:chgData name="laura niederlander" userId="423200a02df8014e" providerId="LiveId" clId="{39392A2E-90D0-42C3-AEC8-7C38235B5D21}" dt="2018-07-26T14:51:14.793" v="79" actId="478"/>
          <ac:spMkLst>
            <pc:docMk/>
            <pc:sldMk cId="4180551536" sldId="262"/>
            <ac:spMk id="3" creationId="{6D2E242E-6807-477C-87C3-951BAEEA4971}"/>
          </ac:spMkLst>
        </pc:spChg>
        <pc:spChg chg="add mod">
          <ac:chgData name="laura niederlander" userId="423200a02df8014e" providerId="LiveId" clId="{39392A2E-90D0-42C3-AEC8-7C38235B5D21}" dt="2018-07-26T14:53:56.854" v="378" actId="20577"/>
          <ac:spMkLst>
            <pc:docMk/>
            <pc:sldMk cId="4180551536" sldId="262"/>
            <ac:spMk id="6" creationId="{231B55D9-0E8F-4A98-8483-9141E304BE9F}"/>
          </ac:spMkLst>
        </pc:spChg>
        <pc:picChg chg="add mod">
          <ac:chgData name="laura niederlander" userId="423200a02df8014e" providerId="LiveId" clId="{39392A2E-90D0-42C3-AEC8-7C38235B5D21}" dt="2018-07-26T14:54:01.141" v="379" actId="1076"/>
          <ac:picMkLst>
            <pc:docMk/>
            <pc:sldMk cId="4180551536" sldId="262"/>
            <ac:picMk id="4" creationId="{C3505533-F479-4FC5-B305-F336255766DB}"/>
          </ac:picMkLst>
        </pc:picChg>
        <pc:picChg chg="add mod">
          <ac:chgData name="laura niederlander" userId="423200a02df8014e" providerId="LiveId" clId="{39392A2E-90D0-42C3-AEC8-7C38235B5D21}" dt="2018-07-26T14:54:02.942" v="380" actId="1076"/>
          <ac:picMkLst>
            <pc:docMk/>
            <pc:sldMk cId="4180551536" sldId="262"/>
            <ac:picMk id="5" creationId="{6C5F7C2C-60EC-4465-8F06-1EB94BFE053F}"/>
          </ac:picMkLst>
        </pc:picChg>
      </pc:sldChg>
      <pc:sldChg chg="modSp">
        <pc:chgData name="laura niederlander" userId="423200a02df8014e" providerId="LiveId" clId="{39392A2E-90D0-42C3-AEC8-7C38235B5D21}" dt="2018-07-26T14:58:30.983" v="711" actId="20577"/>
        <pc:sldMkLst>
          <pc:docMk/>
          <pc:sldMk cId="437134904" sldId="263"/>
        </pc:sldMkLst>
        <pc:spChg chg="mod">
          <ac:chgData name="laura niederlander" userId="423200a02df8014e" providerId="LiveId" clId="{39392A2E-90D0-42C3-AEC8-7C38235B5D21}" dt="2018-07-26T14:58:30.983" v="711" actId="20577"/>
          <ac:spMkLst>
            <pc:docMk/>
            <pc:sldMk cId="437134904" sldId="263"/>
            <ac:spMk id="3" creationId="{7C2AAE86-481C-4DF9-AE7C-C15C0D8D6C8F}"/>
          </ac:spMkLst>
        </pc:spChg>
      </pc:sldChg>
      <pc:sldChg chg="addSp delSp modSp modNotesTx">
        <pc:chgData name="laura niederlander" userId="423200a02df8014e" providerId="LiveId" clId="{39392A2E-90D0-42C3-AEC8-7C38235B5D21}" dt="2018-07-26T14:47:07.750" v="48" actId="20577"/>
        <pc:sldMkLst>
          <pc:docMk/>
          <pc:sldMk cId="124396018" sldId="264"/>
        </pc:sldMkLst>
        <pc:spChg chg="del">
          <ac:chgData name="laura niederlander" userId="423200a02df8014e" providerId="LiveId" clId="{39392A2E-90D0-42C3-AEC8-7C38235B5D21}" dt="2018-07-26T14:43:11.539" v="3"/>
          <ac:spMkLst>
            <pc:docMk/>
            <pc:sldMk cId="124396018" sldId="264"/>
            <ac:spMk id="3" creationId="{1F0B675D-7280-4142-A3D6-E34A935F6F9C}"/>
          </ac:spMkLst>
        </pc:spChg>
        <pc:spChg chg="add del mod">
          <ac:chgData name="laura niederlander" userId="423200a02df8014e" providerId="LiveId" clId="{39392A2E-90D0-42C3-AEC8-7C38235B5D21}" dt="2018-07-26T14:43:56.500" v="11" actId="478"/>
          <ac:spMkLst>
            <pc:docMk/>
            <pc:sldMk cId="124396018" sldId="264"/>
            <ac:spMk id="7" creationId="{8F81481C-771E-4CA8-873E-C37CA49B4D7E}"/>
          </ac:spMkLst>
        </pc:spChg>
        <pc:picChg chg="add del mod">
          <ac:chgData name="laura niederlander" userId="423200a02df8014e" providerId="LiveId" clId="{39392A2E-90D0-42C3-AEC8-7C38235B5D21}" dt="2018-07-26T14:43:52.461" v="10" actId="478"/>
          <ac:picMkLst>
            <pc:docMk/>
            <pc:sldMk cId="124396018" sldId="264"/>
            <ac:picMk id="4" creationId="{AA8C1056-4B2B-4459-BEAC-87337B0D4B16}"/>
          </ac:picMkLst>
        </pc:picChg>
        <pc:picChg chg="add mod">
          <ac:chgData name="laura niederlander" userId="423200a02df8014e" providerId="LiveId" clId="{39392A2E-90D0-42C3-AEC8-7C38235B5D21}" dt="2018-07-26T14:45:23.132" v="26" actId="14100"/>
          <ac:picMkLst>
            <pc:docMk/>
            <pc:sldMk cId="124396018" sldId="264"/>
            <ac:picMk id="5" creationId="{0AB192CF-48FD-4ED1-9B7D-5938E864D726}"/>
          </ac:picMkLst>
        </pc:picChg>
        <pc:picChg chg="add mod">
          <ac:chgData name="laura niederlander" userId="423200a02df8014e" providerId="LiveId" clId="{39392A2E-90D0-42C3-AEC8-7C38235B5D21}" dt="2018-07-26T14:45:31.390" v="31" actId="1076"/>
          <ac:picMkLst>
            <pc:docMk/>
            <pc:sldMk cId="124396018" sldId="264"/>
            <ac:picMk id="8" creationId="{F2548981-7455-4CE5-9A8C-BA4FBB259B5E}"/>
          </ac:picMkLst>
        </pc:picChg>
        <pc:picChg chg="add mod">
          <ac:chgData name="laura niederlander" userId="423200a02df8014e" providerId="LiveId" clId="{39392A2E-90D0-42C3-AEC8-7C38235B5D21}" dt="2018-07-26T14:45:34.881" v="33" actId="14100"/>
          <ac:picMkLst>
            <pc:docMk/>
            <pc:sldMk cId="124396018" sldId="264"/>
            <ac:picMk id="9" creationId="{AE8EF991-3468-4FF1-A763-F3E2CAECF53D}"/>
          </ac:picMkLst>
        </pc:picChg>
        <pc:picChg chg="add mod">
          <ac:chgData name="laura niederlander" userId="423200a02df8014e" providerId="LiveId" clId="{39392A2E-90D0-42C3-AEC8-7C38235B5D21}" dt="2018-07-26T14:45:25.229" v="27" actId="1076"/>
          <ac:picMkLst>
            <pc:docMk/>
            <pc:sldMk cId="124396018" sldId="264"/>
            <ac:picMk id="10" creationId="{F47A90A3-1DED-4BCF-903F-BD3E7872C433}"/>
          </ac:picMkLst>
        </pc:picChg>
        <pc:picChg chg="add mod">
          <ac:chgData name="laura niederlander" userId="423200a02df8014e" providerId="LiveId" clId="{39392A2E-90D0-42C3-AEC8-7C38235B5D21}" dt="2018-07-26T14:46:01.950" v="37" actId="14100"/>
          <ac:picMkLst>
            <pc:docMk/>
            <pc:sldMk cId="124396018" sldId="264"/>
            <ac:picMk id="11" creationId="{5CFD690E-D287-4B8B-8E6B-9EE93387DF2F}"/>
          </ac:picMkLst>
        </pc:picChg>
        <pc:picChg chg="add mod">
          <ac:chgData name="laura niederlander" userId="423200a02df8014e" providerId="LiveId" clId="{39392A2E-90D0-42C3-AEC8-7C38235B5D21}" dt="2018-07-26T14:46:20.639" v="40" actId="1076"/>
          <ac:picMkLst>
            <pc:docMk/>
            <pc:sldMk cId="124396018" sldId="264"/>
            <ac:picMk id="12" creationId="{1804EB97-5594-4267-94D8-D74C05944210}"/>
          </ac:picMkLst>
        </pc:picChg>
        <pc:picChg chg="add mod">
          <ac:chgData name="laura niederlander" userId="423200a02df8014e" providerId="LiveId" clId="{39392A2E-90D0-42C3-AEC8-7C38235B5D21}" dt="2018-07-26T14:46:38.418" v="43" actId="1076"/>
          <ac:picMkLst>
            <pc:docMk/>
            <pc:sldMk cId="124396018" sldId="264"/>
            <ac:picMk id="13" creationId="{7A4ADC88-B54A-43B1-A34D-84EE45651409}"/>
          </ac:picMkLst>
        </pc:picChg>
      </pc:sldChg>
      <pc:sldChg chg="addSp modSp">
        <pc:chgData name="laura niederlander" userId="423200a02df8014e" providerId="LiveId" clId="{39392A2E-90D0-42C3-AEC8-7C38235B5D21}" dt="2018-07-26T14:54:29.333" v="386" actId="14100"/>
        <pc:sldMkLst>
          <pc:docMk/>
          <pc:sldMk cId="381335741" sldId="268"/>
        </pc:sldMkLst>
        <pc:picChg chg="add mod">
          <ac:chgData name="laura niederlander" userId="423200a02df8014e" providerId="LiveId" clId="{39392A2E-90D0-42C3-AEC8-7C38235B5D21}" dt="2018-07-26T14:54:21.659" v="383" actId="14100"/>
          <ac:picMkLst>
            <pc:docMk/>
            <pc:sldMk cId="381335741" sldId="268"/>
            <ac:picMk id="4" creationId="{520AD70B-A688-478D-8F32-28BE1A84F7F3}"/>
          </ac:picMkLst>
        </pc:picChg>
        <pc:picChg chg="add mod">
          <ac:chgData name="laura niederlander" userId="423200a02df8014e" providerId="LiveId" clId="{39392A2E-90D0-42C3-AEC8-7C38235B5D21}" dt="2018-07-26T14:54:29.333" v="386" actId="14100"/>
          <ac:picMkLst>
            <pc:docMk/>
            <pc:sldMk cId="381335741" sldId="268"/>
            <ac:picMk id="5" creationId="{257436CB-A49B-42E0-B547-10288EAFA735}"/>
          </ac:picMkLst>
        </pc:picChg>
      </pc:sldChg>
      <pc:sldChg chg="addSp modSp add">
        <pc:chgData name="laura niederlander" userId="423200a02df8014e" providerId="LiveId" clId="{39392A2E-90D0-42C3-AEC8-7C38235B5D21}" dt="2018-07-26T14:42:20.423" v="2" actId="1076"/>
        <pc:sldMkLst>
          <pc:docMk/>
          <pc:sldMk cId="3954813868" sldId="270"/>
        </pc:sldMkLst>
        <pc:picChg chg="add mod">
          <ac:chgData name="laura niederlander" userId="423200a02df8014e" providerId="LiveId" clId="{39392A2E-90D0-42C3-AEC8-7C38235B5D21}" dt="2018-07-26T14:42:20.423" v="2" actId="1076"/>
          <ac:picMkLst>
            <pc:docMk/>
            <pc:sldMk cId="3954813868" sldId="270"/>
            <ac:picMk id="3" creationId="{CF5E2FDE-C10C-4290-A2DA-AD3E77BDEC81}"/>
          </ac:picMkLst>
        </pc:picChg>
      </pc:sldChg>
      <pc:sldChg chg="addSp modSp add del">
        <pc:chgData name="laura niederlander" userId="423200a02df8014e" providerId="LiveId" clId="{39392A2E-90D0-42C3-AEC8-7C38235B5D21}" dt="2018-07-26T14:54:50.052" v="388" actId="2696"/>
        <pc:sldMkLst>
          <pc:docMk/>
          <pc:sldMk cId="2625199740" sldId="271"/>
        </pc:sldMkLst>
        <pc:picChg chg="add mod">
          <ac:chgData name="laura niederlander" userId="423200a02df8014e" providerId="LiveId" clId="{39392A2E-90D0-42C3-AEC8-7C38235B5D21}" dt="2018-07-26T14:54:39.369" v="387" actId="1076"/>
          <ac:picMkLst>
            <pc:docMk/>
            <pc:sldMk cId="2625199740" sldId="271"/>
            <ac:picMk id="2" creationId="{4295C5B5-3408-4D8C-8CB7-D9B3D3EFCFAF}"/>
          </ac:picMkLst>
        </pc:picChg>
      </pc:sldChg>
      <pc:sldChg chg="addSp modSp add">
        <pc:chgData name="laura niederlander" userId="423200a02df8014e" providerId="LiveId" clId="{39392A2E-90D0-42C3-AEC8-7C38235B5D21}" dt="2018-07-26T14:49:32.046" v="78" actId="1076"/>
        <pc:sldMkLst>
          <pc:docMk/>
          <pc:sldMk cId="3610088624" sldId="272"/>
        </pc:sldMkLst>
        <pc:spChg chg="mod">
          <ac:chgData name="laura niederlander" userId="423200a02df8014e" providerId="LiveId" clId="{39392A2E-90D0-42C3-AEC8-7C38235B5D21}" dt="2018-07-26T14:48:00.248" v="68" actId="20577"/>
          <ac:spMkLst>
            <pc:docMk/>
            <pc:sldMk cId="3610088624" sldId="272"/>
            <ac:spMk id="2" creationId="{F3FCBE9A-6CF7-4C7E-855D-410FB0924423}"/>
          </ac:spMkLst>
        </pc:spChg>
        <pc:picChg chg="add mod">
          <ac:chgData name="laura niederlander" userId="423200a02df8014e" providerId="LiveId" clId="{39392A2E-90D0-42C3-AEC8-7C38235B5D21}" dt="2018-07-26T14:47:57.174" v="55" actId="1076"/>
          <ac:picMkLst>
            <pc:docMk/>
            <pc:sldMk cId="3610088624" sldId="272"/>
            <ac:picMk id="3" creationId="{96DA6A5F-4E8D-4EBB-9998-CB2849783894}"/>
          </ac:picMkLst>
        </pc:picChg>
        <pc:picChg chg="add mod">
          <ac:chgData name="laura niederlander" userId="423200a02df8014e" providerId="LiveId" clId="{39392A2E-90D0-42C3-AEC8-7C38235B5D21}" dt="2018-07-26T14:49:29.986" v="77" actId="14100"/>
          <ac:picMkLst>
            <pc:docMk/>
            <pc:sldMk cId="3610088624" sldId="272"/>
            <ac:picMk id="4" creationId="{FC08354A-3C9E-453B-AD1C-C9B884C19A56}"/>
          </ac:picMkLst>
        </pc:picChg>
        <pc:picChg chg="add mod">
          <ac:chgData name="laura niederlander" userId="423200a02df8014e" providerId="LiveId" clId="{39392A2E-90D0-42C3-AEC8-7C38235B5D21}" dt="2018-07-26T14:49:32.046" v="78" actId="1076"/>
          <ac:picMkLst>
            <pc:docMk/>
            <pc:sldMk cId="3610088624" sldId="272"/>
            <ac:picMk id="5" creationId="{6318CF02-86A3-43B1-BD59-65F05CA420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1104C-1D74-4FD6-BB69-17D9E681D9B8}" type="datetimeFigureOut">
              <a:rPr lang="en-US" smtClean="0"/>
              <a:t>7/26/2018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DBFA7-4F41-4072-AD7C-12703945B17C}" type="slidenum">
              <a:rPr lang="en-US" smtClean="0"/>
              <a:t>‹#›</a:t>
            </a:fld>
            <a:endParaRPr lang="en-US"/>
          </a:p>
        </p:txBody>
      </p:sp>
    </p:spTree>
    <p:extLst>
      <p:ext uri="{BB962C8B-B14F-4D97-AF65-F5344CB8AC3E}">
        <p14:creationId xmlns:p14="http://schemas.microsoft.com/office/powerpoint/2010/main" val="32849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Set Information:</a:t>
            </a:r>
          </a:p>
          <a:p>
            <a:endParaRPr lang="en-US" dirty="0"/>
          </a:p>
          <a:p>
            <a:r>
              <a:rPr lang="en-US" dirty="0"/>
              <a:t>Many variables are included so that algorithms that select or learn weights for </a:t>
            </a:r>
          </a:p>
          <a:p>
            <a:r>
              <a:rPr lang="en-US" dirty="0"/>
              <a:t>attributes could be tested. However, clearly unrelated attributes were not included; </a:t>
            </a:r>
          </a:p>
          <a:p>
            <a:r>
              <a:rPr lang="en-US" dirty="0"/>
              <a:t>attributes were picked if there was any plausible connection to crime (N=122), plus </a:t>
            </a:r>
          </a:p>
          <a:p>
            <a:r>
              <a:rPr lang="en-US" dirty="0"/>
              <a:t>the attribute to be predicted (Per Capita Violent Crimes). The variables included in </a:t>
            </a:r>
          </a:p>
          <a:p>
            <a:r>
              <a:rPr lang="en-US" dirty="0"/>
              <a:t>the dataset involve the community, such as the percent of the population considered </a:t>
            </a:r>
          </a:p>
          <a:p>
            <a:r>
              <a:rPr lang="en-US" dirty="0"/>
              <a:t>urban, and the median family income, and involving law enforcement, such as per capita </a:t>
            </a:r>
          </a:p>
          <a:p>
            <a:r>
              <a:rPr lang="en-US" dirty="0"/>
              <a:t>number of police officers, and percent of officers assigned to drug units.</a:t>
            </a:r>
          </a:p>
          <a:p>
            <a:endParaRPr lang="en-US" dirty="0"/>
          </a:p>
          <a:p>
            <a:r>
              <a:rPr lang="en-US" dirty="0"/>
              <a:t>The per capita violent crimes variable was calculated using population and the sum of </a:t>
            </a:r>
          </a:p>
          <a:p>
            <a:r>
              <a:rPr lang="en-US" dirty="0"/>
              <a:t>crime variables considered violent crimes in the United States: murder, rape, robbery, </a:t>
            </a:r>
          </a:p>
          <a:p>
            <a:r>
              <a:rPr lang="en-US" dirty="0"/>
              <a:t>and assault. There was apparently some controversy in some states concerning the </a:t>
            </a:r>
          </a:p>
          <a:p>
            <a:r>
              <a:rPr lang="en-US" dirty="0"/>
              <a:t>counting of rapes. These resulted in missing values for rape, which resulted in </a:t>
            </a:r>
          </a:p>
          <a:p>
            <a:r>
              <a:rPr lang="en-US" dirty="0"/>
              <a:t>incorrect values for per capita violent crime. These cities are not included in the </a:t>
            </a:r>
          </a:p>
          <a:p>
            <a:r>
              <a:rPr lang="en-US" dirty="0"/>
              <a:t>dataset. Many of these omitted communities were from the midwestern USA.</a:t>
            </a:r>
          </a:p>
          <a:p>
            <a:endParaRPr lang="en-US" dirty="0"/>
          </a:p>
          <a:p>
            <a:r>
              <a:rPr lang="en-US" dirty="0"/>
              <a:t>Data is described below based on original values. All numeric data was normalized into </a:t>
            </a:r>
          </a:p>
          <a:p>
            <a:r>
              <a:rPr lang="en-US" dirty="0"/>
              <a:t>the decimal range 0.00-1.00 using an Unsupervised, equal-interval binning method. </a:t>
            </a:r>
          </a:p>
          <a:p>
            <a:r>
              <a:rPr lang="en-US" dirty="0"/>
              <a:t>Attributes retain their distribution and skew (hence for example the population </a:t>
            </a:r>
          </a:p>
          <a:p>
            <a:r>
              <a:rPr lang="en-US" dirty="0"/>
              <a:t>attribute has a mean value of 0.06 because most communities are small). E.g. An </a:t>
            </a:r>
          </a:p>
          <a:p>
            <a:r>
              <a:rPr lang="en-US" dirty="0"/>
              <a:t>attribute described as 'mean people per household' is actually the normalized (0-1) </a:t>
            </a:r>
          </a:p>
          <a:p>
            <a:r>
              <a:rPr lang="en-US" dirty="0"/>
              <a:t>version of that value.</a:t>
            </a:r>
          </a:p>
          <a:p>
            <a:endParaRPr lang="en-US" dirty="0"/>
          </a:p>
          <a:p>
            <a:r>
              <a:rPr lang="en-US" dirty="0"/>
              <a:t>The normalization preserves rough ratios of values WITHIN an attribute (e.g. double </a:t>
            </a:r>
          </a:p>
          <a:p>
            <a:r>
              <a:rPr lang="en-US" dirty="0"/>
              <a:t>the value for double the population within the available precision - except for </a:t>
            </a:r>
          </a:p>
          <a:p>
            <a:r>
              <a:rPr lang="en-US" dirty="0"/>
              <a:t>extreme values (all values more than 3 SD above the mean are normalized to 1.00; all </a:t>
            </a:r>
          </a:p>
          <a:p>
            <a:r>
              <a:rPr lang="en-US" dirty="0"/>
              <a:t>values more than 3 SD below the mean are </a:t>
            </a:r>
            <a:r>
              <a:rPr lang="en-US" dirty="0" err="1"/>
              <a:t>nromalized</a:t>
            </a:r>
            <a:r>
              <a:rPr lang="en-US" dirty="0"/>
              <a:t> to 0.00)).</a:t>
            </a:r>
          </a:p>
          <a:p>
            <a:endParaRPr lang="en-US" dirty="0"/>
          </a:p>
          <a:p>
            <a:r>
              <a:rPr lang="en-US" dirty="0"/>
              <a:t>However, the normalization does not preserve relationships between values BETWEEN </a:t>
            </a:r>
          </a:p>
          <a:p>
            <a:r>
              <a:rPr lang="en-US" dirty="0"/>
              <a:t>attributes (e.g. it would not be meaningful to compare the value for </a:t>
            </a:r>
            <a:r>
              <a:rPr lang="en-US" dirty="0" err="1"/>
              <a:t>whitePerCap</a:t>
            </a:r>
            <a:r>
              <a:rPr lang="en-US" dirty="0"/>
              <a:t> with </a:t>
            </a:r>
          </a:p>
          <a:p>
            <a:r>
              <a:rPr lang="en-US" dirty="0"/>
              <a:t>the value for </a:t>
            </a:r>
            <a:r>
              <a:rPr lang="en-US" dirty="0" err="1"/>
              <a:t>blackPerCap</a:t>
            </a:r>
            <a:r>
              <a:rPr lang="en-US" dirty="0"/>
              <a:t> for a community)</a:t>
            </a:r>
          </a:p>
          <a:p>
            <a:endParaRPr lang="en-US" dirty="0"/>
          </a:p>
          <a:p>
            <a:r>
              <a:rPr lang="en-US" dirty="0"/>
              <a:t>A limitation was that the LEMAS survey was of the police departments with at least 100 </a:t>
            </a:r>
          </a:p>
          <a:p>
            <a:r>
              <a:rPr lang="en-US" dirty="0"/>
              <a:t>officers, plus a random sample of smaller departments. For our purposes, communities </a:t>
            </a:r>
          </a:p>
          <a:p>
            <a:r>
              <a:rPr lang="en-US" dirty="0"/>
              <a:t>not found in both census and crime datasets were omitted. Many communities are missing </a:t>
            </a:r>
          </a:p>
          <a:p>
            <a:r>
              <a:rPr lang="en-US" dirty="0"/>
              <a:t>LEMAS data.</a:t>
            </a:r>
          </a:p>
        </p:txBody>
      </p:sp>
      <p:sp>
        <p:nvSpPr>
          <p:cNvPr id="4" name="Slide Number Placeholder 3"/>
          <p:cNvSpPr>
            <a:spLocks noGrp="1"/>
          </p:cNvSpPr>
          <p:nvPr>
            <p:ph type="sldNum" sz="quarter" idx="10"/>
          </p:nvPr>
        </p:nvSpPr>
        <p:spPr/>
        <p:txBody>
          <a:bodyPr/>
          <a:lstStyle/>
          <a:p>
            <a:fld id="{A58DBFA7-4F41-4072-AD7C-12703945B17C}" type="slidenum">
              <a:rPr lang="en-US" smtClean="0"/>
              <a:t>2</a:t>
            </a:fld>
            <a:endParaRPr lang="en-US"/>
          </a:p>
        </p:txBody>
      </p:sp>
    </p:spTree>
    <p:extLst>
      <p:ext uri="{BB962C8B-B14F-4D97-AF65-F5344CB8AC3E}">
        <p14:creationId xmlns:p14="http://schemas.microsoft.com/office/powerpoint/2010/main" val="124412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8DBFA7-4F41-4072-AD7C-12703945B17C}" type="slidenum">
              <a:rPr lang="en-US" smtClean="0"/>
              <a:t>7</a:t>
            </a:fld>
            <a:endParaRPr lang="en-US"/>
          </a:p>
        </p:txBody>
      </p:sp>
    </p:spTree>
    <p:extLst>
      <p:ext uri="{BB962C8B-B14F-4D97-AF65-F5344CB8AC3E}">
        <p14:creationId xmlns:p14="http://schemas.microsoft.com/office/powerpoint/2010/main" val="84454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#Check for normality</a:t>
            </a:r>
            <a:r>
              <a:rPr lang="en-US" dirty="0"/>
              <a:t> </a:t>
            </a:r>
          </a:p>
          <a:p>
            <a:endParaRPr lang="en-US" dirty="0"/>
          </a:p>
          <a:p>
            <a:r>
              <a:rPr lang="en-US" dirty="0" err="1"/>
              <a:t>qqnorm</a:t>
            </a:r>
            <a:r>
              <a:rPr lang="en-US" dirty="0"/>
              <a:t>(</a:t>
            </a:r>
            <a:r>
              <a:rPr lang="en-US" dirty="0" err="1"/>
              <a:t>cdss$crimedata.ViolentCrimesPerPop</a:t>
            </a:r>
            <a:r>
              <a:rPr lang="en-US" dirty="0"/>
              <a:t>, </a:t>
            </a:r>
            <a:r>
              <a:rPr lang="en-US" dirty="0" err="1"/>
              <a:t>pch</a:t>
            </a:r>
            <a:r>
              <a:rPr lang="en-US" dirty="0"/>
              <a:t> = </a:t>
            </a:r>
            <a:r>
              <a:rPr lang="en-US" sz="1200" kern="1200" dirty="0">
                <a:solidFill>
                  <a:schemeClr val="tx1"/>
                </a:solidFill>
                <a:effectLst/>
                <a:latin typeface="+mn-lt"/>
                <a:ea typeface="+mn-ea"/>
                <a:cs typeface="+mn-cs"/>
              </a:rPr>
              <a:t>1</a:t>
            </a:r>
            <a:r>
              <a:rPr lang="en-US" dirty="0"/>
              <a:t>, frame = </a:t>
            </a:r>
            <a:r>
              <a:rPr lang="en-US" sz="1200" kern="1200" dirty="0">
                <a:solidFill>
                  <a:schemeClr val="tx1"/>
                </a:solidFill>
                <a:effectLst/>
                <a:latin typeface="+mn-lt"/>
                <a:ea typeface="+mn-ea"/>
                <a:cs typeface="+mn-cs"/>
              </a:rPr>
              <a:t>FALSE</a:t>
            </a:r>
            <a:r>
              <a:rPr lang="en-US" dirty="0"/>
              <a:t>, main= </a:t>
            </a:r>
            <a:r>
              <a:rPr lang="en-US" sz="1200" kern="1200" dirty="0">
                <a:solidFill>
                  <a:schemeClr val="tx1"/>
                </a:solidFill>
                <a:effectLst/>
                <a:latin typeface="+mn-lt"/>
                <a:ea typeface="+mn-ea"/>
                <a:cs typeface="+mn-cs"/>
              </a:rPr>
              <a:t>"Violent Crime Per Pop Data"</a:t>
            </a:r>
            <a:r>
              <a:rPr lang="en-US" dirty="0"/>
              <a:t>) </a:t>
            </a:r>
            <a:r>
              <a:rPr lang="en-US" sz="1200" i="1" kern="1200" dirty="0">
                <a:solidFill>
                  <a:schemeClr val="tx1"/>
                </a:solidFill>
                <a:effectLst/>
                <a:latin typeface="+mn-lt"/>
                <a:ea typeface="+mn-ea"/>
                <a:cs typeface="+mn-cs"/>
              </a:rPr>
              <a:t>## plots the data</a:t>
            </a:r>
            <a:r>
              <a:rPr lang="en-US" dirty="0"/>
              <a:t> </a:t>
            </a:r>
            <a:r>
              <a:rPr lang="en-US" dirty="0" err="1"/>
              <a:t>qqline</a:t>
            </a:r>
            <a:r>
              <a:rPr lang="en-US" dirty="0"/>
              <a:t>(</a:t>
            </a:r>
            <a:r>
              <a:rPr lang="en-US" dirty="0" err="1"/>
              <a:t>cdss$crimedata.ViolentCrimesPerPop</a:t>
            </a:r>
            <a:r>
              <a:rPr lang="en-US" dirty="0"/>
              <a:t>, col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steelblue</a:t>
            </a:r>
            <a:r>
              <a:rPr lang="en-US" sz="1200" kern="1200" dirty="0">
                <a:solidFill>
                  <a:schemeClr val="tx1"/>
                </a:solidFill>
                <a:effectLst/>
                <a:latin typeface="+mn-lt"/>
                <a:ea typeface="+mn-ea"/>
                <a:cs typeface="+mn-cs"/>
              </a:rPr>
              <a:t>"</a:t>
            </a:r>
            <a:r>
              <a:rPr lang="en-US" dirty="0"/>
              <a:t>, </a:t>
            </a:r>
            <a:r>
              <a:rPr lang="en-US" dirty="0" err="1"/>
              <a:t>lwd</a:t>
            </a:r>
            <a:r>
              <a:rPr lang="en-US" dirty="0"/>
              <a:t> = </a:t>
            </a:r>
            <a:r>
              <a:rPr lang="en-US" sz="1200" kern="1200" dirty="0">
                <a:solidFill>
                  <a:schemeClr val="tx1"/>
                </a:solidFill>
                <a:effectLst/>
                <a:latin typeface="+mn-lt"/>
                <a:ea typeface="+mn-ea"/>
                <a:cs typeface="+mn-cs"/>
              </a:rPr>
              <a:t>2</a:t>
            </a:r>
            <a:r>
              <a:rPr lang="en-US" dirty="0"/>
              <a:t>) </a:t>
            </a:r>
            <a:r>
              <a:rPr lang="en-US" sz="1200" i="1" kern="1200" dirty="0">
                <a:solidFill>
                  <a:schemeClr val="tx1"/>
                </a:solidFill>
                <a:effectLst/>
                <a:latin typeface="+mn-lt"/>
                <a:ea typeface="+mn-ea"/>
                <a:cs typeface="+mn-cs"/>
              </a:rPr>
              <a:t>## adds a line</a:t>
            </a: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9</a:t>
            </a:fld>
            <a:endParaRPr lang="en-US"/>
          </a:p>
        </p:txBody>
      </p:sp>
    </p:spTree>
    <p:extLst>
      <p:ext uri="{BB962C8B-B14F-4D97-AF65-F5344CB8AC3E}">
        <p14:creationId xmlns:p14="http://schemas.microsoft.com/office/powerpoint/2010/main" val="392688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10</a:t>
            </a:fld>
            <a:endParaRPr lang="en-US"/>
          </a:p>
        </p:txBody>
      </p:sp>
    </p:spTree>
    <p:extLst>
      <p:ext uri="{BB962C8B-B14F-4D97-AF65-F5344CB8AC3E}">
        <p14:creationId xmlns:p14="http://schemas.microsoft.com/office/powerpoint/2010/main" val="426251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12</a:t>
            </a:fld>
            <a:endParaRPr lang="en-US"/>
          </a:p>
        </p:txBody>
      </p:sp>
    </p:spTree>
    <p:extLst>
      <p:ext uri="{BB962C8B-B14F-4D97-AF65-F5344CB8AC3E}">
        <p14:creationId xmlns:p14="http://schemas.microsoft.com/office/powerpoint/2010/main" val="73807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515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86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33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367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6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7/26/2018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6278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050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180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95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7/26/2018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52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7/26/2018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18525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8476-F024-48C6-B1C4-8E5C73FDF569}"/>
              </a:ext>
            </a:extLst>
          </p:cNvPr>
          <p:cNvSpPr>
            <a:spLocks noGrp="1"/>
          </p:cNvSpPr>
          <p:nvPr>
            <p:ph type="ctrTitle"/>
          </p:nvPr>
        </p:nvSpPr>
        <p:spPr/>
        <p:txBody>
          <a:bodyPr>
            <a:normAutofit/>
          </a:bodyPr>
          <a:lstStyle/>
          <a:p>
            <a:r>
              <a:rPr lang="en-US" sz="4000" dirty="0"/>
              <a:t>Violent crimes Per Population &amp; communities</a:t>
            </a:r>
          </a:p>
        </p:txBody>
      </p:sp>
      <p:sp>
        <p:nvSpPr>
          <p:cNvPr id="3" name="Subtitle 2">
            <a:extLst>
              <a:ext uri="{FF2B5EF4-FFF2-40B4-BE49-F238E27FC236}">
                <a16:creationId xmlns:a16="http://schemas.microsoft.com/office/drawing/2014/main" id="{52F31159-77EA-4853-8BB4-AE587E8FA2A8}"/>
              </a:ext>
            </a:extLst>
          </p:cNvPr>
          <p:cNvSpPr>
            <a:spLocks noGrp="1"/>
          </p:cNvSpPr>
          <p:nvPr>
            <p:ph type="subTitle" idx="1"/>
          </p:nvPr>
        </p:nvSpPr>
        <p:spPr/>
        <p:txBody>
          <a:bodyPr/>
          <a:lstStyle/>
          <a:p>
            <a:r>
              <a:rPr lang="en-US" i="1" dirty="0"/>
              <a:t>Shon Mohsin and Laura Niederlander</a:t>
            </a:r>
            <a:endParaRPr lang="en-US" dirty="0"/>
          </a:p>
          <a:p>
            <a:r>
              <a:rPr lang="en-US" i="1" dirty="0"/>
              <a:t>26 July, 2018</a:t>
            </a:r>
            <a:endParaRPr lang="en-US" dirty="0"/>
          </a:p>
          <a:p>
            <a:endParaRPr lang="en-US" dirty="0"/>
          </a:p>
        </p:txBody>
      </p:sp>
    </p:spTree>
    <p:extLst>
      <p:ext uri="{BB962C8B-B14F-4D97-AF65-F5344CB8AC3E}">
        <p14:creationId xmlns:p14="http://schemas.microsoft.com/office/powerpoint/2010/main" val="85039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BE9A-6CF7-4C7E-855D-410FB0924423}"/>
              </a:ext>
            </a:extLst>
          </p:cNvPr>
          <p:cNvSpPr>
            <a:spLocks noGrp="1"/>
          </p:cNvSpPr>
          <p:nvPr>
            <p:ph type="title"/>
          </p:nvPr>
        </p:nvSpPr>
        <p:spPr/>
        <p:txBody>
          <a:bodyPr/>
          <a:lstStyle/>
          <a:p>
            <a:r>
              <a:rPr lang="en-US" dirty="0"/>
              <a:t>Log Transform</a:t>
            </a:r>
          </a:p>
        </p:txBody>
      </p:sp>
      <p:pic>
        <p:nvPicPr>
          <p:cNvPr id="3" name="Picture 2">
            <a:extLst>
              <a:ext uri="{FF2B5EF4-FFF2-40B4-BE49-F238E27FC236}">
                <a16:creationId xmlns:a16="http://schemas.microsoft.com/office/drawing/2014/main" id="{96DA6A5F-4E8D-4EBB-9998-CB2849783894}"/>
              </a:ext>
            </a:extLst>
          </p:cNvPr>
          <p:cNvPicPr>
            <a:picLocks noChangeAspect="1"/>
          </p:cNvPicPr>
          <p:nvPr/>
        </p:nvPicPr>
        <p:blipFill>
          <a:blip r:embed="rId3"/>
          <a:stretch>
            <a:fillRect/>
          </a:stretch>
        </p:blipFill>
        <p:spPr>
          <a:xfrm>
            <a:off x="1451579" y="1952971"/>
            <a:ext cx="5008318" cy="3871126"/>
          </a:xfrm>
          <a:prstGeom prst="rect">
            <a:avLst/>
          </a:prstGeom>
        </p:spPr>
      </p:pic>
      <p:pic>
        <p:nvPicPr>
          <p:cNvPr id="4" name="Picture 3">
            <a:extLst>
              <a:ext uri="{FF2B5EF4-FFF2-40B4-BE49-F238E27FC236}">
                <a16:creationId xmlns:a16="http://schemas.microsoft.com/office/drawing/2014/main" id="{FC08354A-3C9E-453B-AD1C-C9B884C19A56}"/>
              </a:ext>
            </a:extLst>
          </p:cNvPr>
          <p:cNvPicPr>
            <a:picLocks noChangeAspect="1"/>
          </p:cNvPicPr>
          <p:nvPr/>
        </p:nvPicPr>
        <p:blipFill>
          <a:blip r:embed="rId4"/>
          <a:stretch>
            <a:fillRect/>
          </a:stretch>
        </p:blipFill>
        <p:spPr>
          <a:xfrm>
            <a:off x="6693882" y="1949454"/>
            <a:ext cx="2236842" cy="1470016"/>
          </a:xfrm>
          <a:prstGeom prst="rect">
            <a:avLst/>
          </a:prstGeom>
        </p:spPr>
      </p:pic>
      <p:pic>
        <p:nvPicPr>
          <p:cNvPr id="5" name="Picture 4">
            <a:extLst>
              <a:ext uri="{FF2B5EF4-FFF2-40B4-BE49-F238E27FC236}">
                <a16:creationId xmlns:a16="http://schemas.microsoft.com/office/drawing/2014/main" id="{6318CF02-86A3-43B1-BD59-65F05CA4205D}"/>
              </a:ext>
            </a:extLst>
          </p:cNvPr>
          <p:cNvPicPr>
            <a:picLocks noChangeAspect="1"/>
          </p:cNvPicPr>
          <p:nvPr/>
        </p:nvPicPr>
        <p:blipFill>
          <a:blip r:embed="rId5"/>
          <a:stretch>
            <a:fillRect/>
          </a:stretch>
        </p:blipFill>
        <p:spPr>
          <a:xfrm>
            <a:off x="6693882" y="3515170"/>
            <a:ext cx="2236842" cy="1629947"/>
          </a:xfrm>
          <a:prstGeom prst="rect">
            <a:avLst/>
          </a:prstGeom>
        </p:spPr>
      </p:pic>
    </p:spTree>
    <p:extLst>
      <p:ext uri="{BB962C8B-B14F-4D97-AF65-F5344CB8AC3E}">
        <p14:creationId xmlns:p14="http://schemas.microsoft.com/office/powerpoint/2010/main" val="361008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0F57-7FDC-401D-A89D-DD580FF6B549}"/>
              </a:ext>
            </a:extLst>
          </p:cNvPr>
          <p:cNvSpPr>
            <a:spLocks noGrp="1"/>
          </p:cNvSpPr>
          <p:nvPr>
            <p:ph type="title"/>
          </p:nvPr>
        </p:nvSpPr>
        <p:spPr/>
        <p:txBody>
          <a:bodyPr/>
          <a:lstStyle/>
          <a:p>
            <a:r>
              <a:rPr lang="en-US" dirty="0"/>
              <a:t>Log transformed plots</a:t>
            </a:r>
          </a:p>
        </p:txBody>
      </p:sp>
      <p:sp>
        <p:nvSpPr>
          <p:cNvPr id="3" name="Content Placeholder 2">
            <a:extLst>
              <a:ext uri="{FF2B5EF4-FFF2-40B4-BE49-F238E27FC236}">
                <a16:creationId xmlns:a16="http://schemas.microsoft.com/office/drawing/2014/main" id="{816AE6A6-9298-4CAD-839C-D61A2A64116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20AD70B-A688-478D-8F32-28BE1A84F7F3}"/>
              </a:ext>
            </a:extLst>
          </p:cNvPr>
          <p:cNvPicPr>
            <a:picLocks noChangeAspect="1"/>
          </p:cNvPicPr>
          <p:nvPr/>
        </p:nvPicPr>
        <p:blipFill>
          <a:blip r:embed="rId2"/>
          <a:stretch>
            <a:fillRect/>
          </a:stretch>
        </p:blipFill>
        <p:spPr>
          <a:xfrm>
            <a:off x="1451578" y="3753289"/>
            <a:ext cx="2853135" cy="1875034"/>
          </a:xfrm>
          <a:prstGeom prst="rect">
            <a:avLst/>
          </a:prstGeom>
        </p:spPr>
      </p:pic>
      <p:pic>
        <p:nvPicPr>
          <p:cNvPr id="5" name="Picture 4">
            <a:extLst>
              <a:ext uri="{FF2B5EF4-FFF2-40B4-BE49-F238E27FC236}">
                <a16:creationId xmlns:a16="http://schemas.microsoft.com/office/drawing/2014/main" id="{257436CB-A49B-42E0-B547-10288EAFA735}"/>
              </a:ext>
            </a:extLst>
          </p:cNvPr>
          <p:cNvPicPr>
            <a:picLocks noChangeAspect="1"/>
          </p:cNvPicPr>
          <p:nvPr/>
        </p:nvPicPr>
        <p:blipFill>
          <a:blip r:embed="rId3"/>
          <a:stretch>
            <a:fillRect/>
          </a:stretch>
        </p:blipFill>
        <p:spPr>
          <a:xfrm>
            <a:off x="4457118" y="3741038"/>
            <a:ext cx="2589997" cy="1887285"/>
          </a:xfrm>
          <a:prstGeom prst="rect">
            <a:avLst/>
          </a:prstGeom>
        </p:spPr>
      </p:pic>
    </p:spTree>
    <p:extLst>
      <p:ext uri="{BB962C8B-B14F-4D97-AF65-F5344CB8AC3E}">
        <p14:creationId xmlns:p14="http://schemas.microsoft.com/office/powerpoint/2010/main" val="38133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682B-5469-4A0A-9A5E-E45B10F59D24}"/>
              </a:ext>
            </a:extLst>
          </p:cNvPr>
          <p:cNvSpPr>
            <a:spLocks noGrp="1"/>
          </p:cNvSpPr>
          <p:nvPr>
            <p:ph type="title"/>
          </p:nvPr>
        </p:nvSpPr>
        <p:spPr/>
        <p:txBody>
          <a:bodyPr/>
          <a:lstStyle/>
          <a:p>
            <a:r>
              <a:rPr lang="en-US" dirty="0"/>
              <a:t>Correlation</a:t>
            </a:r>
          </a:p>
        </p:txBody>
      </p:sp>
      <p:pic>
        <p:nvPicPr>
          <p:cNvPr id="4" name="Picture 3">
            <a:extLst>
              <a:ext uri="{FF2B5EF4-FFF2-40B4-BE49-F238E27FC236}">
                <a16:creationId xmlns:a16="http://schemas.microsoft.com/office/drawing/2014/main" id="{C3505533-F479-4FC5-B305-F336255766DB}"/>
              </a:ext>
            </a:extLst>
          </p:cNvPr>
          <p:cNvPicPr>
            <a:picLocks noChangeAspect="1"/>
          </p:cNvPicPr>
          <p:nvPr/>
        </p:nvPicPr>
        <p:blipFill>
          <a:blip r:embed="rId3"/>
          <a:stretch>
            <a:fillRect/>
          </a:stretch>
        </p:blipFill>
        <p:spPr>
          <a:xfrm>
            <a:off x="409499" y="4099275"/>
            <a:ext cx="6337234" cy="1826697"/>
          </a:xfrm>
          <a:prstGeom prst="rect">
            <a:avLst/>
          </a:prstGeom>
        </p:spPr>
      </p:pic>
      <p:pic>
        <p:nvPicPr>
          <p:cNvPr id="5" name="Picture 4">
            <a:extLst>
              <a:ext uri="{FF2B5EF4-FFF2-40B4-BE49-F238E27FC236}">
                <a16:creationId xmlns:a16="http://schemas.microsoft.com/office/drawing/2014/main" id="{6C5F7C2C-60EC-4465-8F06-1EB94BFE053F}"/>
              </a:ext>
            </a:extLst>
          </p:cNvPr>
          <p:cNvPicPr>
            <a:picLocks noChangeAspect="1"/>
          </p:cNvPicPr>
          <p:nvPr/>
        </p:nvPicPr>
        <p:blipFill>
          <a:blip r:embed="rId4"/>
          <a:stretch>
            <a:fillRect/>
          </a:stretch>
        </p:blipFill>
        <p:spPr>
          <a:xfrm>
            <a:off x="5718720" y="4090898"/>
            <a:ext cx="5618082" cy="1826698"/>
          </a:xfrm>
          <a:prstGeom prst="rect">
            <a:avLst/>
          </a:prstGeom>
        </p:spPr>
      </p:pic>
      <p:sp>
        <p:nvSpPr>
          <p:cNvPr id="6" name="TextBox 5">
            <a:extLst>
              <a:ext uri="{FF2B5EF4-FFF2-40B4-BE49-F238E27FC236}">
                <a16:creationId xmlns:a16="http://schemas.microsoft.com/office/drawing/2014/main" id="{231B55D9-0E8F-4A98-8483-9141E304BE9F}"/>
              </a:ext>
            </a:extLst>
          </p:cNvPr>
          <p:cNvSpPr txBox="1"/>
          <p:nvPr/>
        </p:nvSpPr>
        <p:spPr>
          <a:xfrm flipH="1">
            <a:off x="1451579" y="2067950"/>
            <a:ext cx="9311055" cy="2031325"/>
          </a:xfrm>
          <a:prstGeom prst="rect">
            <a:avLst/>
          </a:prstGeom>
          <a:noFill/>
        </p:spPr>
        <p:txBody>
          <a:bodyPr wrap="square" rtlCol="0">
            <a:spAutoFit/>
          </a:bodyPr>
          <a:lstStyle/>
          <a:p>
            <a:r>
              <a:rPr lang="en-US" dirty="0"/>
              <a:t>% Less than 9</a:t>
            </a:r>
            <a:r>
              <a:rPr lang="en-US" baseline="30000" dirty="0"/>
              <a:t>th</a:t>
            </a:r>
            <a:r>
              <a:rPr lang="en-US" dirty="0"/>
              <a:t> Grade Education correlation to Violent Crimes per population is moderately correlated at 0.411</a:t>
            </a:r>
          </a:p>
          <a:p>
            <a:endParaRPr lang="en-US" dirty="0"/>
          </a:p>
          <a:p>
            <a:r>
              <a:rPr lang="en-US" dirty="0"/>
              <a:t>Median Income shows negative correlation at -0.424</a:t>
            </a:r>
          </a:p>
          <a:p>
            <a:endParaRPr lang="en-US" dirty="0"/>
          </a:p>
          <a:p>
            <a:r>
              <a:rPr lang="en-US" dirty="0"/>
              <a:t>All there predictors were less than 0.2 in correlation.</a:t>
            </a:r>
          </a:p>
          <a:p>
            <a:endParaRPr lang="en-US" dirty="0"/>
          </a:p>
        </p:txBody>
      </p:sp>
    </p:spTree>
    <p:extLst>
      <p:ext uri="{BB962C8B-B14F-4D97-AF65-F5344CB8AC3E}">
        <p14:creationId xmlns:p14="http://schemas.microsoft.com/office/powerpoint/2010/main" val="418055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FEF1-600B-472F-865F-FB75027CC7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415F0F-1F58-4324-93E4-5CFEB43626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016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1568-3981-447B-BF16-6BDEC2F4E23F}"/>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15A2849-8DEC-4DF1-AD2A-5FFAFEA364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527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0CCC-37BB-49E6-8E4B-310CD81277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CF3C32-4AEC-4E85-83AE-C5F6F709B9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146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F5C5-0748-4850-8A11-D6633360F590}"/>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BFC66D95-FBC4-4122-AA6E-868C8DFE74DA}"/>
              </a:ext>
            </a:extLst>
          </p:cNvPr>
          <p:cNvSpPr>
            <a:spLocks noGrp="1"/>
          </p:cNvSpPr>
          <p:nvPr>
            <p:ph idx="1"/>
          </p:nvPr>
        </p:nvSpPr>
        <p:spPr/>
        <p:txBody>
          <a:bodyPr>
            <a:normAutofit fontScale="40000" lnSpcReduction="20000"/>
          </a:bodyPr>
          <a:lstStyle/>
          <a:p>
            <a:r>
              <a:rPr lang="en-US" sz="4000" dirty="0"/>
              <a:t>U. S. Department of Commerce, Bureau of the Census, Census Of Population And Housing 1990 United States: Summary Tape File 1a &amp; 3a (Computer Files),</a:t>
            </a:r>
          </a:p>
          <a:p>
            <a:r>
              <a:rPr lang="en-US" sz="4000" dirty="0"/>
              <a:t>U.S. Department Of Commerce, Bureau Of The Census Producer, Washington, DC and Inter-university Consortium for Political and Social Research Ann Arbor, Michigan. (1992)</a:t>
            </a:r>
          </a:p>
          <a:p>
            <a:r>
              <a:rPr lang="en-US" sz="4000" dirty="0"/>
              <a:t>U.S. Department of Justice, Bureau of Justice Statistics, Law Enforcement Management And Administrative Statistics (Computer File) U.S. Department Of Commerce, Bureau Of  The Census Producer, Washington, DC and Inter-university Consortium for Political and  Social Research Ann Arbor, Michigan. (1992)</a:t>
            </a:r>
          </a:p>
          <a:p>
            <a:r>
              <a:rPr lang="en-US" sz="4000" dirty="0"/>
              <a:t>U.S. Department of Justice, Federal Bureau of Investigation, Crime in the United States (Computer File) (1995)</a:t>
            </a:r>
          </a:p>
          <a:p>
            <a:pPr marL="0" indent="0">
              <a:buNone/>
            </a:pPr>
            <a:endParaRPr lang="en-US" sz="4000" dirty="0"/>
          </a:p>
          <a:p>
            <a:pPr marL="0" indent="0">
              <a:buNone/>
            </a:pPr>
            <a:r>
              <a:rPr lang="en-US" sz="4000" dirty="0"/>
              <a:t>Redmond, M. A. and A. </a:t>
            </a:r>
            <a:r>
              <a:rPr lang="en-US" sz="4000" dirty="0" err="1"/>
              <a:t>Baveja</a:t>
            </a:r>
            <a:r>
              <a:rPr lang="en-US" sz="4000" dirty="0"/>
              <a:t>: A Data-Driven Software Tool for Enabling Cooperative Information Sharing Among Police Departments. European Journal of Operational Research 141 (2002) 660-678. </a:t>
            </a:r>
          </a:p>
          <a:p>
            <a:endParaRPr lang="en-US" dirty="0"/>
          </a:p>
        </p:txBody>
      </p:sp>
    </p:spTree>
    <p:extLst>
      <p:ext uri="{BB962C8B-B14F-4D97-AF65-F5344CB8AC3E}">
        <p14:creationId xmlns:p14="http://schemas.microsoft.com/office/powerpoint/2010/main" val="349978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93F-D020-43CF-87BC-DC21DCC99DD3}"/>
              </a:ext>
            </a:extLst>
          </p:cNvPr>
          <p:cNvSpPr>
            <a:spLocks noGrp="1"/>
          </p:cNvSpPr>
          <p:nvPr>
            <p:ph type="title"/>
          </p:nvPr>
        </p:nvSpPr>
        <p:spPr/>
        <p:txBody>
          <a:bodyPr/>
          <a:lstStyle/>
          <a:p>
            <a:r>
              <a:rPr lang="en-US" dirty="0"/>
              <a:t>Data Defined</a:t>
            </a:r>
          </a:p>
        </p:txBody>
      </p:sp>
      <p:sp>
        <p:nvSpPr>
          <p:cNvPr id="6" name="Content Placeholder 5">
            <a:extLst>
              <a:ext uri="{FF2B5EF4-FFF2-40B4-BE49-F238E27FC236}">
                <a16:creationId xmlns:a16="http://schemas.microsoft.com/office/drawing/2014/main" id="{CE3DEB64-8CDC-4EB2-A687-993EEFC0BB9A}"/>
              </a:ext>
            </a:extLst>
          </p:cNvPr>
          <p:cNvSpPr>
            <a:spLocks noGrp="1"/>
          </p:cNvSpPr>
          <p:nvPr>
            <p:ph idx="1"/>
          </p:nvPr>
        </p:nvSpPr>
        <p:spPr/>
        <p:txBody>
          <a:bodyPr>
            <a:normAutofit fontScale="70000" lnSpcReduction="20000"/>
          </a:bodyPr>
          <a:lstStyle/>
          <a:p>
            <a:r>
              <a:rPr lang="en-US" dirty="0"/>
              <a:t>Many variables are included to weight attributes to be tested. Unrelated attributes were not included; attributes were picked if there was any plausible connection to crime (N=122), plus the attribute to be predicted (Per Capita Violent Crimes). </a:t>
            </a:r>
          </a:p>
          <a:p>
            <a:r>
              <a:rPr lang="en-US" dirty="0"/>
              <a:t>The variables included in the dataset involve the community, such as the percent of the population considered urban, and the median family income, and involving law enforcement, such as per capita number of police officers, and percent of officers assigned to drug units.</a:t>
            </a:r>
          </a:p>
          <a:p>
            <a:r>
              <a:rPr lang="en-US" dirty="0"/>
              <a:t>The per capita violent crimes variable was calculated using population and the sum of crime variables considered violent crimes in the United States: murder, rape, robbery, and assault. </a:t>
            </a:r>
          </a:p>
          <a:p>
            <a:r>
              <a:rPr lang="en-US" dirty="0"/>
              <a:t>There was apparently some controversy in some states concerning the counting of rapes. These resulted in missing values for rape, which resulted in incorrect values for per capita violent crime. </a:t>
            </a:r>
          </a:p>
          <a:p>
            <a:r>
              <a:rPr lang="en-US" dirty="0"/>
              <a:t>These cities are not included in the dataset. Many of these omitted communities were from the midwestern USA.</a:t>
            </a:r>
          </a:p>
        </p:txBody>
      </p:sp>
    </p:spTree>
    <p:extLst>
      <p:ext uri="{BB962C8B-B14F-4D97-AF65-F5344CB8AC3E}">
        <p14:creationId xmlns:p14="http://schemas.microsoft.com/office/powerpoint/2010/main" val="319905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82BB-A65A-47D3-9A0D-B263C7FC605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F5E2FDE-C10C-4290-A2DA-AD3E77BDEC81}"/>
              </a:ext>
            </a:extLst>
          </p:cNvPr>
          <p:cNvPicPr>
            <a:picLocks noChangeAspect="1"/>
          </p:cNvPicPr>
          <p:nvPr/>
        </p:nvPicPr>
        <p:blipFill>
          <a:blip r:embed="rId2"/>
          <a:stretch>
            <a:fillRect/>
          </a:stretch>
        </p:blipFill>
        <p:spPr>
          <a:xfrm>
            <a:off x="1286754" y="2133600"/>
            <a:ext cx="5848350" cy="1295400"/>
          </a:xfrm>
          <a:prstGeom prst="rect">
            <a:avLst/>
          </a:prstGeom>
        </p:spPr>
      </p:pic>
    </p:spTree>
    <p:extLst>
      <p:ext uri="{BB962C8B-B14F-4D97-AF65-F5344CB8AC3E}">
        <p14:creationId xmlns:p14="http://schemas.microsoft.com/office/powerpoint/2010/main" val="395481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D986-189E-437C-973F-AD38DC2A2AF2}"/>
              </a:ext>
            </a:extLst>
          </p:cNvPr>
          <p:cNvSpPr>
            <a:spLocks noGrp="1"/>
          </p:cNvSpPr>
          <p:nvPr>
            <p:ph type="title"/>
          </p:nvPr>
        </p:nvSpPr>
        <p:spPr/>
        <p:txBody>
          <a:bodyPr/>
          <a:lstStyle/>
          <a:p>
            <a:r>
              <a:rPr lang="en-US" dirty="0"/>
              <a:t>Real World Stories</a:t>
            </a:r>
          </a:p>
        </p:txBody>
      </p:sp>
      <p:sp>
        <p:nvSpPr>
          <p:cNvPr id="3" name="Content Placeholder 2">
            <a:extLst>
              <a:ext uri="{FF2B5EF4-FFF2-40B4-BE49-F238E27FC236}">
                <a16:creationId xmlns:a16="http://schemas.microsoft.com/office/drawing/2014/main" id="{E84A7F6E-D49D-4DEA-8ACD-442D3E1E21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305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6281-DA8C-497B-B9CD-5BF5650D4CD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4E32B33-0043-4048-95A0-0E7E3474C4A3}"/>
              </a:ext>
            </a:extLst>
          </p:cNvPr>
          <p:cNvSpPr>
            <a:spLocks noGrp="1"/>
          </p:cNvSpPr>
          <p:nvPr>
            <p:ph idx="1"/>
          </p:nvPr>
        </p:nvSpPr>
        <p:spPr/>
        <p:txBody>
          <a:bodyPr/>
          <a:lstStyle/>
          <a:p>
            <a:r>
              <a:rPr lang="en-US" dirty="0"/>
              <a:t>Demographic information includes: (122 predictive, 5 non-predictive, 1 goal)</a:t>
            </a:r>
          </a:p>
          <a:p>
            <a:pPr lvl="1"/>
            <a:r>
              <a:rPr lang="en-US" dirty="0"/>
              <a:t>5 Non-Predictive</a:t>
            </a:r>
          </a:p>
          <a:p>
            <a:pPr lvl="2"/>
            <a:r>
              <a:rPr lang="en-US" dirty="0"/>
              <a:t>US State, County, Communities, Community Names, Fold  </a:t>
            </a:r>
          </a:p>
          <a:p>
            <a:pPr lvl="1"/>
            <a:r>
              <a:rPr lang="en-US" dirty="0"/>
              <a:t>122 Predictive</a:t>
            </a:r>
          </a:p>
          <a:p>
            <a:pPr lvl="2"/>
            <a:r>
              <a:rPr lang="en-US" dirty="0"/>
              <a:t>Age, Ethnicity, Education, Income, Employment, Social-Eco Status, Household size, Marital status, Immigrants, language, Household dynamics, home ownership, living assistance, origin, Police presence, transportation, urban/</a:t>
            </a:r>
            <a:r>
              <a:rPr lang="en-US" dirty="0" err="1"/>
              <a:t>rual</a:t>
            </a:r>
            <a:r>
              <a:rPr lang="en-US" dirty="0"/>
              <a:t>, land density.</a:t>
            </a:r>
          </a:p>
          <a:p>
            <a:pPr lvl="1"/>
            <a:r>
              <a:rPr lang="en-US" dirty="0"/>
              <a:t>1 goal</a:t>
            </a:r>
          </a:p>
          <a:p>
            <a:pPr lvl="2"/>
            <a:r>
              <a:rPr lang="en-US" dirty="0"/>
              <a:t>Violent Crime Per Population</a:t>
            </a:r>
          </a:p>
        </p:txBody>
      </p:sp>
    </p:spTree>
    <p:extLst>
      <p:ext uri="{BB962C8B-B14F-4D97-AF65-F5344CB8AC3E}">
        <p14:creationId xmlns:p14="http://schemas.microsoft.com/office/powerpoint/2010/main" val="34177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8696-794C-418F-8342-FB68D71AADEB}"/>
              </a:ext>
            </a:extLst>
          </p:cNvPr>
          <p:cNvSpPr>
            <a:spLocks noGrp="1"/>
          </p:cNvSpPr>
          <p:nvPr>
            <p:ph type="title"/>
          </p:nvPr>
        </p:nvSpPr>
        <p:spPr/>
        <p:txBody>
          <a:bodyPr/>
          <a:lstStyle/>
          <a:p>
            <a:r>
              <a:rPr lang="en-US" dirty="0"/>
              <a:t>Define predictors and goals</a:t>
            </a:r>
          </a:p>
        </p:txBody>
      </p:sp>
      <p:sp>
        <p:nvSpPr>
          <p:cNvPr id="3" name="Content Placeholder 2">
            <a:extLst>
              <a:ext uri="{FF2B5EF4-FFF2-40B4-BE49-F238E27FC236}">
                <a16:creationId xmlns:a16="http://schemas.microsoft.com/office/drawing/2014/main" id="{5F288EBF-1900-446B-9C3F-B34A8B0219CB}"/>
              </a:ext>
            </a:extLst>
          </p:cNvPr>
          <p:cNvSpPr>
            <a:spLocks noGrp="1"/>
          </p:cNvSpPr>
          <p:nvPr>
            <p:ph idx="1"/>
          </p:nvPr>
        </p:nvSpPr>
        <p:spPr/>
        <p:txBody>
          <a:bodyPr>
            <a:normAutofit fontScale="70000" lnSpcReduction="20000"/>
          </a:bodyPr>
          <a:lstStyle/>
          <a:p>
            <a:r>
              <a:rPr lang="en-US" b="1" dirty="0"/>
              <a:t>Community Name:</a:t>
            </a:r>
          </a:p>
          <a:p>
            <a:pPr lvl="1"/>
            <a:r>
              <a:rPr lang="en-US" b="1" dirty="0"/>
              <a:t>community name - not predictive - for information only (string)</a:t>
            </a:r>
            <a:r>
              <a:rPr lang="en-US" dirty="0"/>
              <a:t> </a:t>
            </a:r>
          </a:p>
          <a:p>
            <a:r>
              <a:rPr lang="en-US" b="1" dirty="0"/>
              <a:t>Goal </a:t>
            </a:r>
          </a:p>
          <a:p>
            <a:pPr lvl="1"/>
            <a:r>
              <a:rPr lang="en-US" b="1" dirty="0"/>
              <a:t>-- </a:t>
            </a:r>
            <a:r>
              <a:rPr lang="en-US" b="1" dirty="0" err="1"/>
              <a:t>ViolentCrimesPerPop</a:t>
            </a:r>
            <a:r>
              <a:rPr lang="en-US" b="1" dirty="0"/>
              <a:t>: total number of violent crimes per 100K population (numeric - decimal) GOAL attribute (to be predicted)</a:t>
            </a:r>
            <a:r>
              <a:rPr lang="en-US" dirty="0"/>
              <a:t> </a:t>
            </a:r>
          </a:p>
          <a:p>
            <a:r>
              <a:rPr lang="en-US" dirty="0"/>
              <a:t>Predictive</a:t>
            </a:r>
          </a:p>
          <a:p>
            <a:pPr lvl="1"/>
            <a:r>
              <a:rPr lang="en-US" dirty="0"/>
              <a:t>-- agePct12t29: percentage of population that is 12-29 in age (numeric - decimal) </a:t>
            </a:r>
          </a:p>
          <a:p>
            <a:pPr lvl="1"/>
            <a:r>
              <a:rPr lang="en-US" dirty="0"/>
              <a:t>-- </a:t>
            </a:r>
            <a:r>
              <a:rPr lang="en-US" dirty="0" err="1"/>
              <a:t>medIncome</a:t>
            </a:r>
            <a:r>
              <a:rPr lang="en-US" dirty="0"/>
              <a:t>: median household income (numeric - decimal) </a:t>
            </a:r>
          </a:p>
          <a:p>
            <a:pPr lvl="1"/>
            <a:r>
              <a:rPr lang="en-US" dirty="0"/>
              <a:t>-- </a:t>
            </a:r>
            <a:r>
              <a:rPr lang="en-US" dirty="0" err="1"/>
              <a:t>blackPerCap</a:t>
            </a:r>
            <a:r>
              <a:rPr lang="en-US" dirty="0"/>
              <a:t>: per capita income for </a:t>
            </a:r>
            <a:r>
              <a:rPr lang="en-US" dirty="0" err="1"/>
              <a:t>african</a:t>
            </a:r>
            <a:r>
              <a:rPr lang="en-US" dirty="0"/>
              <a:t> </a:t>
            </a:r>
            <a:r>
              <a:rPr lang="en-US" dirty="0" err="1"/>
              <a:t>americans</a:t>
            </a:r>
            <a:r>
              <a:rPr lang="en-US" dirty="0"/>
              <a:t> (numeric - decimal) </a:t>
            </a:r>
          </a:p>
          <a:p>
            <a:pPr lvl="1"/>
            <a:r>
              <a:rPr lang="en-US" dirty="0"/>
              <a:t>-- </a:t>
            </a:r>
            <a:r>
              <a:rPr lang="en-US" dirty="0" err="1"/>
              <a:t>HispPerCap</a:t>
            </a:r>
            <a:r>
              <a:rPr lang="en-US" dirty="0"/>
              <a:t>: per capita income for people with </a:t>
            </a:r>
            <a:r>
              <a:rPr lang="en-US" dirty="0" err="1"/>
              <a:t>hispanic</a:t>
            </a:r>
            <a:r>
              <a:rPr lang="en-US" dirty="0"/>
              <a:t> heritage (numeric - decimal) </a:t>
            </a:r>
          </a:p>
          <a:p>
            <a:pPr lvl="1"/>
            <a:r>
              <a:rPr lang="en-US" dirty="0"/>
              <a:t>-- </a:t>
            </a:r>
            <a:r>
              <a:rPr lang="en-US" dirty="0" err="1"/>
              <a:t>RentLowQ</a:t>
            </a:r>
            <a:r>
              <a:rPr lang="en-US" dirty="0"/>
              <a:t>: rental housing - lower quartile rent (numeric - decimal) </a:t>
            </a:r>
          </a:p>
          <a:p>
            <a:pPr lvl="1"/>
            <a:r>
              <a:rPr lang="en-US" dirty="0"/>
              <a:t>-- PctLess9thGrade: percentage of people 25 and over with less than a 9th grade education (numeric - decimal) </a:t>
            </a:r>
          </a:p>
          <a:p>
            <a:endParaRPr lang="en-US" dirty="0"/>
          </a:p>
          <a:p>
            <a:endParaRPr lang="en-US" dirty="0"/>
          </a:p>
        </p:txBody>
      </p:sp>
    </p:spTree>
    <p:extLst>
      <p:ext uri="{BB962C8B-B14F-4D97-AF65-F5344CB8AC3E}">
        <p14:creationId xmlns:p14="http://schemas.microsoft.com/office/powerpoint/2010/main" val="8045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8126-4118-4379-A7AC-1212F288D993}"/>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30BC8EA0-8F86-4C66-ACCF-448AD9AF0713}"/>
              </a:ext>
            </a:extLst>
          </p:cNvPr>
          <p:cNvSpPr>
            <a:spLocks noGrp="1"/>
          </p:cNvSpPr>
          <p:nvPr>
            <p:ph idx="1"/>
          </p:nvPr>
        </p:nvSpPr>
        <p:spPr/>
        <p:txBody>
          <a:bodyPr/>
          <a:lstStyle/>
          <a:p>
            <a:r>
              <a:rPr lang="en-US" dirty="0"/>
              <a:t>Hypothesis</a:t>
            </a:r>
          </a:p>
          <a:p>
            <a:r>
              <a:rPr lang="en-US" dirty="0"/>
              <a:t>Critical Value </a:t>
            </a:r>
          </a:p>
          <a:p>
            <a:r>
              <a:rPr lang="en-US" dirty="0"/>
              <a:t>P-Value</a:t>
            </a:r>
          </a:p>
          <a:p>
            <a:r>
              <a:rPr lang="en-US" dirty="0"/>
              <a:t>Decision:</a:t>
            </a:r>
          </a:p>
          <a:p>
            <a:r>
              <a:rPr lang="en-US" dirty="0"/>
              <a:t>Conclusion</a:t>
            </a:r>
          </a:p>
          <a:p>
            <a:endParaRPr lang="en-US" dirty="0"/>
          </a:p>
        </p:txBody>
      </p:sp>
    </p:spTree>
    <p:extLst>
      <p:ext uri="{BB962C8B-B14F-4D97-AF65-F5344CB8AC3E}">
        <p14:creationId xmlns:p14="http://schemas.microsoft.com/office/powerpoint/2010/main" val="77317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E93B-924E-48C0-99E2-CECA34E5FA3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7C2AAE86-481C-4DF9-AE7C-C15C0D8D6C8F}"/>
              </a:ext>
            </a:extLst>
          </p:cNvPr>
          <p:cNvSpPr>
            <a:spLocks noGrp="1"/>
          </p:cNvSpPr>
          <p:nvPr>
            <p:ph idx="1"/>
          </p:nvPr>
        </p:nvSpPr>
        <p:spPr/>
        <p:txBody>
          <a:bodyPr/>
          <a:lstStyle/>
          <a:p>
            <a:r>
              <a:rPr lang="en-US" dirty="0"/>
              <a:t>Linearity – Met with Log-Log model</a:t>
            </a:r>
          </a:p>
          <a:p>
            <a:r>
              <a:rPr lang="en-US" dirty="0"/>
              <a:t>Normality – Log-log model looks slightly better </a:t>
            </a:r>
          </a:p>
          <a:p>
            <a:r>
              <a:rPr lang="en-US" dirty="0"/>
              <a:t>Equal Standard Deviations – review residual plots</a:t>
            </a:r>
          </a:p>
          <a:p>
            <a:r>
              <a:rPr lang="en-US" dirty="0"/>
              <a:t>Independence –We assume independence. </a:t>
            </a:r>
          </a:p>
          <a:p>
            <a:r>
              <a:rPr lang="en-US" dirty="0"/>
              <a:t>Outliers – There are no major outliers</a:t>
            </a:r>
          </a:p>
          <a:p>
            <a:r>
              <a:rPr lang="en-US" dirty="0"/>
              <a:t>Inference - </a:t>
            </a:r>
          </a:p>
        </p:txBody>
      </p:sp>
    </p:spTree>
    <p:extLst>
      <p:ext uri="{BB962C8B-B14F-4D97-AF65-F5344CB8AC3E}">
        <p14:creationId xmlns:p14="http://schemas.microsoft.com/office/powerpoint/2010/main" val="43713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EB8A-7B3E-48FC-ABE6-D801837DC7F8}"/>
              </a:ext>
            </a:extLst>
          </p:cNvPr>
          <p:cNvSpPr>
            <a:spLocks noGrp="1"/>
          </p:cNvSpPr>
          <p:nvPr>
            <p:ph type="title"/>
          </p:nvPr>
        </p:nvSpPr>
        <p:spPr/>
        <p:txBody>
          <a:bodyPr/>
          <a:lstStyle/>
          <a:p>
            <a:r>
              <a:rPr lang="en-US" dirty="0"/>
              <a:t>Plots</a:t>
            </a:r>
          </a:p>
        </p:txBody>
      </p:sp>
      <p:pic>
        <p:nvPicPr>
          <p:cNvPr id="5" name="Picture 4">
            <a:extLst>
              <a:ext uri="{FF2B5EF4-FFF2-40B4-BE49-F238E27FC236}">
                <a16:creationId xmlns:a16="http://schemas.microsoft.com/office/drawing/2014/main" id="{0AB192CF-48FD-4ED1-9B7D-5938E864D726}"/>
              </a:ext>
            </a:extLst>
          </p:cNvPr>
          <p:cNvPicPr>
            <a:picLocks noChangeAspect="1"/>
          </p:cNvPicPr>
          <p:nvPr/>
        </p:nvPicPr>
        <p:blipFill>
          <a:blip r:embed="rId3"/>
          <a:stretch>
            <a:fillRect/>
          </a:stretch>
        </p:blipFill>
        <p:spPr>
          <a:xfrm>
            <a:off x="1351614" y="1853754"/>
            <a:ext cx="2439426" cy="1608759"/>
          </a:xfrm>
          <a:prstGeom prst="rect">
            <a:avLst/>
          </a:prstGeom>
        </p:spPr>
      </p:pic>
      <p:pic>
        <p:nvPicPr>
          <p:cNvPr id="8" name="Picture 7">
            <a:extLst>
              <a:ext uri="{FF2B5EF4-FFF2-40B4-BE49-F238E27FC236}">
                <a16:creationId xmlns:a16="http://schemas.microsoft.com/office/drawing/2014/main" id="{F2548981-7455-4CE5-9A8C-BA4FBB259B5E}"/>
              </a:ext>
            </a:extLst>
          </p:cNvPr>
          <p:cNvPicPr>
            <a:picLocks noChangeAspect="1"/>
          </p:cNvPicPr>
          <p:nvPr/>
        </p:nvPicPr>
        <p:blipFill>
          <a:blip r:embed="rId4"/>
          <a:stretch>
            <a:fillRect/>
          </a:stretch>
        </p:blipFill>
        <p:spPr>
          <a:xfrm>
            <a:off x="4031970" y="1870510"/>
            <a:ext cx="2572193" cy="1575246"/>
          </a:xfrm>
          <a:prstGeom prst="rect">
            <a:avLst/>
          </a:prstGeom>
        </p:spPr>
      </p:pic>
      <p:pic>
        <p:nvPicPr>
          <p:cNvPr id="9" name="Picture 8">
            <a:extLst>
              <a:ext uri="{FF2B5EF4-FFF2-40B4-BE49-F238E27FC236}">
                <a16:creationId xmlns:a16="http://schemas.microsoft.com/office/drawing/2014/main" id="{AE8EF991-3468-4FF1-A763-F3E2CAECF53D}"/>
              </a:ext>
            </a:extLst>
          </p:cNvPr>
          <p:cNvPicPr>
            <a:picLocks noChangeAspect="1"/>
          </p:cNvPicPr>
          <p:nvPr/>
        </p:nvPicPr>
        <p:blipFill>
          <a:blip r:embed="rId5"/>
          <a:stretch>
            <a:fillRect/>
          </a:stretch>
        </p:blipFill>
        <p:spPr>
          <a:xfrm>
            <a:off x="6845093" y="1853754"/>
            <a:ext cx="2439427" cy="1633449"/>
          </a:xfrm>
          <a:prstGeom prst="rect">
            <a:avLst/>
          </a:prstGeom>
        </p:spPr>
      </p:pic>
      <p:pic>
        <p:nvPicPr>
          <p:cNvPr id="10" name="Picture 9">
            <a:extLst>
              <a:ext uri="{FF2B5EF4-FFF2-40B4-BE49-F238E27FC236}">
                <a16:creationId xmlns:a16="http://schemas.microsoft.com/office/drawing/2014/main" id="{F47A90A3-1DED-4BCF-903F-BD3E7872C433}"/>
              </a:ext>
            </a:extLst>
          </p:cNvPr>
          <p:cNvPicPr>
            <a:picLocks noChangeAspect="1"/>
          </p:cNvPicPr>
          <p:nvPr/>
        </p:nvPicPr>
        <p:blipFill>
          <a:blip r:embed="rId6"/>
          <a:stretch>
            <a:fillRect/>
          </a:stretch>
        </p:blipFill>
        <p:spPr>
          <a:xfrm>
            <a:off x="1351614" y="3674914"/>
            <a:ext cx="2439426" cy="1542478"/>
          </a:xfrm>
          <a:prstGeom prst="rect">
            <a:avLst/>
          </a:prstGeom>
        </p:spPr>
      </p:pic>
      <p:pic>
        <p:nvPicPr>
          <p:cNvPr id="11" name="Picture 10">
            <a:extLst>
              <a:ext uri="{FF2B5EF4-FFF2-40B4-BE49-F238E27FC236}">
                <a16:creationId xmlns:a16="http://schemas.microsoft.com/office/drawing/2014/main" id="{5CFD690E-D287-4B8B-8E6B-9EE93387DF2F}"/>
              </a:ext>
            </a:extLst>
          </p:cNvPr>
          <p:cNvPicPr>
            <a:picLocks noChangeAspect="1"/>
          </p:cNvPicPr>
          <p:nvPr/>
        </p:nvPicPr>
        <p:blipFill>
          <a:blip r:embed="rId7"/>
          <a:stretch>
            <a:fillRect/>
          </a:stretch>
        </p:blipFill>
        <p:spPr>
          <a:xfrm>
            <a:off x="4031970" y="3624214"/>
            <a:ext cx="2439426" cy="1646088"/>
          </a:xfrm>
          <a:prstGeom prst="rect">
            <a:avLst/>
          </a:prstGeom>
        </p:spPr>
      </p:pic>
      <p:pic>
        <p:nvPicPr>
          <p:cNvPr id="12" name="Picture 11">
            <a:extLst>
              <a:ext uri="{FF2B5EF4-FFF2-40B4-BE49-F238E27FC236}">
                <a16:creationId xmlns:a16="http://schemas.microsoft.com/office/drawing/2014/main" id="{1804EB97-5594-4267-94D8-D74C05944210}"/>
              </a:ext>
            </a:extLst>
          </p:cNvPr>
          <p:cNvPicPr>
            <a:picLocks noChangeAspect="1"/>
          </p:cNvPicPr>
          <p:nvPr/>
        </p:nvPicPr>
        <p:blipFill>
          <a:blip r:embed="rId8"/>
          <a:stretch>
            <a:fillRect/>
          </a:stretch>
        </p:blipFill>
        <p:spPr>
          <a:xfrm>
            <a:off x="6828106" y="3571304"/>
            <a:ext cx="2456414" cy="1646088"/>
          </a:xfrm>
          <a:prstGeom prst="rect">
            <a:avLst/>
          </a:prstGeom>
        </p:spPr>
      </p:pic>
      <p:pic>
        <p:nvPicPr>
          <p:cNvPr id="13" name="Picture 12">
            <a:extLst>
              <a:ext uri="{FF2B5EF4-FFF2-40B4-BE49-F238E27FC236}">
                <a16:creationId xmlns:a16="http://schemas.microsoft.com/office/drawing/2014/main" id="{7A4ADC88-B54A-43B1-A34D-84EE45651409}"/>
              </a:ext>
            </a:extLst>
          </p:cNvPr>
          <p:cNvPicPr>
            <a:picLocks noChangeAspect="1"/>
          </p:cNvPicPr>
          <p:nvPr/>
        </p:nvPicPr>
        <p:blipFill>
          <a:blip r:embed="rId9"/>
          <a:stretch>
            <a:fillRect/>
          </a:stretch>
        </p:blipFill>
        <p:spPr>
          <a:xfrm>
            <a:off x="9525449" y="2818589"/>
            <a:ext cx="2556082" cy="1712649"/>
          </a:xfrm>
          <a:prstGeom prst="rect">
            <a:avLst/>
          </a:prstGeom>
        </p:spPr>
      </p:pic>
    </p:spTree>
    <p:extLst>
      <p:ext uri="{BB962C8B-B14F-4D97-AF65-F5344CB8AC3E}">
        <p14:creationId xmlns:p14="http://schemas.microsoft.com/office/powerpoint/2010/main" val="1243960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154</TotalTime>
  <Words>1164</Words>
  <Application>Microsoft Office PowerPoint</Application>
  <PresentationFormat>Widescreen</PresentationFormat>
  <Paragraphs>107</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Violent crimes Per Population &amp; communities</vt:lpstr>
      <vt:lpstr>Data Defined</vt:lpstr>
      <vt:lpstr>PowerPoint Presentation</vt:lpstr>
      <vt:lpstr>Real World Stories</vt:lpstr>
      <vt:lpstr>Dataset</vt:lpstr>
      <vt:lpstr>Define predictors and goals</vt:lpstr>
      <vt:lpstr>Hypothesis</vt:lpstr>
      <vt:lpstr>Assumptions</vt:lpstr>
      <vt:lpstr>Plots</vt:lpstr>
      <vt:lpstr>Log Transform</vt:lpstr>
      <vt:lpstr>Log transformed plots</vt:lpstr>
      <vt:lpstr>Correlation</vt:lpstr>
      <vt:lpstr>PowerPoint Presentation</vt:lpstr>
      <vt:lpstr>Findings</vt:lpstr>
      <vt:lpstr>conclusion</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niederlander</dc:creator>
  <cp:lastModifiedBy>laura niederlander</cp:lastModifiedBy>
  <cp:revision>4</cp:revision>
  <dcterms:created xsi:type="dcterms:W3CDTF">2018-07-26T12:27:00Z</dcterms:created>
  <dcterms:modified xsi:type="dcterms:W3CDTF">2018-07-26T15:01:46Z</dcterms:modified>
</cp:coreProperties>
</file>