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9"/>
  </p:notesMasterIdLst>
  <p:sldIdLst>
    <p:sldId id="256" r:id="rId2"/>
    <p:sldId id="267" r:id="rId3"/>
    <p:sldId id="266" r:id="rId4"/>
    <p:sldId id="259" r:id="rId5"/>
    <p:sldId id="264" r:id="rId6"/>
    <p:sldId id="272" r:id="rId7"/>
    <p:sldId id="258" r:id="rId8"/>
    <p:sldId id="262" r:id="rId9"/>
    <p:sldId id="273" r:id="rId10"/>
    <p:sldId id="265" r:id="rId11"/>
    <p:sldId id="269" r:id="rId12"/>
    <p:sldId id="257" r:id="rId13"/>
    <p:sldId id="261" r:id="rId14"/>
    <p:sldId id="263" r:id="rId15"/>
    <p:sldId id="276" r:id="rId16"/>
    <p:sldId id="277"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92A2E-90D0-42C3-AEC8-7C38235B5D21}" v="3043" dt="2018-08-10T01:46:20.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70058" autoAdjust="0"/>
  </p:normalViewPr>
  <p:slideViewPr>
    <p:cSldViewPr snapToGrid="0">
      <p:cViewPr>
        <p:scale>
          <a:sx n="75" d="100"/>
          <a:sy n="75" d="100"/>
        </p:scale>
        <p:origin x="166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niederlander" userId="423200a02df8014e" providerId="LiveId" clId="{39392A2E-90D0-42C3-AEC8-7C38235B5D21}"/>
    <pc:docChg chg="custSel addSld delSld modSld sldOrd">
      <pc:chgData name="laura niederlander" userId="423200a02df8014e" providerId="LiveId" clId="{39392A2E-90D0-42C3-AEC8-7C38235B5D21}" dt="2018-08-10T01:46:20.065" v="3035" actId="404"/>
      <pc:docMkLst>
        <pc:docMk/>
      </pc:docMkLst>
      <pc:sldChg chg="modSp">
        <pc:chgData name="laura niederlander" userId="423200a02df8014e" providerId="LiveId" clId="{39392A2E-90D0-42C3-AEC8-7C38235B5D21}" dt="2018-08-10T01:21:50.674" v="2985"/>
        <pc:sldMkLst>
          <pc:docMk/>
          <pc:sldMk cId="3499786173" sldId="257"/>
        </pc:sldMkLst>
        <pc:spChg chg="mod">
          <ac:chgData name="laura niederlander" userId="423200a02df8014e" providerId="LiveId" clId="{39392A2E-90D0-42C3-AEC8-7C38235B5D21}" dt="2018-08-10T01:21:50.674" v="2985"/>
          <ac:spMkLst>
            <pc:docMk/>
            <pc:sldMk cId="3499786173" sldId="257"/>
            <ac:spMk id="3" creationId="{BFC66D95-FBC4-4122-AA6E-868C8DFE74DA}"/>
          </ac:spMkLst>
        </pc:spChg>
      </pc:sldChg>
      <pc:sldChg chg="modSp modNotesTx">
        <pc:chgData name="laura niederlander" userId="423200a02df8014e" providerId="LiveId" clId="{39392A2E-90D0-42C3-AEC8-7C38235B5D21}" dt="2018-08-10T00:36:10.599" v="2597" actId="20577"/>
        <pc:sldMkLst>
          <pc:docMk/>
          <pc:sldMk cId="80458240" sldId="258"/>
        </pc:sldMkLst>
        <pc:spChg chg="mod">
          <ac:chgData name="laura niederlander" userId="423200a02df8014e" providerId="LiveId" clId="{39392A2E-90D0-42C3-AEC8-7C38235B5D21}" dt="2018-08-10T00:35:08.791" v="2587" actId="27636"/>
          <ac:spMkLst>
            <pc:docMk/>
            <pc:sldMk cId="80458240" sldId="258"/>
            <ac:spMk id="3" creationId="{5F288EBF-1900-446B-9C3F-B34A8B0219CB}"/>
          </ac:spMkLst>
        </pc:spChg>
      </pc:sldChg>
      <pc:sldChg chg="modSp ord">
        <pc:chgData name="laura niederlander" userId="423200a02df8014e" providerId="LiveId" clId="{39392A2E-90D0-42C3-AEC8-7C38235B5D21}" dt="2018-08-10T00:24:56.411" v="1890"/>
        <pc:sldMkLst>
          <pc:docMk/>
          <pc:sldMk cId="341773273" sldId="259"/>
        </pc:sldMkLst>
        <pc:spChg chg="mod">
          <ac:chgData name="laura niederlander" userId="423200a02df8014e" providerId="LiveId" clId="{39392A2E-90D0-42C3-AEC8-7C38235B5D21}" dt="2018-08-09T23:35:06.621" v="1416" actId="313"/>
          <ac:spMkLst>
            <pc:docMk/>
            <pc:sldMk cId="341773273" sldId="259"/>
            <ac:spMk id="3" creationId="{44E32B33-0043-4048-95A0-0E7E3474C4A3}"/>
          </ac:spMkLst>
        </pc:spChg>
      </pc:sldChg>
      <pc:sldChg chg="modSp del">
        <pc:chgData name="laura niederlander" userId="423200a02df8014e" providerId="LiveId" clId="{39392A2E-90D0-42C3-AEC8-7C38235B5D21}" dt="2018-08-10T00:55:19.898" v="2945" actId="2696"/>
        <pc:sldMkLst>
          <pc:docMk/>
          <pc:sldMk cId="2950167381" sldId="260"/>
        </pc:sldMkLst>
        <pc:spChg chg="mod">
          <ac:chgData name="laura niederlander" userId="423200a02df8014e" providerId="LiveId" clId="{39392A2E-90D0-42C3-AEC8-7C38235B5D21}" dt="2018-08-09T23:27:48.924" v="862" actId="20577"/>
          <ac:spMkLst>
            <pc:docMk/>
            <pc:sldMk cId="2950167381" sldId="260"/>
            <ac:spMk id="2" creationId="{EEF5FEF1-600B-472F-865F-FB75027CC737}"/>
          </ac:spMkLst>
        </pc:spChg>
        <pc:graphicFrameChg chg="mod modGraphic">
          <ac:chgData name="laura niederlander" userId="423200a02df8014e" providerId="LiveId" clId="{39392A2E-90D0-42C3-AEC8-7C38235B5D21}" dt="2018-08-09T23:43:50.171" v="1698" actId="6549"/>
          <ac:graphicFrameMkLst>
            <pc:docMk/>
            <pc:sldMk cId="2950167381" sldId="260"/>
            <ac:graphicFrameMk id="4" creationId="{8B1F3F86-1EE2-4125-B699-88010A34CC2F}"/>
          </ac:graphicFrameMkLst>
        </pc:graphicFrameChg>
      </pc:sldChg>
      <pc:sldChg chg="modSp ord">
        <pc:chgData name="laura niederlander" userId="423200a02df8014e" providerId="LiveId" clId="{39392A2E-90D0-42C3-AEC8-7C38235B5D21}" dt="2018-08-10T00:18:03.880" v="1760"/>
        <pc:sldMkLst>
          <pc:docMk/>
          <pc:sldMk cId="773179840" sldId="261"/>
        </pc:sldMkLst>
        <pc:spChg chg="mod">
          <ac:chgData name="laura niederlander" userId="423200a02df8014e" providerId="LiveId" clId="{39392A2E-90D0-42C3-AEC8-7C38235B5D21}" dt="2018-08-09T23:35:36.465" v="1418" actId="20577"/>
          <ac:spMkLst>
            <pc:docMk/>
            <pc:sldMk cId="773179840" sldId="261"/>
            <ac:spMk id="3" creationId="{30BC8EA0-8F86-4C66-ACCF-448AD9AF0713}"/>
          </ac:spMkLst>
        </pc:spChg>
      </pc:sldChg>
      <pc:sldChg chg="addSp delSp modSp modNotesTx">
        <pc:chgData name="laura niederlander" userId="423200a02df8014e" providerId="LiveId" clId="{39392A2E-90D0-42C3-AEC8-7C38235B5D21}" dt="2018-08-10T00:55:28.882" v="2956" actId="20577"/>
        <pc:sldMkLst>
          <pc:docMk/>
          <pc:sldMk cId="4180551536" sldId="262"/>
        </pc:sldMkLst>
        <pc:spChg chg="mod">
          <ac:chgData name="laura niederlander" userId="423200a02df8014e" providerId="LiveId" clId="{39392A2E-90D0-42C3-AEC8-7C38235B5D21}" dt="2018-08-10T00:55:28.882" v="2956" actId="20577"/>
          <ac:spMkLst>
            <pc:docMk/>
            <pc:sldMk cId="4180551536" sldId="262"/>
            <ac:spMk id="2" creationId="{C80D682B-5469-4A0A-9A5E-E45B10F59D24}"/>
          </ac:spMkLst>
        </pc:spChg>
        <pc:spChg chg="del">
          <ac:chgData name="laura niederlander" userId="423200a02df8014e" providerId="LiveId" clId="{39392A2E-90D0-42C3-AEC8-7C38235B5D21}" dt="2018-07-26T14:51:14.793" v="79" actId="478"/>
          <ac:spMkLst>
            <pc:docMk/>
            <pc:sldMk cId="4180551536" sldId="262"/>
            <ac:spMk id="3" creationId="{6D2E242E-6807-477C-87C3-951BAEEA4971}"/>
          </ac:spMkLst>
        </pc:spChg>
        <pc:spChg chg="add mod">
          <ac:chgData name="laura niederlander" userId="423200a02df8014e" providerId="LiveId" clId="{39392A2E-90D0-42C3-AEC8-7C38235B5D21}" dt="2018-07-26T14:53:56.854" v="378" actId="20577"/>
          <ac:spMkLst>
            <pc:docMk/>
            <pc:sldMk cId="4180551536" sldId="262"/>
            <ac:spMk id="6" creationId="{231B55D9-0E8F-4A98-8483-9141E304BE9F}"/>
          </ac:spMkLst>
        </pc:spChg>
        <pc:picChg chg="add mod">
          <ac:chgData name="laura niederlander" userId="423200a02df8014e" providerId="LiveId" clId="{39392A2E-90D0-42C3-AEC8-7C38235B5D21}" dt="2018-07-26T14:54:01.141" v="379" actId="1076"/>
          <ac:picMkLst>
            <pc:docMk/>
            <pc:sldMk cId="4180551536" sldId="262"/>
            <ac:picMk id="4" creationId="{C3505533-F479-4FC5-B305-F336255766DB}"/>
          </ac:picMkLst>
        </pc:picChg>
        <pc:picChg chg="add mod">
          <ac:chgData name="laura niederlander" userId="423200a02df8014e" providerId="LiveId" clId="{39392A2E-90D0-42C3-AEC8-7C38235B5D21}" dt="2018-07-26T14:54:02.942" v="380" actId="1076"/>
          <ac:picMkLst>
            <pc:docMk/>
            <pc:sldMk cId="4180551536" sldId="262"/>
            <ac:picMk id="5" creationId="{6C5F7C2C-60EC-4465-8F06-1EB94BFE053F}"/>
          </ac:picMkLst>
        </pc:picChg>
      </pc:sldChg>
      <pc:sldChg chg="modSp ord">
        <pc:chgData name="laura niederlander" userId="423200a02df8014e" providerId="LiveId" clId="{39392A2E-90D0-42C3-AEC8-7C38235B5D21}" dt="2018-08-10T00:18:11.285" v="1761"/>
        <pc:sldMkLst>
          <pc:docMk/>
          <pc:sldMk cId="437134904" sldId="263"/>
        </pc:sldMkLst>
        <pc:spChg chg="mod">
          <ac:chgData name="laura niederlander" userId="423200a02df8014e" providerId="LiveId" clId="{39392A2E-90D0-42C3-AEC8-7C38235B5D21}" dt="2018-07-26T14:58:30.983" v="711" actId="20577"/>
          <ac:spMkLst>
            <pc:docMk/>
            <pc:sldMk cId="437134904" sldId="263"/>
            <ac:spMk id="3" creationId="{7C2AAE86-481C-4DF9-AE7C-C15C0D8D6C8F}"/>
          </ac:spMkLst>
        </pc:spChg>
      </pc:sldChg>
      <pc:sldChg chg="addSp delSp modSp ord modNotesTx">
        <pc:chgData name="laura niederlander" userId="423200a02df8014e" providerId="LiveId" clId="{39392A2E-90D0-42C3-AEC8-7C38235B5D21}" dt="2018-08-10T00:29:35.802" v="2020" actId="14100"/>
        <pc:sldMkLst>
          <pc:docMk/>
          <pc:sldMk cId="124396018" sldId="264"/>
        </pc:sldMkLst>
        <pc:spChg chg="mod">
          <ac:chgData name="laura niederlander" userId="423200a02df8014e" providerId="LiveId" clId="{39392A2E-90D0-42C3-AEC8-7C38235B5D21}" dt="2018-08-10T00:28:43.181" v="1997" actId="6549"/>
          <ac:spMkLst>
            <pc:docMk/>
            <pc:sldMk cId="124396018" sldId="264"/>
            <ac:spMk id="2" creationId="{0599EB8A-7B3E-48FC-ABE6-D801837DC7F8}"/>
          </ac:spMkLst>
        </pc:spChg>
        <pc:spChg chg="del">
          <ac:chgData name="laura niederlander" userId="423200a02df8014e" providerId="LiveId" clId="{39392A2E-90D0-42C3-AEC8-7C38235B5D21}" dt="2018-07-26T14:43:11.539" v="3"/>
          <ac:spMkLst>
            <pc:docMk/>
            <pc:sldMk cId="124396018" sldId="264"/>
            <ac:spMk id="3" creationId="{1F0B675D-7280-4142-A3D6-E34A935F6F9C}"/>
          </ac:spMkLst>
        </pc:spChg>
        <pc:spChg chg="add del mod">
          <ac:chgData name="laura niederlander" userId="423200a02df8014e" providerId="LiveId" clId="{39392A2E-90D0-42C3-AEC8-7C38235B5D21}" dt="2018-07-26T14:43:56.500" v="11" actId="478"/>
          <ac:spMkLst>
            <pc:docMk/>
            <pc:sldMk cId="124396018" sldId="264"/>
            <ac:spMk id="7" creationId="{8F81481C-771E-4CA8-873E-C37CA49B4D7E}"/>
          </ac:spMkLst>
        </pc:spChg>
        <pc:picChg chg="add del mod">
          <ac:chgData name="laura niederlander" userId="423200a02df8014e" providerId="LiveId" clId="{39392A2E-90D0-42C3-AEC8-7C38235B5D21}" dt="2018-07-26T14:43:52.461" v="10" actId="478"/>
          <ac:picMkLst>
            <pc:docMk/>
            <pc:sldMk cId="124396018" sldId="264"/>
            <ac:picMk id="4" creationId="{AA8C1056-4B2B-4459-BEAC-87337B0D4B16}"/>
          </ac:picMkLst>
        </pc:picChg>
        <pc:picChg chg="add mod">
          <ac:chgData name="laura niederlander" userId="423200a02df8014e" providerId="LiveId" clId="{39392A2E-90D0-42C3-AEC8-7C38235B5D21}" dt="2018-08-10T00:29:19.086" v="2012" actId="14100"/>
          <ac:picMkLst>
            <pc:docMk/>
            <pc:sldMk cId="124396018" sldId="264"/>
            <ac:picMk id="5" creationId="{0AB192CF-48FD-4ED1-9B7D-5938E864D726}"/>
          </ac:picMkLst>
        </pc:picChg>
        <pc:picChg chg="add mod">
          <ac:chgData name="laura niederlander" userId="423200a02df8014e" providerId="LiveId" clId="{39392A2E-90D0-42C3-AEC8-7C38235B5D21}" dt="2018-08-10T00:29:35.802" v="2020" actId="14100"/>
          <ac:picMkLst>
            <pc:docMk/>
            <pc:sldMk cId="124396018" sldId="264"/>
            <ac:picMk id="8" creationId="{F2548981-7455-4CE5-9A8C-BA4FBB259B5E}"/>
          </ac:picMkLst>
        </pc:picChg>
        <pc:picChg chg="add mod">
          <ac:chgData name="laura niederlander" userId="423200a02df8014e" providerId="LiveId" clId="{39392A2E-90D0-42C3-AEC8-7C38235B5D21}" dt="2018-08-10T00:29:33.080" v="2019" actId="14100"/>
          <ac:picMkLst>
            <pc:docMk/>
            <pc:sldMk cId="124396018" sldId="264"/>
            <ac:picMk id="9" creationId="{AE8EF991-3468-4FF1-A763-F3E2CAECF53D}"/>
          </ac:picMkLst>
        </pc:picChg>
        <pc:picChg chg="add mod">
          <ac:chgData name="laura niederlander" userId="423200a02df8014e" providerId="LiveId" clId="{39392A2E-90D0-42C3-AEC8-7C38235B5D21}" dt="2018-08-10T00:29:12.421" v="2009" actId="14100"/>
          <ac:picMkLst>
            <pc:docMk/>
            <pc:sldMk cId="124396018" sldId="264"/>
            <ac:picMk id="10" creationId="{F47A90A3-1DED-4BCF-903F-BD3E7872C433}"/>
          </ac:picMkLst>
        </pc:picChg>
        <pc:picChg chg="add mod">
          <ac:chgData name="laura niederlander" userId="423200a02df8014e" providerId="LiveId" clId="{39392A2E-90D0-42C3-AEC8-7C38235B5D21}" dt="2018-08-10T00:29:06.198" v="2007" actId="14100"/>
          <ac:picMkLst>
            <pc:docMk/>
            <pc:sldMk cId="124396018" sldId="264"/>
            <ac:picMk id="11" creationId="{5CFD690E-D287-4B8B-8E6B-9EE93387DF2F}"/>
          </ac:picMkLst>
        </pc:picChg>
        <pc:picChg chg="add mod">
          <ac:chgData name="laura niederlander" userId="423200a02df8014e" providerId="LiveId" clId="{39392A2E-90D0-42C3-AEC8-7C38235B5D21}" dt="2018-08-10T00:28:59.736" v="2004" actId="14100"/>
          <ac:picMkLst>
            <pc:docMk/>
            <pc:sldMk cId="124396018" sldId="264"/>
            <ac:picMk id="12" creationId="{1804EB97-5594-4267-94D8-D74C05944210}"/>
          </ac:picMkLst>
        </pc:picChg>
        <pc:picChg chg="add mod">
          <ac:chgData name="laura niederlander" userId="423200a02df8014e" providerId="LiveId" clId="{39392A2E-90D0-42C3-AEC8-7C38235B5D21}" dt="2018-08-10T00:28:50.796" v="2000" actId="1076"/>
          <ac:picMkLst>
            <pc:docMk/>
            <pc:sldMk cId="124396018" sldId="264"/>
            <ac:picMk id="13" creationId="{7A4ADC88-B54A-43B1-A34D-84EE45651409}"/>
          </ac:picMkLst>
        </pc:picChg>
      </pc:sldChg>
      <pc:sldChg chg="addSp delSp modSp modNotesTx">
        <pc:chgData name="laura niederlander" userId="423200a02df8014e" providerId="LiveId" clId="{39392A2E-90D0-42C3-AEC8-7C38235B5D21}" dt="2018-08-10T01:05:15.672" v="2971"/>
        <pc:sldMkLst>
          <pc:docMk/>
          <pc:sldMk cId="3835271160" sldId="265"/>
        </pc:sldMkLst>
        <pc:spChg chg="mod">
          <ac:chgData name="laura niederlander" userId="423200a02df8014e" providerId="LiveId" clId="{39392A2E-90D0-42C3-AEC8-7C38235B5D21}" dt="2018-08-10T01:00:36.585" v="2963" actId="6549"/>
          <ac:spMkLst>
            <pc:docMk/>
            <pc:sldMk cId="3835271160" sldId="265"/>
            <ac:spMk id="3" creationId="{E15A2849-8DEC-4DF1-AD2A-5FFAFEA364EB}"/>
          </ac:spMkLst>
        </pc:spChg>
        <pc:spChg chg="add del">
          <ac:chgData name="laura niederlander" userId="423200a02df8014e" providerId="LiveId" clId="{39392A2E-90D0-42C3-AEC8-7C38235B5D21}" dt="2018-08-10T01:05:15.672" v="2971"/>
          <ac:spMkLst>
            <pc:docMk/>
            <pc:sldMk cId="3835271160" sldId="265"/>
            <ac:spMk id="4" creationId="{FB6C75B9-641D-45CD-BF43-E2C6E4601F20}"/>
          </ac:spMkLst>
        </pc:spChg>
        <pc:picChg chg="add del">
          <ac:chgData name="laura niederlander" userId="423200a02df8014e" providerId="LiveId" clId="{39392A2E-90D0-42C3-AEC8-7C38235B5D21}" dt="2018-08-10T01:05:15.672" v="2971"/>
          <ac:picMkLst>
            <pc:docMk/>
            <pc:sldMk cId="3835271160" sldId="265"/>
            <ac:picMk id="1026" creationId="{683D61C4-40A9-4960-920E-19457E212C21}"/>
          </ac:picMkLst>
        </pc:picChg>
        <pc:picChg chg="add del">
          <ac:chgData name="laura niederlander" userId="423200a02df8014e" providerId="LiveId" clId="{39392A2E-90D0-42C3-AEC8-7C38235B5D21}" dt="2018-08-10T01:05:15.672" v="2971"/>
          <ac:picMkLst>
            <pc:docMk/>
            <pc:sldMk cId="3835271160" sldId="265"/>
            <ac:picMk id="1027" creationId="{6E75A114-0CA2-4A19-B641-0AB5ECA65169}"/>
          </ac:picMkLst>
        </pc:picChg>
        <pc:picChg chg="add del">
          <ac:chgData name="laura niederlander" userId="423200a02df8014e" providerId="LiveId" clId="{39392A2E-90D0-42C3-AEC8-7C38235B5D21}" dt="2018-08-10T01:05:15.672" v="2971"/>
          <ac:picMkLst>
            <pc:docMk/>
            <pc:sldMk cId="3835271160" sldId="265"/>
            <ac:picMk id="1028" creationId="{5F1563D0-13E8-4957-BBD9-0FB82D4FCACE}"/>
          </ac:picMkLst>
        </pc:picChg>
      </pc:sldChg>
      <pc:sldChg chg="modSp ord">
        <pc:chgData name="laura niederlander" userId="423200a02df8014e" providerId="LiveId" clId="{39392A2E-90D0-42C3-AEC8-7C38235B5D21}" dt="2018-08-10T00:25:02.722" v="1891"/>
        <pc:sldMkLst>
          <pc:docMk/>
          <pc:sldMk cId="633052682" sldId="267"/>
        </pc:sldMkLst>
        <pc:spChg chg="mod">
          <ac:chgData name="laura niederlander" userId="423200a02df8014e" providerId="LiveId" clId="{39392A2E-90D0-42C3-AEC8-7C38235B5D21}" dt="2018-08-10T00:24:46.912" v="1889" actId="20577"/>
          <ac:spMkLst>
            <pc:docMk/>
            <pc:sldMk cId="633052682" sldId="267"/>
            <ac:spMk id="3" creationId="{E84A7F6E-D49D-4DEA-8ACD-442D3E1E218B}"/>
          </ac:spMkLst>
        </pc:spChg>
      </pc:sldChg>
      <pc:sldChg chg="addSp modSp del">
        <pc:chgData name="laura niederlander" userId="423200a02df8014e" providerId="LiveId" clId="{39392A2E-90D0-42C3-AEC8-7C38235B5D21}" dt="2018-08-10T00:26:54.907" v="1914" actId="2696"/>
        <pc:sldMkLst>
          <pc:docMk/>
          <pc:sldMk cId="381335741" sldId="268"/>
        </pc:sldMkLst>
        <pc:picChg chg="add mod">
          <ac:chgData name="laura niederlander" userId="423200a02df8014e" providerId="LiveId" clId="{39392A2E-90D0-42C3-AEC8-7C38235B5D21}" dt="2018-08-09T23:36:10.890" v="1419" actId="1076"/>
          <ac:picMkLst>
            <pc:docMk/>
            <pc:sldMk cId="381335741" sldId="268"/>
            <ac:picMk id="4" creationId="{520AD70B-A688-478D-8F32-28BE1A84F7F3}"/>
          </ac:picMkLst>
        </pc:picChg>
        <pc:picChg chg="add mod">
          <ac:chgData name="laura niederlander" userId="423200a02df8014e" providerId="LiveId" clId="{39392A2E-90D0-42C3-AEC8-7C38235B5D21}" dt="2018-08-09T23:36:13.990" v="1420" actId="1076"/>
          <ac:picMkLst>
            <pc:docMk/>
            <pc:sldMk cId="381335741" sldId="268"/>
            <ac:picMk id="5" creationId="{257436CB-A49B-42E0-B547-10288EAFA735}"/>
          </ac:picMkLst>
        </pc:picChg>
      </pc:sldChg>
      <pc:sldChg chg="addSp modSp add del ord">
        <pc:chgData name="laura niederlander" userId="423200a02df8014e" providerId="LiveId" clId="{39392A2E-90D0-42C3-AEC8-7C38235B5D21}" dt="2018-08-10T00:27:45.939" v="1954" actId="2696"/>
        <pc:sldMkLst>
          <pc:docMk/>
          <pc:sldMk cId="3954813868" sldId="270"/>
        </pc:sldMkLst>
        <pc:spChg chg="mod">
          <ac:chgData name="laura niederlander" userId="423200a02df8014e" providerId="LiveId" clId="{39392A2E-90D0-42C3-AEC8-7C38235B5D21}" dt="2018-08-09T23:34:23.440" v="1414" actId="20577"/>
          <ac:spMkLst>
            <pc:docMk/>
            <pc:sldMk cId="3954813868" sldId="270"/>
            <ac:spMk id="2" creationId="{124982BB-A65A-47D3-9A0D-B263C7FC6055}"/>
          </ac:spMkLst>
        </pc:spChg>
        <pc:picChg chg="add mod">
          <ac:chgData name="laura niederlander" userId="423200a02df8014e" providerId="LiveId" clId="{39392A2E-90D0-42C3-AEC8-7C38235B5D21}" dt="2018-08-09T23:34:14.869" v="1403" actId="14100"/>
          <ac:picMkLst>
            <pc:docMk/>
            <pc:sldMk cId="3954813868" sldId="270"/>
            <ac:picMk id="3" creationId="{CF5E2FDE-C10C-4290-A2DA-AD3E77BDEC81}"/>
          </ac:picMkLst>
        </pc:picChg>
      </pc:sldChg>
      <pc:sldChg chg="addSp delSp modSp add ord">
        <pc:chgData name="laura niederlander" userId="423200a02df8014e" providerId="LiveId" clId="{39392A2E-90D0-42C3-AEC8-7C38235B5D21}" dt="2018-08-10T00:26:52.232" v="1913" actId="478"/>
        <pc:sldMkLst>
          <pc:docMk/>
          <pc:sldMk cId="3610088624" sldId="272"/>
        </pc:sldMkLst>
        <pc:spChg chg="mod">
          <ac:chgData name="laura niederlander" userId="423200a02df8014e" providerId="LiveId" clId="{39392A2E-90D0-42C3-AEC8-7C38235B5D21}" dt="2018-07-26T14:48:00.248" v="68" actId="20577"/>
          <ac:spMkLst>
            <pc:docMk/>
            <pc:sldMk cId="3610088624" sldId="272"/>
            <ac:spMk id="2" creationId="{F3FCBE9A-6CF7-4C7E-855D-410FB0924423}"/>
          </ac:spMkLst>
        </pc:spChg>
        <pc:picChg chg="add del mod">
          <ac:chgData name="laura niederlander" userId="423200a02df8014e" providerId="LiveId" clId="{39392A2E-90D0-42C3-AEC8-7C38235B5D21}" dt="2018-08-10T00:26:11.854" v="1902" actId="478"/>
          <ac:picMkLst>
            <pc:docMk/>
            <pc:sldMk cId="3610088624" sldId="272"/>
            <ac:picMk id="3" creationId="{96DA6A5F-4E8D-4EBB-9998-CB2849783894}"/>
          </ac:picMkLst>
        </pc:picChg>
        <pc:picChg chg="add mod">
          <ac:chgData name="laura niederlander" userId="423200a02df8014e" providerId="LiveId" clId="{39392A2E-90D0-42C3-AEC8-7C38235B5D21}" dt="2018-08-10T00:26:14.806" v="1903" actId="1076"/>
          <ac:picMkLst>
            <pc:docMk/>
            <pc:sldMk cId="3610088624" sldId="272"/>
            <ac:picMk id="4" creationId="{FC08354A-3C9E-453B-AD1C-C9B884C19A56}"/>
          </ac:picMkLst>
        </pc:picChg>
        <pc:picChg chg="add mod">
          <ac:chgData name="laura niederlander" userId="423200a02df8014e" providerId="LiveId" clId="{39392A2E-90D0-42C3-AEC8-7C38235B5D21}" dt="2018-08-10T00:26:24.241" v="1907" actId="14100"/>
          <ac:picMkLst>
            <pc:docMk/>
            <pc:sldMk cId="3610088624" sldId="272"/>
            <ac:picMk id="5" creationId="{6318CF02-86A3-43B1-BD59-65F05CA4205D}"/>
          </ac:picMkLst>
        </pc:picChg>
        <pc:picChg chg="add del mod">
          <ac:chgData name="laura niederlander" userId="423200a02df8014e" providerId="LiveId" clId="{39392A2E-90D0-42C3-AEC8-7C38235B5D21}" dt="2018-08-10T00:26:50.501" v="1912" actId="478"/>
          <ac:picMkLst>
            <pc:docMk/>
            <pc:sldMk cId="3610088624" sldId="272"/>
            <ac:picMk id="6" creationId="{847E5D39-C534-495C-BF62-1D941D67BC26}"/>
          </ac:picMkLst>
        </pc:picChg>
        <pc:picChg chg="add del mod">
          <ac:chgData name="laura niederlander" userId="423200a02df8014e" providerId="LiveId" clId="{39392A2E-90D0-42C3-AEC8-7C38235B5D21}" dt="2018-08-10T00:26:52.232" v="1913" actId="478"/>
          <ac:picMkLst>
            <pc:docMk/>
            <pc:sldMk cId="3610088624" sldId="272"/>
            <ac:picMk id="7" creationId="{E4FF1109-1765-4B93-962D-9AD8240554CF}"/>
          </ac:picMkLst>
        </pc:picChg>
      </pc:sldChg>
      <pc:sldChg chg="addSp delSp modSp add modNotesTx">
        <pc:chgData name="laura niederlander" userId="423200a02df8014e" providerId="LiveId" clId="{39392A2E-90D0-42C3-AEC8-7C38235B5D21}" dt="2018-08-10T01:06:08.744" v="2983" actId="6549"/>
        <pc:sldMkLst>
          <pc:docMk/>
          <pc:sldMk cId="3559852479" sldId="273"/>
        </pc:sldMkLst>
        <pc:spChg chg="add del mod">
          <ac:chgData name="laura niederlander" userId="423200a02df8014e" providerId="LiveId" clId="{39392A2E-90D0-42C3-AEC8-7C38235B5D21}" dt="2018-08-10T00:52:42.854" v="2905" actId="478"/>
          <ac:spMkLst>
            <pc:docMk/>
            <pc:sldMk cId="3559852479" sldId="273"/>
            <ac:spMk id="2" creationId="{27B8E44E-AF64-440A-BA65-A8CB654B990C}"/>
          </ac:spMkLst>
        </pc:spChg>
        <pc:spChg chg="add del">
          <ac:chgData name="laura niederlander" userId="423200a02df8014e" providerId="LiveId" clId="{39392A2E-90D0-42C3-AEC8-7C38235B5D21}" dt="2018-08-10T00:52:52.357" v="2907"/>
          <ac:spMkLst>
            <pc:docMk/>
            <pc:sldMk cId="3559852479" sldId="273"/>
            <ac:spMk id="4" creationId="{2CE29A55-AC3B-462A-AC92-B3E90EC37AA8}"/>
          </ac:spMkLst>
        </pc:spChg>
        <pc:spChg chg="add mod">
          <ac:chgData name="laura niederlander" userId="423200a02df8014e" providerId="LiveId" clId="{39392A2E-90D0-42C3-AEC8-7C38235B5D21}" dt="2018-08-10T00:55:13.089" v="2943" actId="6549"/>
          <ac:spMkLst>
            <pc:docMk/>
            <pc:sldMk cId="3559852479" sldId="273"/>
            <ac:spMk id="8" creationId="{35420183-04ED-4920-9F08-7BA295D4F672}"/>
          </ac:spMkLst>
        </pc:spChg>
        <pc:graphicFrameChg chg="add del mod modGraphic">
          <ac:chgData name="laura niederlander" userId="423200a02df8014e" providerId="LiveId" clId="{39392A2E-90D0-42C3-AEC8-7C38235B5D21}" dt="2018-08-10T00:39:28.978" v="2903" actId="478"/>
          <ac:graphicFrameMkLst>
            <pc:docMk/>
            <pc:sldMk cId="3559852479" sldId="273"/>
            <ac:graphicFrameMk id="3" creationId="{9D0BD07D-5788-4477-973B-0C8A0373EF9A}"/>
          </ac:graphicFrameMkLst>
        </pc:graphicFrameChg>
        <pc:graphicFrameChg chg="add del mod">
          <ac:chgData name="laura niederlander" userId="423200a02df8014e" providerId="LiveId" clId="{39392A2E-90D0-42C3-AEC8-7C38235B5D21}" dt="2018-08-10T00:54:29.038" v="2916" actId="478"/>
          <ac:graphicFrameMkLst>
            <pc:docMk/>
            <pc:sldMk cId="3559852479" sldId="273"/>
            <ac:graphicFrameMk id="6" creationId="{0C1AD3DC-8CDF-45E4-B4E8-BDEAAAD6705D}"/>
          </ac:graphicFrameMkLst>
        </pc:graphicFrameChg>
        <pc:graphicFrameChg chg="add mod">
          <ac:chgData name="laura niederlander" userId="423200a02df8014e" providerId="LiveId" clId="{39392A2E-90D0-42C3-AEC8-7C38235B5D21}" dt="2018-08-10T00:55:17.157" v="2944" actId="1076"/>
          <ac:graphicFrameMkLst>
            <pc:docMk/>
            <pc:sldMk cId="3559852479" sldId="273"/>
            <ac:graphicFrameMk id="7" creationId="{6B2CF816-285E-4EE1-B6B8-1B3960B71293}"/>
          </ac:graphicFrameMkLst>
        </pc:graphicFrameChg>
        <pc:picChg chg="add del mod">
          <ac:chgData name="laura niederlander" userId="423200a02df8014e" providerId="LiveId" clId="{39392A2E-90D0-42C3-AEC8-7C38235B5D21}" dt="2018-08-10T00:54:00.317" v="2913" actId="478"/>
          <ac:picMkLst>
            <pc:docMk/>
            <pc:sldMk cId="3559852479" sldId="273"/>
            <ac:picMk id="5" creationId="{09A1837A-2EBF-416F-9942-ECA3A3F4A6F7}"/>
          </ac:picMkLst>
        </pc:picChg>
      </pc:sldChg>
      <pc:sldChg chg="add del">
        <pc:chgData name="laura niederlander" userId="423200a02df8014e" providerId="LiveId" clId="{39392A2E-90D0-42C3-AEC8-7C38235B5D21}" dt="2018-08-10T01:45:12.473" v="3015" actId="2696"/>
        <pc:sldMkLst>
          <pc:docMk/>
          <pc:sldMk cId="3391986858" sldId="274"/>
        </pc:sldMkLst>
      </pc:sldChg>
      <pc:sldChg chg="addSp modSp add">
        <pc:chgData name="laura niederlander" userId="423200a02df8014e" providerId="LiveId" clId="{39392A2E-90D0-42C3-AEC8-7C38235B5D21}" dt="2018-08-10T01:30:32.358" v="3014"/>
        <pc:sldMkLst>
          <pc:docMk/>
          <pc:sldMk cId="2043890662" sldId="275"/>
        </pc:sldMkLst>
        <pc:spChg chg="mod">
          <ac:chgData name="laura niederlander" userId="423200a02df8014e" providerId="LiveId" clId="{39392A2E-90D0-42C3-AEC8-7C38235B5D21}" dt="2018-08-10T01:30:17.793" v="3012" actId="20577"/>
          <ac:spMkLst>
            <pc:docMk/>
            <pc:sldMk cId="2043890662" sldId="275"/>
            <ac:spMk id="2" creationId="{7DAB01DC-674D-461A-8505-2C0B02FE883E}"/>
          </ac:spMkLst>
        </pc:spChg>
        <pc:spChg chg="mod">
          <ac:chgData name="laura niederlander" userId="423200a02df8014e" providerId="LiveId" clId="{39392A2E-90D0-42C3-AEC8-7C38235B5D21}" dt="2018-08-10T01:30:04.048" v="2988"/>
          <ac:spMkLst>
            <pc:docMk/>
            <pc:sldMk cId="2043890662" sldId="275"/>
            <ac:spMk id="3" creationId="{356173C3-2509-4C6B-A950-20893E23E285}"/>
          </ac:spMkLst>
        </pc:spChg>
        <pc:spChg chg="add mod">
          <ac:chgData name="laura niederlander" userId="423200a02df8014e" providerId="LiveId" clId="{39392A2E-90D0-42C3-AEC8-7C38235B5D21}" dt="2018-08-10T01:30:32.358" v="3014"/>
          <ac:spMkLst>
            <pc:docMk/>
            <pc:sldMk cId="2043890662" sldId="275"/>
            <ac:spMk id="4" creationId="{8E0829DF-7508-492C-BA2A-17AE919FCC14}"/>
          </ac:spMkLst>
        </pc:spChg>
      </pc:sldChg>
      <pc:sldChg chg="modSp add">
        <pc:chgData name="laura niederlander" userId="423200a02df8014e" providerId="LiveId" clId="{39392A2E-90D0-42C3-AEC8-7C38235B5D21}" dt="2018-08-10T01:45:21.678" v="3024" actId="20577"/>
        <pc:sldMkLst>
          <pc:docMk/>
          <pc:sldMk cId="605747441" sldId="276"/>
        </pc:sldMkLst>
        <pc:spChg chg="mod">
          <ac:chgData name="laura niederlander" userId="423200a02df8014e" providerId="LiveId" clId="{39392A2E-90D0-42C3-AEC8-7C38235B5D21}" dt="2018-08-10T01:45:21.678" v="3024" actId="20577"/>
          <ac:spMkLst>
            <pc:docMk/>
            <pc:sldMk cId="605747441" sldId="276"/>
            <ac:spMk id="2" creationId="{254628D8-9C39-465D-954E-CF4F2B068C96}"/>
          </ac:spMkLst>
        </pc:spChg>
      </pc:sldChg>
      <pc:sldChg chg="modSp add">
        <pc:chgData name="laura niederlander" userId="423200a02df8014e" providerId="LiveId" clId="{39392A2E-90D0-42C3-AEC8-7C38235B5D21}" dt="2018-08-10T01:46:20.065" v="3035" actId="404"/>
        <pc:sldMkLst>
          <pc:docMk/>
          <pc:sldMk cId="1204293137" sldId="277"/>
        </pc:sldMkLst>
        <pc:spChg chg="mod">
          <ac:chgData name="laura niederlander" userId="423200a02df8014e" providerId="LiveId" clId="{39392A2E-90D0-42C3-AEC8-7C38235B5D21}" dt="2018-08-10T01:46:20.065" v="3035" actId="404"/>
          <ac:spMkLst>
            <pc:docMk/>
            <pc:sldMk cId="1204293137" sldId="277"/>
            <ac:spMk id="2" creationId="{1A71C70C-5727-4E89-9E76-C04862F22060}"/>
          </ac:spMkLst>
        </pc:spChg>
        <pc:spChg chg="mod">
          <ac:chgData name="laura niederlander" userId="423200a02df8014e" providerId="LiveId" clId="{39392A2E-90D0-42C3-AEC8-7C38235B5D21}" dt="2018-08-10T01:46:15.544" v="3032" actId="5793"/>
          <ac:spMkLst>
            <pc:docMk/>
            <pc:sldMk cId="1204293137" sldId="277"/>
            <ac:spMk id="3" creationId="{99813027-B513-42FD-A1A2-E885BCF6408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1104C-1D74-4FD6-BB69-17D9E681D9B8}"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DBFA7-4F41-4072-AD7C-12703945B17C}" type="slidenum">
              <a:rPr lang="en-US" smtClean="0"/>
              <a:t>‹#›</a:t>
            </a:fld>
            <a:endParaRPr lang="en-US"/>
          </a:p>
        </p:txBody>
      </p:sp>
    </p:spTree>
    <p:extLst>
      <p:ext uri="{BB962C8B-B14F-4D97-AF65-F5344CB8AC3E}">
        <p14:creationId xmlns:p14="http://schemas.microsoft.com/office/powerpoint/2010/main" val="32849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uchicago.edu/" TargetMode="External"/><Relationship Id="rId7" Type="http://schemas.openxmlformats.org/officeDocument/2006/relationships/hyperlink" Target="https://phys.org/news/2010-07-crime-linked-out-of-wedlock-births.html#jCp"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phys.org/partners/university-of-chicago/" TargetMode="External"/><Relationship Id="rId5" Type="http://schemas.openxmlformats.org/officeDocument/2006/relationships/hyperlink" Target="https://phys.org/tags/social+stigma/" TargetMode="External"/><Relationship Id="rId4" Type="http://schemas.openxmlformats.org/officeDocument/2006/relationships/hyperlink" Target="https://phys.org/tags/crime+rat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Set Information:</a:t>
            </a:r>
          </a:p>
          <a:p>
            <a:endParaRPr lang="en-US" dirty="0"/>
          </a:p>
          <a:p>
            <a:r>
              <a:rPr lang="en-US" dirty="0"/>
              <a:t>Many variables are included so that algorithms that select or learn weights for </a:t>
            </a:r>
          </a:p>
          <a:p>
            <a:r>
              <a:rPr lang="en-US" dirty="0"/>
              <a:t>attributes could be tested. However, clearly unrelated attributes were not included; </a:t>
            </a:r>
          </a:p>
          <a:p>
            <a:r>
              <a:rPr lang="en-US" dirty="0"/>
              <a:t>attributes were picked if there was any plausible connection to crime (N=122), plus </a:t>
            </a:r>
          </a:p>
          <a:p>
            <a:r>
              <a:rPr lang="en-US" dirty="0"/>
              <a:t>the attribute to be predicted (Per Capita Violent Crimes). The variables included in </a:t>
            </a:r>
          </a:p>
          <a:p>
            <a:r>
              <a:rPr lang="en-US" dirty="0"/>
              <a:t>the dataset involve the community, such as the percent of the population considered </a:t>
            </a:r>
          </a:p>
          <a:p>
            <a:r>
              <a:rPr lang="en-US" dirty="0"/>
              <a:t>urban, and the median family income, and involving law enforcement, such as per capita </a:t>
            </a:r>
          </a:p>
          <a:p>
            <a:r>
              <a:rPr lang="en-US" dirty="0"/>
              <a:t>number of police officers, and percent of officers assigned to drug units.</a:t>
            </a:r>
          </a:p>
          <a:p>
            <a:endParaRPr lang="en-US" dirty="0"/>
          </a:p>
          <a:p>
            <a:r>
              <a:rPr lang="en-US" dirty="0"/>
              <a:t>The per capita violent crimes variable was calculated using population and the sum of </a:t>
            </a:r>
          </a:p>
          <a:p>
            <a:r>
              <a:rPr lang="en-US" dirty="0"/>
              <a:t>crime variables considered violent crimes in the United States: murder, rape, robbery, </a:t>
            </a:r>
          </a:p>
          <a:p>
            <a:r>
              <a:rPr lang="en-US" dirty="0"/>
              <a:t>and assault. There was apparently some controversy in some states concerning the </a:t>
            </a:r>
          </a:p>
          <a:p>
            <a:r>
              <a:rPr lang="en-US" dirty="0"/>
              <a:t>counting of rapes. These resulted in missing values for rape, which resulted in </a:t>
            </a:r>
          </a:p>
          <a:p>
            <a:r>
              <a:rPr lang="en-US" dirty="0"/>
              <a:t>incorrect values for per capita violent crime. These cities are not included in the </a:t>
            </a:r>
          </a:p>
          <a:p>
            <a:r>
              <a:rPr lang="en-US" dirty="0"/>
              <a:t>dataset. Many of these omitted communities were from the midwestern USA.</a:t>
            </a:r>
          </a:p>
          <a:p>
            <a:endParaRPr lang="en-US" dirty="0"/>
          </a:p>
          <a:p>
            <a:r>
              <a:rPr lang="en-US" dirty="0"/>
              <a:t>Data is described below based on original values. All numeric data was normalized into </a:t>
            </a:r>
          </a:p>
          <a:p>
            <a:r>
              <a:rPr lang="en-US" dirty="0"/>
              <a:t>the decimal range 0.00-1.00 using an Unsupervised, equal-interval binning method. </a:t>
            </a:r>
          </a:p>
          <a:p>
            <a:r>
              <a:rPr lang="en-US" dirty="0"/>
              <a:t>Attributes retain their distribution and skew (hence for example the population </a:t>
            </a:r>
          </a:p>
          <a:p>
            <a:r>
              <a:rPr lang="en-US" dirty="0"/>
              <a:t>attribute has a mean value of 0.06 because most communities are small). E.g. An </a:t>
            </a:r>
          </a:p>
          <a:p>
            <a:r>
              <a:rPr lang="en-US" dirty="0"/>
              <a:t>attribute described as 'mean people per household' is actually the normalized (0-1) </a:t>
            </a:r>
          </a:p>
          <a:p>
            <a:r>
              <a:rPr lang="en-US" dirty="0"/>
              <a:t>version of that value.</a:t>
            </a:r>
          </a:p>
          <a:p>
            <a:endParaRPr lang="en-US" dirty="0"/>
          </a:p>
          <a:p>
            <a:r>
              <a:rPr lang="en-US" dirty="0"/>
              <a:t>The normalization preserves rough ratios of values WITHIN an attribute (e.g. double </a:t>
            </a:r>
          </a:p>
          <a:p>
            <a:r>
              <a:rPr lang="en-US" dirty="0"/>
              <a:t>the value for double the population within the available precision - except for </a:t>
            </a:r>
          </a:p>
          <a:p>
            <a:r>
              <a:rPr lang="en-US" dirty="0"/>
              <a:t>extreme values (all values more than 3 SD above the mean are normalized to 1.00; all </a:t>
            </a:r>
          </a:p>
          <a:p>
            <a:r>
              <a:rPr lang="en-US" dirty="0"/>
              <a:t>values more than 3 SD below the mean are </a:t>
            </a:r>
            <a:r>
              <a:rPr lang="en-US" dirty="0" err="1"/>
              <a:t>nromalized</a:t>
            </a:r>
            <a:r>
              <a:rPr lang="en-US" dirty="0"/>
              <a:t> to 0.00)).</a:t>
            </a:r>
          </a:p>
          <a:p>
            <a:endParaRPr lang="en-US" dirty="0"/>
          </a:p>
          <a:p>
            <a:r>
              <a:rPr lang="en-US" dirty="0"/>
              <a:t>However, the normalization does not preserve relationships between values BETWEEN </a:t>
            </a:r>
          </a:p>
          <a:p>
            <a:r>
              <a:rPr lang="en-US" dirty="0"/>
              <a:t>attributes (e.g. it would not be meaningful to compare the value for </a:t>
            </a:r>
            <a:r>
              <a:rPr lang="en-US" dirty="0" err="1"/>
              <a:t>whitePerCap</a:t>
            </a:r>
            <a:r>
              <a:rPr lang="en-US" dirty="0"/>
              <a:t> with </a:t>
            </a:r>
          </a:p>
          <a:p>
            <a:r>
              <a:rPr lang="en-US" dirty="0"/>
              <a:t>the value for </a:t>
            </a:r>
            <a:r>
              <a:rPr lang="en-US" dirty="0" err="1"/>
              <a:t>blackPerCap</a:t>
            </a:r>
            <a:r>
              <a:rPr lang="en-US" dirty="0"/>
              <a:t> for a community)</a:t>
            </a:r>
          </a:p>
          <a:p>
            <a:endParaRPr lang="en-US" dirty="0"/>
          </a:p>
          <a:p>
            <a:r>
              <a:rPr lang="en-US" dirty="0"/>
              <a:t>A limitation was that the LEMAS survey was of the police departments with at least 100 </a:t>
            </a:r>
          </a:p>
          <a:p>
            <a:r>
              <a:rPr lang="en-US" dirty="0"/>
              <a:t>officers, plus a random sample of smaller departments. For our purposes, communities </a:t>
            </a:r>
          </a:p>
          <a:p>
            <a:r>
              <a:rPr lang="en-US" dirty="0"/>
              <a:t>not found in both census and crime datasets were omitted. Many communities are missing </a:t>
            </a:r>
          </a:p>
          <a:p>
            <a:r>
              <a:rPr lang="en-US" dirty="0"/>
              <a:t>LEMAS data.</a:t>
            </a:r>
          </a:p>
        </p:txBody>
      </p:sp>
      <p:sp>
        <p:nvSpPr>
          <p:cNvPr id="4" name="Slide Number Placeholder 3"/>
          <p:cNvSpPr>
            <a:spLocks noGrp="1"/>
          </p:cNvSpPr>
          <p:nvPr>
            <p:ph type="sldNum" sz="quarter" idx="10"/>
          </p:nvPr>
        </p:nvSpPr>
        <p:spPr/>
        <p:txBody>
          <a:bodyPr/>
          <a:lstStyle/>
          <a:p>
            <a:fld id="{A58DBFA7-4F41-4072-AD7C-12703945B17C}" type="slidenum">
              <a:rPr lang="en-US" smtClean="0"/>
              <a:t>3</a:t>
            </a:fld>
            <a:endParaRPr lang="en-US"/>
          </a:p>
        </p:txBody>
      </p:sp>
    </p:spTree>
    <p:extLst>
      <p:ext uri="{BB962C8B-B14F-4D97-AF65-F5344CB8AC3E}">
        <p14:creationId xmlns:p14="http://schemas.microsoft.com/office/powerpoint/2010/main" val="124412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#Check for linearity</a:t>
            </a:r>
            <a:endParaRPr lang="en-US" dirty="0"/>
          </a:p>
          <a:p>
            <a:endParaRPr lang="en-US" dirty="0"/>
          </a:p>
          <a:p>
            <a:r>
              <a:rPr lang="en-US" dirty="0" err="1"/>
              <a:t>qqnorm</a:t>
            </a:r>
            <a:r>
              <a:rPr lang="en-US" dirty="0"/>
              <a:t>(</a:t>
            </a:r>
            <a:r>
              <a:rPr lang="en-US" dirty="0" err="1"/>
              <a:t>cdss$crimedata.ViolentCrimesPerPop</a:t>
            </a:r>
            <a:r>
              <a:rPr lang="en-US" dirty="0"/>
              <a:t>, </a:t>
            </a:r>
            <a:r>
              <a:rPr lang="en-US" dirty="0" err="1"/>
              <a:t>pch</a:t>
            </a:r>
            <a:r>
              <a:rPr lang="en-US" dirty="0"/>
              <a:t> = </a:t>
            </a:r>
            <a:r>
              <a:rPr lang="en-US" sz="1200" kern="1200" dirty="0">
                <a:solidFill>
                  <a:schemeClr val="tx1"/>
                </a:solidFill>
                <a:effectLst/>
                <a:latin typeface="+mn-lt"/>
                <a:ea typeface="+mn-ea"/>
                <a:cs typeface="+mn-cs"/>
              </a:rPr>
              <a:t>1</a:t>
            </a:r>
            <a:r>
              <a:rPr lang="en-US" dirty="0"/>
              <a:t>, frame = </a:t>
            </a:r>
            <a:r>
              <a:rPr lang="en-US" sz="1200" kern="1200" dirty="0">
                <a:solidFill>
                  <a:schemeClr val="tx1"/>
                </a:solidFill>
                <a:effectLst/>
                <a:latin typeface="+mn-lt"/>
                <a:ea typeface="+mn-ea"/>
                <a:cs typeface="+mn-cs"/>
              </a:rPr>
              <a:t>FALSE</a:t>
            </a:r>
            <a:r>
              <a:rPr lang="en-US" dirty="0"/>
              <a:t>, main= </a:t>
            </a:r>
            <a:r>
              <a:rPr lang="en-US" sz="1200" kern="1200" dirty="0">
                <a:solidFill>
                  <a:schemeClr val="tx1"/>
                </a:solidFill>
                <a:effectLst/>
                <a:latin typeface="+mn-lt"/>
                <a:ea typeface="+mn-ea"/>
                <a:cs typeface="+mn-cs"/>
              </a:rPr>
              <a:t>"Violent Crime Per Pop Data"</a:t>
            </a:r>
            <a:r>
              <a:rPr lang="en-US" dirty="0"/>
              <a:t>) </a:t>
            </a:r>
            <a:r>
              <a:rPr lang="en-US" sz="1200" i="1" kern="1200" dirty="0">
                <a:solidFill>
                  <a:schemeClr val="tx1"/>
                </a:solidFill>
                <a:effectLst/>
                <a:latin typeface="+mn-lt"/>
                <a:ea typeface="+mn-ea"/>
                <a:cs typeface="+mn-cs"/>
              </a:rPr>
              <a:t>## plots the data</a:t>
            </a:r>
            <a:r>
              <a:rPr lang="en-US" dirty="0"/>
              <a:t> </a:t>
            </a:r>
            <a:r>
              <a:rPr lang="en-US" dirty="0" err="1"/>
              <a:t>qqline</a:t>
            </a:r>
            <a:r>
              <a:rPr lang="en-US" dirty="0"/>
              <a:t>(</a:t>
            </a:r>
            <a:r>
              <a:rPr lang="en-US" dirty="0" err="1"/>
              <a:t>cdss$crimedata.ViolentCrimesPerPop</a:t>
            </a:r>
            <a:r>
              <a:rPr lang="en-US" dirty="0"/>
              <a:t>, col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steelblue</a:t>
            </a:r>
            <a:r>
              <a:rPr lang="en-US" sz="1200" kern="1200" dirty="0">
                <a:solidFill>
                  <a:schemeClr val="tx1"/>
                </a:solidFill>
                <a:effectLst/>
                <a:latin typeface="+mn-lt"/>
                <a:ea typeface="+mn-ea"/>
                <a:cs typeface="+mn-cs"/>
              </a:rPr>
              <a:t>"</a:t>
            </a:r>
            <a:r>
              <a:rPr lang="en-US" dirty="0"/>
              <a:t>, </a:t>
            </a:r>
            <a:r>
              <a:rPr lang="en-US" dirty="0" err="1"/>
              <a:t>lwd</a:t>
            </a:r>
            <a:r>
              <a:rPr lang="en-US" dirty="0"/>
              <a:t> = </a:t>
            </a:r>
            <a:r>
              <a:rPr lang="en-US" sz="1200" kern="1200" dirty="0">
                <a:solidFill>
                  <a:schemeClr val="tx1"/>
                </a:solidFill>
                <a:effectLst/>
                <a:latin typeface="+mn-lt"/>
                <a:ea typeface="+mn-ea"/>
                <a:cs typeface="+mn-cs"/>
              </a:rPr>
              <a:t>2</a:t>
            </a:r>
            <a:r>
              <a:rPr lang="en-US" dirty="0"/>
              <a:t>) </a:t>
            </a:r>
            <a:r>
              <a:rPr lang="en-US" sz="1200" i="1" kern="1200" dirty="0">
                <a:solidFill>
                  <a:schemeClr val="tx1"/>
                </a:solidFill>
                <a:effectLst/>
                <a:latin typeface="+mn-lt"/>
                <a:ea typeface="+mn-ea"/>
                <a:cs typeface="+mn-cs"/>
              </a:rPr>
              <a:t>## adds a line</a:t>
            </a: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5</a:t>
            </a:fld>
            <a:endParaRPr lang="en-US"/>
          </a:p>
        </p:txBody>
      </p:sp>
    </p:spTree>
    <p:extLst>
      <p:ext uri="{BB962C8B-B14F-4D97-AF65-F5344CB8AC3E}">
        <p14:creationId xmlns:p14="http://schemas.microsoft.com/office/powerpoint/2010/main" val="3926883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6</a:t>
            </a:fld>
            <a:endParaRPr lang="en-US"/>
          </a:p>
        </p:txBody>
      </p:sp>
    </p:spTree>
    <p:extLst>
      <p:ext uri="{BB962C8B-B14F-4D97-AF65-F5344CB8AC3E}">
        <p14:creationId xmlns:p14="http://schemas.microsoft.com/office/powerpoint/2010/main" val="426251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over 100 predictor variables, we used Random Forest to narrow our variable to only the highest importance.</a:t>
            </a:r>
          </a:p>
          <a:p>
            <a:r>
              <a:rPr lang="en-US" dirty="0"/>
              <a:t>These variables were in our initial analysis. </a:t>
            </a:r>
          </a:p>
          <a:p>
            <a:endParaRPr lang="en-US" dirty="0"/>
          </a:p>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7</a:t>
            </a:fld>
            <a:endParaRPr lang="en-US"/>
          </a:p>
        </p:txBody>
      </p:sp>
    </p:spTree>
    <p:extLst>
      <p:ext uri="{BB962C8B-B14F-4D97-AF65-F5344CB8AC3E}">
        <p14:creationId xmlns:p14="http://schemas.microsoft.com/office/powerpoint/2010/main" val="234585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the correlation code, we were able to get an idea of the correlation between violent Crimes and several predictors. But given the number of predictors we had available, Random Forest was the best predictor of importance.</a:t>
            </a:r>
          </a:p>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8</a:t>
            </a:fld>
            <a:endParaRPr lang="en-US"/>
          </a:p>
        </p:txBody>
      </p:sp>
    </p:spTree>
    <p:extLst>
      <p:ext uri="{BB962C8B-B14F-4D97-AF65-F5344CB8AC3E}">
        <p14:creationId xmlns:p14="http://schemas.microsoft.com/office/powerpoint/2010/main" val="73807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Study: Crime rates linked to out-of-wedlock births</a:t>
            </a:r>
          </a:p>
          <a:p>
            <a:r>
              <a:rPr lang="en-US" sz="1200" b="0" kern="1200" dirty="0">
                <a:solidFill>
                  <a:schemeClr val="tx1"/>
                </a:solidFill>
                <a:effectLst/>
                <a:latin typeface="+mn-lt"/>
                <a:ea typeface="+mn-ea"/>
                <a:cs typeface="+mn-cs"/>
              </a:rPr>
              <a:t>July 6, 2010, </a:t>
            </a:r>
            <a:r>
              <a:rPr lang="en-US" sz="1200" b="0" u="none" strike="noStrike" kern="1200" dirty="0">
                <a:solidFill>
                  <a:schemeClr val="tx1"/>
                </a:solidFill>
                <a:effectLst/>
                <a:latin typeface="+mn-lt"/>
                <a:ea typeface="+mn-ea"/>
                <a:cs typeface="+mn-cs"/>
                <a:hlinkClick r:id="rId3"/>
              </a:rPr>
              <a:t>University of Chicago</a:t>
            </a:r>
            <a:r>
              <a:rPr lang="en-US" sz="1200" b="0" kern="1200" dirty="0">
                <a:solidFill>
                  <a:schemeClr val="tx1"/>
                </a:solidFill>
                <a:effectLst/>
                <a:latin typeface="+mn-lt"/>
                <a:ea typeface="+mn-ea"/>
                <a:cs typeface="+mn-cs"/>
              </a:rPr>
              <a:t> </a:t>
            </a:r>
          </a:p>
          <a:p>
            <a:endParaRPr lang="en-US" sz="1200" b="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(PhysOrg.com) -- A study in the latest issue of </a:t>
            </a:r>
            <a:r>
              <a:rPr lang="en-US" sz="1200" i="1" kern="1200" dirty="0">
                <a:solidFill>
                  <a:schemeClr val="tx1"/>
                </a:solidFill>
                <a:effectLst/>
                <a:latin typeface="+mn-lt"/>
                <a:ea typeface="+mn-ea"/>
                <a:cs typeface="+mn-cs"/>
              </a:rPr>
              <a:t>The Journal of Law and Economics</a:t>
            </a:r>
            <a:r>
              <a:rPr lang="en-US" sz="1200" kern="1200" dirty="0">
                <a:solidFill>
                  <a:schemeClr val="tx1"/>
                </a:solidFill>
                <a:effectLst/>
                <a:latin typeface="+mn-lt"/>
                <a:ea typeface="+mn-ea"/>
                <a:cs typeface="+mn-cs"/>
              </a:rPr>
              <a:t> finds a link between out-of-wedlock births and rates of murder and other crimes. </a:t>
            </a:r>
          </a:p>
          <a:p>
            <a:r>
              <a:rPr lang="en-US" sz="1200" kern="1200" dirty="0">
                <a:solidFill>
                  <a:schemeClr val="tx1"/>
                </a:solidFill>
                <a:effectLst/>
                <a:latin typeface="+mn-lt"/>
                <a:ea typeface="+mn-ea"/>
                <a:cs typeface="+mn-cs"/>
              </a:rPr>
              <a:t>According to the study, in the years from 1965 to 2002, higher rates of out-of-wedlock births in a given year correlate with higher </a:t>
            </a:r>
            <a:r>
              <a:rPr lang="en-US" sz="1200" b="0" u="none" strike="noStrike" kern="1200" dirty="0">
                <a:solidFill>
                  <a:schemeClr val="tx1"/>
                </a:solidFill>
                <a:effectLst/>
                <a:latin typeface="+mn-lt"/>
                <a:ea typeface="+mn-ea"/>
                <a:cs typeface="+mn-cs"/>
                <a:hlinkClick r:id="rId4"/>
              </a:rPr>
              <a:t>crime rates</a:t>
            </a:r>
            <a:r>
              <a:rPr lang="en-US" sz="1200" kern="1200" dirty="0">
                <a:solidFill>
                  <a:schemeClr val="tx1"/>
                </a:solidFill>
                <a:effectLst/>
                <a:latin typeface="+mn-lt"/>
                <a:ea typeface="+mn-ea"/>
                <a:cs typeface="+mn-cs"/>
              </a:rPr>
              <a:t> roughly 20 years later, when members of that birth cohort had become adults. The findings suggest that children born out of wedlock may receive lower educational and other resource investments from their parents, and may therefore be more likely to commit crimes as adults, say the study’s authors, economists Todd D. Kendall, of the consulting firm Compass </a:t>
            </a:r>
            <a:r>
              <a:rPr lang="en-US" sz="1200" kern="1200" dirty="0" err="1">
                <a:solidFill>
                  <a:schemeClr val="tx1"/>
                </a:solidFill>
                <a:effectLst/>
                <a:latin typeface="+mn-lt"/>
                <a:ea typeface="+mn-ea"/>
                <a:cs typeface="+mn-cs"/>
              </a:rPr>
              <a:t>Lexecon</a:t>
            </a:r>
            <a:r>
              <a:rPr lang="en-US" sz="1200" kern="1200" dirty="0">
                <a:solidFill>
                  <a:schemeClr val="tx1"/>
                </a:solidFill>
                <a:effectLst/>
                <a:latin typeface="+mn-lt"/>
                <a:ea typeface="+mn-ea"/>
                <a:cs typeface="+mn-cs"/>
              </a:rPr>
              <a:t>, and Robert Tamura of Clemson University.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 number of previous studies have found that unmarried fertility is associated with unfavorable childhood outcomes, our analysis is one of the first to measure the long-run effect on crime when these children reach adulthood,” Kendall and Tamura write. </a:t>
            </a:r>
          </a:p>
          <a:p>
            <a:r>
              <a:rPr lang="en-US" sz="1200" kern="1200" dirty="0">
                <a:solidFill>
                  <a:schemeClr val="tx1"/>
                </a:solidFill>
                <a:effectLst/>
                <a:latin typeface="+mn-lt"/>
                <a:ea typeface="+mn-ea"/>
                <a:cs typeface="+mn-cs"/>
              </a:rPr>
              <a:t>According to the analysis, an increase of 10 out-of-wedlock births per 1,000 live births was associated with up to a 5 percent increase in future murder rates. The researchers find that most of the large increase in the number of murders in the U.S. during the 1970s and 1980s can be explained by out-of-wedlock births. </a:t>
            </a:r>
          </a:p>
          <a:p>
            <a:r>
              <a:rPr lang="en-US" sz="1200" kern="1200" dirty="0">
                <a:solidFill>
                  <a:schemeClr val="tx1"/>
                </a:solidFill>
                <a:effectLst/>
                <a:latin typeface="+mn-lt"/>
                <a:ea typeface="+mn-ea"/>
                <a:cs typeface="+mn-cs"/>
              </a:rPr>
              <a:t>The study used crime statistics and birth records from 1923 to 2002 in the 32 U.S. states that record the marital status of parents.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ROLE OF </a:t>
            </a:r>
            <a:r>
              <a:rPr lang="en-US" sz="1200" b="0" u="none" strike="noStrike" kern="1200" dirty="0">
                <a:solidFill>
                  <a:schemeClr val="tx1"/>
                </a:solidFill>
                <a:effectLst/>
                <a:latin typeface="+mn-lt"/>
                <a:ea typeface="+mn-ea"/>
                <a:cs typeface="+mn-cs"/>
                <a:hlinkClick r:id="rId5"/>
              </a:rPr>
              <a:t>SOCIAL STIGMA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While Kendall and Tamura found that more out-of-wedlock births are associated with higher subsequent crime rates over the last 45 years, they found just the opposite for years prior to 1965. In the 1940s and 1950s, small increases out-of-wedlock births actually correlated to lower subsequent murder rates. </a:t>
            </a:r>
          </a:p>
          <a:p>
            <a:r>
              <a:rPr lang="en-US" sz="1200" kern="1200" dirty="0">
                <a:solidFill>
                  <a:schemeClr val="tx1"/>
                </a:solidFill>
                <a:effectLst/>
                <a:latin typeface="+mn-lt"/>
                <a:ea typeface="+mn-ea"/>
                <a:cs typeface="+mn-cs"/>
              </a:rPr>
              <a:t>Why did the association change? Kendall and Tamura argue that changing social attitudes toward unwed motherhood are the primary reason. In the 1940s and 1950s, social stigma against unwed mothers was intense, and as a result most pregnant couples ended up getting married—even couples who were very poorly matched. Some of those marriages would have been so bad that the children involved might have been better off—and less inclined to commit crimes as adults—if their parents had never married. So a moderate increase in out-of-wedlock births during this period meant that fewer poorly matched couples were forced to marry, thus exposing fewer children to damaging marriages.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1960s and 1970s, however, social attitudes toward unwed motherhood changed rapidly and rates of out-of-wedlock births skyrocketed. Many of the marriages foregone during this period would have been relatively well-matched couples, Kendall and Tamura argue. “The children of these higher-quality matches are worse off because of their parents’ failure to marry, and have higher risks of adult criminality,” they write. </a:t>
            </a:r>
          </a:p>
          <a:p>
            <a:r>
              <a:rPr lang="en-US" sz="1200" kern="1200" dirty="0">
                <a:solidFill>
                  <a:schemeClr val="tx1"/>
                </a:solidFill>
                <a:effectLst/>
                <a:latin typeface="+mn-lt"/>
                <a:ea typeface="+mn-ea"/>
                <a:cs typeface="+mn-cs"/>
              </a:rPr>
              <a:t>ABORTION AND CRIME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2001, economists John Donohue and Freakonomics author Steven Levitt published a controversial paper linking lower crime rates in the 1990s with the legalization of abortion 20 years earlier. Donohue and Levitt contend that abortion lowered crime rates because many children who would have become criminals as adults were never born. Some commentators pilloried the study as implying that society benefits from abortion. </a:t>
            </a:r>
          </a:p>
          <a:p>
            <a:r>
              <a:rPr lang="en-US" sz="1200" kern="1200" dirty="0">
                <a:solidFill>
                  <a:schemeClr val="tx1"/>
                </a:solidFill>
                <a:effectLst/>
                <a:latin typeface="+mn-lt"/>
                <a:ea typeface="+mn-ea"/>
                <a:cs typeface="+mn-cs"/>
              </a:rPr>
              <a:t>Kendall and Tamura’s study supports the idea that abortion does reduce future crime, but shows that the primary cause of this effect is the reduction in children born to unmarried parents. “Our findings suggest that promoting marriage among new parents could be as effective in reducing crime as loosening abortion restrictions,” Kendall said. “We show that abortion is a blunt policy lever for affecting crime rates.” </a:t>
            </a: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More information:</a:t>
            </a:r>
            <a:r>
              <a:rPr lang="en-US" sz="1200" kern="1200" dirty="0">
                <a:solidFill>
                  <a:schemeClr val="tx1"/>
                </a:solidFill>
                <a:effectLst/>
                <a:latin typeface="+mn-lt"/>
                <a:ea typeface="+mn-ea"/>
                <a:cs typeface="+mn-cs"/>
              </a:rPr>
              <a:t> Todd D. Kendall and Robert Tamura, "Unmarried Fertility, Crime, and Social Stigma." Journal of Law and Economics 53:1.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Provided by:</a:t>
            </a:r>
            <a:r>
              <a:rPr lang="en-US" sz="1200" kern="1200" dirty="0">
                <a:solidFill>
                  <a:schemeClr val="tx1"/>
                </a:solidFill>
                <a:effectLst/>
                <a:latin typeface="+mn-lt"/>
                <a:ea typeface="+mn-ea"/>
                <a:cs typeface="+mn-cs"/>
              </a:rPr>
              <a:t> </a:t>
            </a:r>
            <a:r>
              <a:rPr lang="en-US" sz="1200" b="0" u="none" strike="noStrike" kern="1200" dirty="0">
                <a:solidFill>
                  <a:schemeClr val="tx1"/>
                </a:solidFill>
                <a:effectLst/>
                <a:latin typeface="+mn-lt"/>
                <a:ea typeface="+mn-ea"/>
                <a:cs typeface="+mn-cs"/>
                <a:hlinkClick r:id="rId6"/>
              </a:rPr>
              <a:t>University of Chicago</a:t>
            </a:r>
            <a:r>
              <a:rPr lang="en-US" sz="1200" kern="1200" dirty="0">
                <a:solidFill>
                  <a:schemeClr val="tx1"/>
                </a:solidFill>
                <a:effectLst/>
                <a:latin typeface="+mn-lt"/>
                <a:ea typeface="+mn-ea"/>
                <a:cs typeface="+mn-cs"/>
              </a:rPr>
              <a:t> </a:t>
            </a:r>
          </a:p>
          <a:p>
            <a:br>
              <a:rPr lang="en-US" dirty="0"/>
            </a:br>
            <a:br>
              <a:rPr lang="en-US" dirty="0"/>
            </a:br>
            <a:r>
              <a:rPr lang="en-US" sz="1200" b="0" i="0" u="none" strike="noStrike" kern="1200" dirty="0">
                <a:solidFill>
                  <a:schemeClr val="tx1"/>
                </a:solidFill>
                <a:effectLst/>
                <a:latin typeface="+mn-lt"/>
                <a:ea typeface="+mn-ea"/>
                <a:cs typeface="+mn-cs"/>
              </a:rPr>
              <a:t>Read more at: </a:t>
            </a:r>
            <a:r>
              <a:rPr lang="en-US" sz="1200" b="0" i="0" u="none" strike="noStrike" kern="1200" dirty="0">
                <a:solidFill>
                  <a:schemeClr val="tx1"/>
                </a:solidFill>
                <a:effectLst/>
                <a:latin typeface="+mn-lt"/>
                <a:ea typeface="+mn-ea"/>
                <a:cs typeface="+mn-cs"/>
                <a:hlinkClick r:id="rId7"/>
              </a:rPr>
              <a:t>https://phys.org/news/2010-07-crime-linked-out-of-wedlock-births.html#jCp</a:t>
            </a:r>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9</a:t>
            </a:fld>
            <a:endParaRPr lang="en-US"/>
          </a:p>
        </p:txBody>
      </p:sp>
    </p:spTree>
    <p:extLst>
      <p:ext uri="{BB962C8B-B14F-4D97-AF65-F5344CB8AC3E}">
        <p14:creationId xmlns:p14="http://schemas.microsoft.com/office/powerpoint/2010/main" val="48278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Every child deserves a chance to be loved and to follow their dreams. Children can enter into this world into a wide variety of family environments. With the increases of cohabitation in relation to marriage, however, the amount of children who fill up the illegitimate birth statistics is beginning to rise.</a:t>
            </a:r>
          </a:p>
          <a:p>
            <a:r>
              <a:rPr lang="en-US" sz="1200" b="1" i="0" u="none" strike="noStrike" kern="1200" dirty="0">
                <a:solidFill>
                  <a:schemeClr val="tx1"/>
                </a:solidFill>
                <a:effectLst/>
                <a:latin typeface="+mn-lt"/>
                <a:ea typeface="+mn-ea"/>
                <a:cs typeface="+mn-cs"/>
              </a:rPr>
              <a:t>In the United States, over 40% of the total births that occur annually are considered illegitimate births.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Illegitimate Children Facts</a:t>
            </a:r>
          </a:p>
          <a:p>
            <a:r>
              <a:rPr lang="en-US" sz="1200" b="0" i="0" u="none" strike="noStrike" kern="1200" dirty="0">
                <a:solidFill>
                  <a:schemeClr val="tx1"/>
                </a:solidFill>
                <a:effectLst/>
                <a:latin typeface="+mn-lt"/>
                <a:ea typeface="+mn-ea"/>
                <a:cs typeface="+mn-cs"/>
              </a:rPr>
              <a:t>One of the biggest risk factors that contribute to the rise of illegitimate births is income. When people are struggling financially, then there is a direct connection to the illegitimacy rate for their demographic. Other influences include the exposure to crime and low levels of education. Because these trends tend to affect certain racial demographics more than others, there is a definite disparity in these figures.</a:t>
            </a:r>
          </a:p>
          <a:p>
            <a:r>
              <a:rPr lang="en-US" sz="1200" b="0" i="0" u="none" strike="noStrike" kern="1200" dirty="0">
                <a:solidFill>
                  <a:schemeClr val="tx1"/>
                </a:solidFill>
                <a:effectLst/>
                <a:latin typeface="+mn-lt"/>
                <a:ea typeface="+mn-ea"/>
                <a:cs typeface="+mn-cs"/>
              </a:rPr>
              <a:t>Where Are Illegitimate Births Happening?</a:t>
            </a:r>
          </a:p>
          <a:p>
            <a:r>
              <a:rPr lang="en-US" sz="1200" b="0" i="0" u="none" strike="noStrike" kern="1200" dirty="0">
                <a:solidFill>
                  <a:schemeClr val="tx1"/>
                </a:solidFill>
                <a:effectLst/>
                <a:latin typeface="+mn-lt"/>
                <a:ea typeface="+mn-ea"/>
                <a:cs typeface="+mn-cs"/>
              </a:rPr>
              <a:t>Nearly 3 out of every 4 children that are born to an African American mother are born out of wedlock.</a:t>
            </a:r>
          </a:p>
          <a:p>
            <a:r>
              <a:rPr lang="en-US" sz="1200" b="0" i="0" u="none" strike="noStrike" kern="1200" dirty="0">
                <a:solidFill>
                  <a:schemeClr val="tx1"/>
                </a:solidFill>
                <a:effectLst/>
                <a:latin typeface="+mn-lt"/>
                <a:ea typeface="+mn-ea"/>
                <a:cs typeface="+mn-cs"/>
              </a:rPr>
              <a:t>The percentage of children born out of wedlock to Native populations: 66.2%.</a:t>
            </a:r>
          </a:p>
          <a:p>
            <a:r>
              <a:rPr lang="en-US" sz="1200" b="0" i="0" u="none" strike="noStrike" kern="1200" dirty="0">
                <a:solidFill>
                  <a:schemeClr val="tx1"/>
                </a:solidFill>
                <a:effectLst/>
                <a:latin typeface="+mn-lt"/>
                <a:ea typeface="+mn-ea"/>
                <a:cs typeface="+mn-cs"/>
              </a:rPr>
              <a:t>The lowest rate of illegitimate births comes from Asian and Pacific Islanders, at just 17.2% of all births.</a:t>
            </a:r>
          </a:p>
          <a:p>
            <a:r>
              <a:rPr lang="en-US" sz="1200" b="0" i="0" u="none" strike="noStrike" kern="1200" dirty="0">
                <a:solidFill>
                  <a:schemeClr val="tx1"/>
                </a:solidFill>
                <a:effectLst/>
                <a:latin typeface="+mn-lt"/>
                <a:ea typeface="+mn-ea"/>
                <a:cs typeface="+mn-cs"/>
              </a:rPr>
              <a:t>In the last year, there were over 1.6 million live births to unmarried women.</a:t>
            </a:r>
          </a:p>
          <a:p>
            <a:r>
              <a:rPr lang="en-US" sz="1200" b="0" i="0" u="none" strike="noStrike" kern="1200" dirty="0">
                <a:solidFill>
                  <a:schemeClr val="tx1"/>
                </a:solidFill>
                <a:effectLst/>
                <a:latin typeface="+mn-lt"/>
                <a:ea typeface="+mn-ea"/>
                <a:cs typeface="+mn-cs"/>
              </a:rPr>
              <a:t>The birth rate for unmarried women aged 15-44: 45.3 births per 1,000 women.</a:t>
            </a:r>
          </a:p>
          <a:p>
            <a:r>
              <a:rPr lang="en-US" sz="1200" b="0" i="0" u="none" strike="noStrike" kern="1200" dirty="0">
                <a:solidFill>
                  <a:schemeClr val="tx1"/>
                </a:solidFill>
                <a:effectLst/>
                <a:latin typeface="+mn-lt"/>
                <a:ea typeface="+mn-ea"/>
                <a:cs typeface="+mn-cs"/>
              </a:rPr>
              <a:t>The place in the US that sees the most illegitimate children born is the District of Columbia.</a:t>
            </a:r>
          </a:p>
          <a:p>
            <a:r>
              <a:rPr lang="en-US" sz="1200" b="0" i="0" u="none" strike="noStrike" kern="1200" dirty="0">
                <a:solidFill>
                  <a:schemeClr val="tx1"/>
                </a:solidFill>
                <a:effectLst/>
                <a:latin typeface="+mn-lt"/>
                <a:ea typeface="+mn-ea"/>
                <a:cs typeface="+mn-cs"/>
              </a:rPr>
              <a:t>The state with the lowest illegitimate birth rate: Utah at just 14.7% of all births.</a:t>
            </a:r>
          </a:p>
          <a:p>
            <a:r>
              <a:rPr lang="en-US" sz="1200" b="0" i="0" u="none" strike="noStrike" kern="1200" dirty="0">
                <a:solidFill>
                  <a:schemeClr val="tx1"/>
                </a:solidFill>
                <a:effectLst/>
                <a:latin typeface="+mn-lt"/>
                <a:ea typeface="+mn-ea"/>
                <a:cs typeface="+mn-cs"/>
              </a:rPr>
              <a:t>72.3 percent of non-Hispanic blacks are now born out-of-wedlock.</a:t>
            </a:r>
          </a:p>
          <a:p>
            <a:r>
              <a:rPr lang="en-US" sz="1200" b="0" i="0" u="none" strike="noStrike" kern="1200" dirty="0">
                <a:solidFill>
                  <a:schemeClr val="tx1"/>
                </a:solidFill>
                <a:effectLst/>
                <a:latin typeface="+mn-lt"/>
                <a:ea typeface="+mn-ea"/>
                <a:cs typeface="+mn-cs"/>
              </a:rPr>
              <a:t>Of every 1000 children born, 30 born to white women were born out of wedlock, while black women gave birth to 70 out of wedlock children, and Hispanic women to 100.</a:t>
            </a:r>
          </a:p>
          <a:p>
            <a:r>
              <a:rPr lang="en-US" sz="1200" b="0" i="0" u="none" strike="noStrike" kern="1200" dirty="0">
                <a:solidFill>
                  <a:schemeClr val="tx1"/>
                </a:solidFill>
                <a:effectLst/>
                <a:latin typeface="+mn-lt"/>
                <a:ea typeface="+mn-ea"/>
                <a:cs typeface="+mn-cs"/>
              </a:rPr>
              <a:t>There are a number of factors that are contributing to the rise of illegitimate births. Money is obviously one major consideration. It’s actually cheaper in some ways to cohabit than it is to get married, even if a couple skips the large ceremony for a basic meeting with the local Justice of the Peace. It’s also a reflection of changing times, where people are more willing to shed the commitment of marriage in order to have a level of personal independence while still committing to a relationship. This isn’t a recent trend. Non-marital fertility rates have been climbing steadily since 1940.</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Increases The Risks Of An Illegitimate Birth?</a:t>
            </a:r>
          </a:p>
          <a:p>
            <a:r>
              <a:rPr lang="en-US" sz="1200" b="0" i="0" u="none" strike="noStrike" kern="1200" dirty="0">
                <a:solidFill>
                  <a:schemeClr val="tx1"/>
                </a:solidFill>
                <a:effectLst/>
                <a:latin typeface="+mn-lt"/>
                <a:ea typeface="+mn-ea"/>
                <a:cs typeface="+mn-cs"/>
              </a:rPr>
              <a:t>57% of women who gave birth to a child when they were not married did not have a high school diploma.</a:t>
            </a:r>
          </a:p>
          <a:p>
            <a:r>
              <a:rPr lang="en-US" sz="1200" b="0" i="0" u="none" strike="noStrike" kern="1200" dirty="0">
                <a:solidFill>
                  <a:schemeClr val="tx1"/>
                </a:solidFill>
                <a:effectLst/>
                <a:latin typeface="+mn-lt"/>
                <a:ea typeface="+mn-ea"/>
                <a:cs typeface="+mn-cs"/>
              </a:rPr>
              <a:t>Living below the state’s median income level increases the chances of having an out of wedlock birth by 67%.</a:t>
            </a:r>
          </a:p>
          <a:p>
            <a:r>
              <a:rPr lang="en-US" sz="1200" b="0" i="0" u="none" strike="noStrike" kern="1200" dirty="0">
                <a:solidFill>
                  <a:schemeClr val="tx1"/>
                </a:solidFill>
                <a:effectLst/>
                <a:latin typeface="+mn-lt"/>
                <a:ea typeface="+mn-ea"/>
                <a:cs typeface="+mn-cs"/>
              </a:rPr>
              <a:t>As income levels increase, the rates of illegitimacy drop. For households that earned at least $200k, the illegitimate birth rate was just 9%.</a:t>
            </a:r>
          </a:p>
          <a:p>
            <a:r>
              <a:rPr lang="en-US" sz="1200" b="0" i="0" u="none" strike="noStrike" kern="1200" dirty="0">
                <a:solidFill>
                  <a:schemeClr val="tx1"/>
                </a:solidFill>
                <a:effectLst/>
                <a:latin typeface="+mn-lt"/>
                <a:ea typeface="+mn-ea"/>
                <a:cs typeface="+mn-cs"/>
              </a:rPr>
              <a:t>Up to 40% of children today will live in a cohabiting household by the age of 12.</a:t>
            </a:r>
          </a:p>
          <a:p>
            <a:r>
              <a:rPr lang="en-US" sz="1200" b="0" i="0" u="none" strike="noStrike" kern="1200" dirty="0">
                <a:solidFill>
                  <a:schemeClr val="tx1"/>
                </a:solidFill>
                <a:effectLst/>
                <a:latin typeface="+mn-lt"/>
                <a:ea typeface="+mn-ea"/>
                <a:cs typeface="+mn-cs"/>
              </a:rPr>
              <a:t>The illegitimate birth rate for women making less than $10k per year: 68.9%.</a:t>
            </a:r>
          </a:p>
          <a:p>
            <a:r>
              <a:rPr lang="en-US" sz="1200" b="0" i="0" u="none" strike="noStrike" kern="1200" dirty="0">
                <a:solidFill>
                  <a:schemeClr val="tx1"/>
                </a:solidFill>
                <a:effectLst/>
                <a:latin typeface="+mn-lt"/>
                <a:ea typeface="+mn-ea"/>
                <a:cs typeface="+mn-cs"/>
              </a:rPr>
              <a:t>Only 8.8% of the total illegitimate births were to women who had a 4 year college degree in any subject area.</a:t>
            </a:r>
          </a:p>
          <a:p>
            <a:r>
              <a:rPr lang="en-US" sz="1200" b="0" i="0" u="none" strike="noStrike" kern="1200" dirty="0">
                <a:solidFill>
                  <a:schemeClr val="tx1"/>
                </a:solidFill>
                <a:effectLst/>
                <a:latin typeface="+mn-lt"/>
                <a:ea typeface="+mn-ea"/>
                <a:cs typeface="+mn-cs"/>
              </a:rPr>
              <a:t>The statistics here are clear. When there is more money involved, then there are fewer illegitimate births. When there is more education involved, there are fewer illegitimate births. This means that the easiest and fastest way to reduce these rates would be to work on improving the standard of life for women who are living in poverty right now. Even the simple act of getting a GED lowers the risk of a woman becoming pregnant while out of wedlock.</a:t>
            </a:r>
          </a:p>
          <a:p>
            <a:r>
              <a:rPr lang="en-US" sz="1200" b="0" i="0" u="none" strike="noStrike" kern="1200" dirty="0">
                <a:solidFill>
                  <a:schemeClr val="tx1"/>
                </a:solidFill>
                <a:effectLst/>
                <a:latin typeface="+mn-lt"/>
                <a:ea typeface="+mn-ea"/>
                <a:cs typeface="+mn-cs"/>
              </a:rPr>
              <a:t>Is Age Also A Risk Factor For Illegitimate Children?</a:t>
            </a:r>
          </a:p>
          <a:p>
            <a:r>
              <a:rPr lang="en-US" sz="1200" b="0" i="0" u="none" strike="noStrike" kern="1200" dirty="0">
                <a:solidFill>
                  <a:schemeClr val="tx1"/>
                </a:solidFill>
                <a:effectLst/>
                <a:latin typeface="+mn-lt"/>
                <a:ea typeface="+mn-ea"/>
                <a:cs typeface="+mn-cs"/>
              </a:rPr>
              <a:t>For the number of new mothers that were aged 15-19, over 86% of them were not married.</a:t>
            </a:r>
          </a:p>
          <a:p>
            <a:r>
              <a:rPr lang="en-US" sz="1200" b="0" i="0" u="none" strike="noStrike" kern="1200" dirty="0">
                <a:solidFill>
                  <a:schemeClr val="tx1"/>
                </a:solidFill>
                <a:effectLst/>
                <a:latin typeface="+mn-lt"/>
                <a:ea typeface="+mn-ea"/>
                <a:cs typeface="+mn-cs"/>
              </a:rPr>
              <a:t>Only 31.9% of women aged 25-29 who gave birth to a child over the past year were not married.</a:t>
            </a:r>
          </a:p>
          <a:p>
            <a:r>
              <a:rPr lang="en-US" sz="1200" b="0" i="0" u="none" strike="noStrike" kern="1200" dirty="0">
                <a:solidFill>
                  <a:schemeClr val="tx1"/>
                </a:solidFill>
                <a:effectLst/>
                <a:latin typeface="+mn-lt"/>
                <a:ea typeface="+mn-ea"/>
                <a:cs typeface="+mn-cs"/>
              </a:rPr>
              <a:t>The only time the percentage of unmarried women climbs is when a woman gives birth in her 40’s.</a:t>
            </a:r>
          </a:p>
          <a:p>
            <a:r>
              <a:rPr lang="en-US" sz="1200" b="0" i="0" u="none" strike="noStrike" kern="1200" dirty="0">
                <a:solidFill>
                  <a:schemeClr val="tx1"/>
                </a:solidFill>
                <a:effectLst/>
                <a:latin typeface="+mn-lt"/>
                <a:ea typeface="+mn-ea"/>
                <a:cs typeface="+mn-cs"/>
              </a:rPr>
              <a:t>Children who are born to women who are unmarried are more likely to grow up in a single-parent home than children born to married couples.</a:t>
            </a:r>
          </a:p>
          <a:p>
            <a:r>
              <a:rPr lang="en-US" sz="1200" b="0" i="0" u="none" strike="noStrike" kern="1200" dirty="0">
                <a:solidFill>
                  <a:schemeClr val="tx1"/>
                </a:solidFill>
                <a:effectLst/>
                <a:latin typeface="+mn-lt"/>
                <a:ea typeface="+mn-ea"/>
                <a:cs typeface="+mn-cs"/>
              </a:rPr>
              <a:t>Between 2006-2010, 58% of births to unmarried couples were to cohabiting parents, an increase of 18% from just 2002.</a:t>
            </a:r>
          </a:p>
          <a:p>
            <a:r>
              <a:rPr lang="en-US" sz="1200" b="0" i="0" u="none" strike="noStrike" kern="1200" dirty="0">
                <a:solidFill>
                  <a:schemeClr val="tx1"/>
                </a:solidFill>
                <a:effectLst/>
                <a:latin typeface="+mn-lt"/>
                <a:ea typeface="+mn-ea"/>
                <a:cs typeface="+mn-cs"/>
              </a:rPr>
              <a:t>Under the age of 15, there is a 99% chance that a birth will be to an unmarried mother.</a:t>
            </a:r>
          </a:p>
          <a:p>
            <a:r>
              <a:rPr lang="en-US" sz="1200" b="0" i="0" u="none" strike="noStrike" kern="1200" dirty="0">
                <a:solidFill>
                  <a:schemeClr val="tx1"/>
                </a:solidFill>
                <a:effectLst/>
                <a:latin typeface="+mn-lt"/>
                <a:ea typeface="+mn-ea"/>
                <a:cs typeface="+mn-cs"/>
              </a:rPr>
              <a:t>The fastest growth rates for age demographics with illegitimate children are the 30-35 year old group.</a:t>
            </a:r>
          </a:p>
          <a:p>
            <a:r>
              <a:rPr lang="en-US" sz="1200" b="0" i="0" u="none" strike="noStrike" kern="1200" dirty="0">
                <a:solidFill>
                  <a:schemeClr val="tx1"/>
                </a:solidFill>
                <a:effectLst/>
                <a:latin typeface="+mn-lt"/>
                <a:ea typeface="+mn-ea"/>
                <a:cs typeface="+mn-cs"/>
              </a:rPr>
              <a:t>Trends are shifting for unmarried mothers. Although it makes sense that most teen moms aren’t going to be married, they aren’t the fastest growing demographic. Women who are likely in the middle of their career are the fastest growing demographic in this area and the data shows that cohabitation is likely responsible for it. With up to 85% of cohabiting couples breaking up within a 5 year period, the issue isn’t the quality of parenting. It’s whether or not a child who grows up in this environment will have the same advantages as a child growing up in a two-parent married household. The data suggests that the illegitimate child is going to face a tougher journey through childhood.</a:t>
            </a:r>
          </a:p>
          <a:p>
            <a:r>
              <a:rPr lang="en-US" sz="1200" b="0" i="0" u="none" strike="noStrike" kern="1200" dirty="0">
                <a:solidFill>
                  <a:schemeClr val="tx1"/>
                </a:solidFill>
                <a:effectLst/>
                <a:latin typeface="+mn-lt"/>
                <a:ea typeface="+mn-ea"/>
                <a:cs typeface="+mn-cs"/>
              </a:rPr>
              <a:t>Have Illegitimate Births Reached Crisis Levels?</a:t>
            </a:r>
          </a:p>
          <a:p>
            <a:r>
              <a:rPr lang="en-US" sz="1200" b="0" i="0" u="none" strike="noStrike" kern="1200" dirty="0">
                <a:solidFill>
                  <a:schemeClr val="tx1"/>
                </a:solidFill>
                <a:effectLst/>
                <a:latin typeface="+mn-lt"/>
                <a:ea typeface="+mn-ea"/>
                <a:cs typeface="+mn-cs"/>
              </a:rPr>
              <a:t>The median age for a woman to become a mother: 25.7 years.</a:t>
            </a:r>
          </a:p>
          <a:p>
            <a:r>
              <a:rPr lang="en-US" sz="1200" b="0" i="0" u="none" strike="noStrike" kern="1200" dirty="0">
                <a:solidFill>
                  <a:schemeClr val="tx1"/>
                </a:solidFill>
                <a:effectLst/>
                <a:latin typeface="+mn-lt"/>
                <a:ea typeface="+mn-ea"/>
                <a:cs typeface="+mn-cs"/>
              </a:rPr>
              <a:t>Living the Middle Class lifestyle means needing more education than ever before, which is causing couples to put off getting married more often.</a:t>
            </a:r>
          </a:p>
          <a:p>
            <a:r>
              <a:rPr lang="en-US" sz="1200" b="0" i="0" u="none" strike="noStrike" kern="1200" dirty="0">
                <a:solidFill>
                  <a:schemeClr val="tx1"/>
                </a:solidFill>
                <a:effectLst/>
                <a:latin typeface="+mn-lt"/>
                <a:ea typeface="+mn-ea"/>
                <a:cs typeface="+mn-cs"/>
              </a:rPr>
              <a:t>Cohabiting couples are less likely to have job prospects or economic stability.</a:t>
            </a:r>
          </a:p>
          <a:p>
            <a:r>
              <a:rPr lang="en-US" sz="1200" b="0" i="0" u="none" strike="noStrike" kern="1200" dirty="0">
                <a:solidFill>
                  <a:schemeClr val="tx1"/>
                </a:solidFill>
                <a:effectLst/>
                <a:latin typeface="+mn-lt"/>
                <a:ea typeface="+mn-ea"/>
                <a:cs typeface="+mn-cs"/>
              </a:rPr>
              <a:t>Only 38% of American women will be married by the time they reach the median age of motherhood.</a:t>
            </a:r>
          </a:p>
          <a:p>
            <a:r>
              <a:rPr lang="en-US" sz="1200" b="0" i="0" u="none" strike="noStrike" kern="1200" dirty="0">
                <a:solidFill>
                  <a:schemeClr val="tx1"/>
                </a:solidFill>
                <a:effectLst/>
                <a:latin typeface="+mn-lt"/>
                <a:ea typeface="+mn-ea"/>
                <a:cs typeface="+mn-cs"/>
              </a:rPr>
              <a:t>For women who have a high school diploma and some college, 58% of the births to this group are considered illegitimate children.</a:t>
            </a:r>
          </a:p>
          <a:p>
            <a:r>
              <a:rPr lang="en-US" sz="1200" b="0" i="0" u="none" strike="noStrike" kern="1200" dirty="0">
                <a:solidFill>
                  <a:schemeClr val="tx1"/>
                </a:solidFill>
                <a:effectLst/>
                <a:latin typeface="+mn-lt"/>
                <a:ea typeface="+mn-ea"/>
                <a:cs typeface="+mn-cs"/>
              </a:rPr>
              <a:t>If a couple is living together when they have a child, but not married, then there is a 39% chance of the family unit disintegrating. It’s just 13% for a married couple.</a:t>
            </a:r>
          </a:p>
          <a:p>
            <a:r>
              <a:rPr lang="en-US" sz="1200" b="0" i="0" u="none" strike="noStrike" kern="1200" dirty="0">
                <a:solidFill>
                  <a:schemeClr val="tx1"/>
                </a:solidFill>
                <a:effectLst/>
                <a:latin typeface="+mn-lt"/>
                <a:ea typeface="+mn-ea"/>
                <a:cs typeface="+mn-cs"/>
              </a:rPr>
              <a:t>Maybe some families are staying together for their children when they are married. The same could also be said for cohabiting couples. Now all of this data doesn’t prove that an illegitimate child isn’t going to be successful. It just means that the data shows there are higher failure risks involved than there are for children who are born to couples that are married. If we can stabilize our society and get good jobs available, then these rates just might drop and that might mean kids will be able to make even more incredible advancements as they turn into adults. One thing is for certain: children are our future. We need them more than they really need us.</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8DBFA7-4F41-4072-AD7C-12703945B17C}" type="slidenum">
              <a:rPr lang="en-US" smtClean="0"/>
              <a:t>10</a:t>
            </a:fld>
            <a:endParaRPr lang="en-US"/>
          </a:p>
        </p:txBody>
      </p:sp>
    </p:spTree>
    <p:extLst>
      <p:ext uri="{BB962C8B-B14F-4D97-AF65-F5344CB8AC3E}">
        <p14:creationId xmlns:p14="http://schemas.microsoft.com/office/powerpoint/2010/main" val="98103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8DBFA7-4F41-4072-AD7C-12703945B17C}" type="slidenum">
              <a:rPr lang="en-US" smtClean="0"/>
              <a:t>13</a:t>
            </a:fld>
            <a:endParaRPr lang="en-US"/>
          </a:p>
        </p:txBody>
      </p:sp>
    </p:spTree>
    <p:extLst>
      <p:ext uri="{BB962C8B-B14F-4D97-AF65-F5344CB8AC3E}">
        <p14:creationId xmlns:p14="http://schemas.microsoft.com/office/powerpoint/2010/main" val="84454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515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86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33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367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6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6278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050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180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95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8/9/2018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52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8/9/2018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18525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hys.org/news/2010-07-crime-linked-out-of-wedlock-births.html" TargetMode="External"/><Relationship Id="rId2" Type="http://schemas.openxmlformats.org/officeDocument/2006/relationships/hyperlink" Target="https://brandongaille.com/27-enticing-illegitimate-children-statisti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phys.org/tags/crime+rates/" TargetMode="External"/><Relationship Id="rId2" Type="http://schemas.openxmlformats.org/officeDocument/2006/relationships/hyperlink" Target="http://www.uchicago.ed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ncfpc.org/PolicyPapers/Findings%209906%20Fatherless.pdf" TargetMode="External"/><Relationship Id="rId2" Type="http://schemas.openxmlformats.org/officeDocument/2006/relationships/hyperlink" Target="http://www.heritage.org/research/reports/2010/06/married-fathers-americas-greatest-weapon-against-child-pover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8476-F024-48C6-B1C4-8E5C73FDF569}"/>
              </a:ext>
            </a:extLst>
          </p:cNvPr>
          <p:cNvSpPr>
            <a:spLocks noGrp="1"/>
          </p:cNvSpPr>
          <p:nvPr>
            <p:ph type="ctrTitle"/>
          </p:nvPr>
        </p:nvSpPr>
        <p:spPr/>
        <p:txBody>
          <a:bodyPr>
            <a:normAutofit/>
          </a:bodyPr>
          <a:lstStyle/>
          <a:p>
            <a:r>
              <a:rPr lang="en-US" sz="4000" dirty="0"/>
              <a:t>Violent crimes Per Population &amp; communities</a:t>
            </a:r>
          </a:p>
        </p:txBody>
      </p:sp>
      <p:sp>
        <p:nvSpPr>
          <p:cNvPr id="3" name="Subtitle 2">
            <a:extLst>
              <a:ext uri="{FF2B5EF4-FFF2-40B4-BE49-F238E27FC236}">
                <a16:creationId xmlns:a16="http://schemas.microsoft.com/office/drawing/2014/main" id="{52F31159-77EA-4853-8BB4-AE587E8FA2A8}"/>
              </a:ext>
            </a:extLst>
          </p:cNvPr>
          <p:cNvSpPr>
            <a:spLocks noGrp="1"/>
          </p:cNvSpPr>
          <p:nvPr>
            <p:ph type="subTitle" idx="1"/>
          </p:nvPr>
        </p:nvSpPr>
        <p:spPr/>
        <p:txBody>
          <a:bodyPr/>
          <a:lstStyle/>
          <a:p>
            <a:r>
              <a:rPr lang="en-US" i="1" dirty="0"/>
              <a:t>Shon Mohsin and Laura Niederlander</a:t>
            </a:r>
            <a:endParaRPr lang="en-US" dirty="0"/>
          </a:p>
          <a:p>
            <a:r>
              <a:rPr lang="en-US" i="1" dirty="0"/>
              <a:t>26 July, 2018</a:t>
            </a:r>
            <a:endParaRPr lang="en-US" dirty="0"/>
          </a:p>
          <a:p>
            <a:endParaRPr lang="en-US" dirty="0"/>
          </a:p>
        </p:txBody>
      </p:sp>
    </p:spTree>
    <p:extLst>
      <p:ext uri="{BB962C8B-B14F-4D97-AF65-F5344CB8AC3E}">
        <p14:creationId xmlns:p14="http://schemas.microsoft.com/office/powerpoint/2010/main" val="85039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1568-3981-447B-BF16-6BDEC2F4E23F}"/>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15A2849-8DEC-4DF1-AD2A-5FFAFEA364EB}"/>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83527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0CCC-37BB-49E6-8E4B-310CD81277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CF3C32-4AEC-4E85-83AE-C5F6F709B9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146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F5C5-0748-4850-8A11-D6633360F590}"/>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BFC66D95-FBC4-4122-AA6E-868C8DFE74DA}"/>
              </a:ext>
            </a:extLst>
          </p:cNvPr>
          <p:cNvSpPr>
            <a:spLocks noGrp="1"/>
          </p:cNvSpPr>
          <p:nvPr>
            <p:ph idx="1"/>
          </p:nvPr>
        </p:nvSpPr>
        <p:spPr/>
        <p:txBody>
          <a:bodyPr>
            <a:normAutofit fontScale="25000" lnSpcReduction="20000"/>
          </a:bodyPr>
          <a:lstStyle/>
          <a:p>
            <a:r>
              <a:rPr lang="en-US" sz="4000" dirty="0"/>
              <a:t>U. S. Department of Commerce, Bureau of the Census, Census Of Population And Housing 1990 United States: Summary Tape File 1a &amp; 3a (Computer Files),</a:t>
            </a:r>
          </a:p>
          <a:p>
            <a:r>
              <a:rPr lang="en-US" sz="4000" dirty="0"/>
              <a:t>U.S. Department Of Commerce, Bureau Of The Census Producer, Washington, DC and Inter-university Consortium for Political and Social Research Ann Arbor, Michigan. (1992)</a:t>
            </a:r>
          </a:p>
          <a:p>
            <a:r>
              <a:rPr lang="en-US" sz="4000" dirty="0"/>
              <a:t>U.S. Department of Justice, Bureau of Justice Statistics, Law Enforcement Management And Administrative Statistics (Computer File) U.S. Department Of Commerce, Bureau Of  The Census Producer, Washington, DC and Inter-university Consortium for Political and  Social Research Ann Arbor, Michigan. (1992)</a:t>
            </a:r>
          </a:p>
          <a:p>
            <a:r>
              <a:rPr lang="en-US" sz="4000" dirty="0"/>
              <a:t>U.S. Department of Justice, Federal Bureau of Investigation, Crime in the United States (Computer File) (1995)</a:t>
            </a:r>
          </a:p>
          <a:p>
            <a:r>
              <a:rPr lang="en-US" sz="4000" dirty="0">
                <a:hlinkClick r:id="rId2"/>
              </a:rPr>
              <a:t>https://brandongaille.com/27-enticing-illegitimate-children-statistics/</a:t>
            </a:r>
            <a:endParaRPr lang="en-US" sz="4000" dirty="0"/>
          </a:p>
          <a:p>
            <a:r>
              <a:rPr lang="en-US" sz="4000" dirty="0">
                <a:hlinkClick r:id="rId3"/>
              </a:rPr>
              <a:t>https://phys.org/news/2010-07-crime-linked-out-of-wedlock-births.html</a:t>
            </a:r>
            <a:endParaRPr lang="en-US" sz="4000" dirty="0"/>
          </a:p>
          <a:p>
            <a:r>
              <a:rPr lang="en-US" sz="4000" dirty="0"/>
              <a:t>http://digitalcommons.law.yale.edu/cgi/viewcontent.cgi?article=1018&amp;context=lepp_papers</a:t>
            </a:r>
          </a:p>
          <a:p>
            <a:pPr marL="0" indent="0">
              <a:buNone/>
            </a:pPr>
            <a:endParaRPr lang="en-US" sz="4000" dirty="0"/>
          </a:p>
          <a:p>
            <a:pPr marL="0" indent="0">
              <a:buNone/>
            </a:pPr>
            <a:r>
              <a:rPr lang="en-US" sz="4000" dirty="0"/>
              <a:t>Redmond, M. A. and A. </a:t>
            </a:r>
            <a:r>
              <a:rPr lang="en-US" sz="4000" dirty="0" err="1"/>
              <a:t>Baveja</a:t>
            </a:r>
            <a:r>
              <a:rPr lang="en-US" sz="4000" dirty="0"/>
              <a:t>: A Data-Driven Software Tool for Enabling Cooperative Information Sharing Among Police Departments. European Journal of Operational Research 141 (2002) 660-678. </a:t>
            </a:r>
          </a:p>
          <a:p>
            <a:endParaRPr lang="en-US" dirty="0"/>
          </a:p>
        </p:txBody>
      </p:sp>
    </p:spTree>
    <p:extLst>
      <p:ext uri="{BB962C8B-B14F-4D97-AF65-F5344CB8AC3E}">
        <p14:creationId xmlns:p14="http://schemas.microsoft.com/office/powerpoint/2010/main" val="349978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8126-4118-4379-A7AC-1212F288D993}"/>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30BC8EA0-8F86-4C66-ACCF-448AD9AF0713}"/>
              </a:ext>
            </a:extLst>
          </p:cNvPr>
          <p:cNvSpPr>
            <a:spLocks noGrp="1"/>
          </p:cNvSpPr>
          <p:nvPr>
            <p:ph idx="1"/>
          </p:nvPr>
        </p:nvSpPr>
        <p:spPr/>
        <p:txBody>
          <a:bodyPr/>
          <a:lstStyle/>
          <a:p>
            <a:r>
              <a:rPr lang="en-US" dirty="0"/>
              <a:t>Hypothesis</a:t>
            </a:r>
          </a:p>
          <a:p>
            <a:r>
              <a:rPr lang="en-US" dirty="0"/>
              <a:t>Critical Value </a:t>
            </a:r>
          </a:p>
          <a:p>
            <a:r>
              <a:rPr lang="en-US" dirty="0"/>
              <a:t>P-Value</a:t>
            </a:r>
          </a:p>
          <a:p>
            <a:r>
              <a:rPr lang="en-US" dirty="0"/>
              <a:t>Decision:</a:t>
            </a:r>
          </a:p>
          <a:p>
            <a:r>
              <a:rPr lang="en-US" dirty="0"/>
              <a:t>Conclusion</a:t>
            </a:r>
          </a:p>
          <a:p>
            <a:endParaRPr lang="en-US" dirty="0"/>
          </a:p>
        </p:txBody>
      </p:sp>
    </p:spTree>
    <p:extLst>
      <p:ext uri="{BB962C8B-B14F-4D97-AF65-F5344CB8AC3E}">
        <p14:creationId xmlns:p14="http://schemas.microsoft.com/office/powerpoint/2010/main" val="77317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E93B-924E-48C0-99E2-CECA34E5FA3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7C2AAE86-481C-4DF9-AE7C-C15C0D8D6C8F}"/>
              </a:ext>
            </a:extLst>
          </p:cNvPr>
          <p:cNvSpPr>
            <a:spLocks noGrp="1"/>
          </p:cNvSpPr>
          <p:nvPr>
            <p:ph idx="1"/>
          </p:nvPr>
        </p:nvSpPr>
        <p:spPr/>
        <p:txBody>
          <a:bodyPr/>
          <a:lstStyle/>
          <a:p>
            <a:r>
              <a:rPr lang="en-US" dirty="0"/>
              <a:t>Linearity – Met with Log-Log model</a:t>
            </a:r>
          </a:p>
          <a:p>
            <a:r>
              <a:rPr lang="en-US" dirty="0"/>
              <a:t>Normality – Log-log model looks slightly better </a:t>
            </a:r>
          </a:p>
          <a:p>
            <a:r>
              <a:rPr lang="en-US" dirty="0"/>
              <a:t>Equal Standard Deviations – review residual plots</a:t>
            </a:r>
          </a:p>
          <a:p>
            <a:r>
              <a:rPr lang="en-US" dirty="0"/>
              <a:t>Independence –We assume independence. </a:t>
            </a:r>
          </a:p>
          <a:p>
            <a:r>
              <a:rPr lang="en-US" dirty="0"/>
              <a:t>Outliers – There are no major outliers</a:t>
            </a:r>
          </a:p>
          <a:p>
            <a:r>
              <a:rPr lang="en-US" dirty="0"/>
              <a:t>Inference - </a:t>
            </a:r>
          </a:p>
        </p:txBody>
      </p:sp>
    </p:spTree>
    <p:extLst>
      <p:ext uri="{BB962C8B-B14F-4D97-AF65-F5344CB8AC3E}">
        <p14:creationId xmlns:p14="http://schemas.microsoft.com/office/powerpoint/2010/main" val="43713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28D8-9C39-465D-954E-CF4F2B068C96}"/>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60574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C70C-5727-4E89-9E76-C04862F22060}"/>
              </a:ext>
            </a:extLst>
          </p:cNvPr>
          <p:cNvSpPr>
            <a:spLocks noGrp="1"/>
          </p:cNvSpPr>
          <p:nvPr>
            <p:ph type="title"/>
          </p:nvPr>
        </p:nvSpPr>
        <p:spPr/>
        <p:txBody>
          <a:bodyPr>
            <a:noAutofit/>
          </a:bodyPr>
          <a:lstStyle/>
          <a:p>
            <a:r>
              <a:rPr lang="en-US" sz="2000" b="1" dirty="0"/>
              <a:t>Study: Crime rates linked to out-of-wedlock births</a:t>
            </a:r>
            <a:br>
              <a:rPr lang="en-US" sz="2000" b="1" dirty="0"/>
            </a:br>
            <a:r>
              <a:rPr lang="en-US" sz="2000" dirty="0"/>
              <a:t>July 6, 2010, </a:t>
            </a:r>
            <a:r>
              <a:rPr lang="en-US" sz="2000" dirty="0">
                <a:hlinkClick r:id="rId2"/>
              </a:rPr>
              <a:t>University of Chicago</a:t>
            </a:r>
            <a:r>
              <a:rPr lang="en-US" sz="2000" dirty="0"/>
              <a:t> </a:t>
            </a:r>
            <a:br>
              <a:rPr lang="en-US" sz="2000" dirty="0"/>
            </a:br>
            <a:endParaRPr lang="en-US" sz="2000" dirty="0"/>
          </a:p>
        </p:txBody>
      </p:sp>
      <p:sp>
        <p:nvSpPr>
          <p:cNvPr id="3" name="Content Placeholder 2">
            <a:extLst>
              <a:ext uri="{FF2B5EF4-FFF2-40B4-BE49-F238E27FC236}">
                <a16:creationId xmlns:a16="http://schemas.microsoft.com/office/drawing/2014/main" id="{99813027-B513-42FD-A1A2-E885BCF64089}"/>
              </a:ext>
            </a:extLst>
          </p:cNvPr>
          <p:cNvSpPr>
            <a:spLocks noGrp="1"/>
          </p:cNvSpPr>
          <p:nvPr>
            <p:ph idx="1"/>
          </p:nvPr>
        </p:nvSpPr>
        <p:spPr/>
        <p:txBody>
          <a:bodyPr>
            <a:normAutofit fontScale="92500" lnSpcReduction="20000"/>
          </a:bodyPr>
          <a:lstStyle/>
          <a:p>
            <a:pPr marL="0" indent="0">
              <a:buNone/>
            </a:pPr>
            <a:endParaRPr lang="en-US" dirty="0"/>
          </a:p>
          <a:p>
            <a:r>
              <a:rPr lang="en-US" dirty="0"/>
              <a:t>(PhysOrg.com) -- A study in the latest issue of </a:t>
            </a:r>
            <a:r>
              <a:rPr lang="en-US" i="1" dirty="0"/>
              <a:t>The Journal of Law and Economics</a:t>
            </a:r>
            <a:r>
              <a:rPr lang="en-US" dirty="0"/>
              <a:t> finds a link between out-of-wedlock births and rates of murder and other crimes. </a:t>
            </a:r>
          </a:p>
          <a:p>
            <a:r>
              <a:rPr lang="en-US" dirty="0"/>
              <a:t>According to the study, in the years from 1965 to 2002, higher rates of out-of-wedlock births in a given year correlate with higher </a:t>
            </a:r>
            <a:r>
              <a:rPr lang="en-US" dirty="0">
                <a:hlinkClick r:id="rId3"/>
              </a:rPr>
              <a:t>crime rates</a:t>
            </a:r>
            <a:r>
              <a:rPr lang="en-US" dirty="0"/>
              <a:t> roughly 20 years later, when members of that birth cohort had become adults. The findings suggest that children born out of wedlock may receive lower educational and other resource investments from their parents, and may therefore be more likely to commit crimes as adults, say the study’s authors, economists Todd D. Kendall, of the consulting firm Compass </a:t>
            </a:r>
            <a:r>
              <a:rPr lang="en-US" dirty="0" err="1"/>
              <a:t>Lexecon</a:t>
            </a:r>
            <a:r>
              <a:rPr lang="en-US" dirty="0"/>
              <a:t>, and Robert Tamura of Clemson University. </a:t>
            </a:r>
          </a:p>
          <a:p>
            <a:endParaRPr lang="en-US" dirty="0"/>
          </a:p>
        </p:txBody>
      </p:sp>
    </p:spTree>
    <p:extLst>
      <p:ext uri="{BB962C8B-B14F-4D97-AF65-F5344CB8AC3E}">
        <p14:creationId xmlns:p14="http://schemas.microsoft.com/office/powerpoint/2010/main" val="120429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01DC-674D-461A-8505-2C0B02FE883E}"/>
              </a:ext>
            </a:extLst>
          </p:cNvPr>
          <p:cNvSpPr>
            <a:spLocks noGrp="1"/>
          </p:cNvSpPr>
          <p:nvPr>
            <p:ph type="title"/>
          </p:nvPr>
        </p:nvSpPr>
        <p:spPr/>
        <p:txBody>
          <a:bodyPr/>
          <a:lstStyle/>
          <a:p>
            <a:r>
              <a:rPr lang="en-US" dirty="0"/>
              <a:t>Single Parent Households</a:t>
            </a:r>
          </a:p>
        </p:txBody>
      </p:sp>
      <p:sp>
        <p:nvSpPr>
          <p:cNvPr id="3" name="Content Placeholder 2">
            <a:extLst>
              <a:ext uri="{FF2B5EF4-FFF2-40B4-BE49-F238E27FC236}">
                <a16:creationId xmlns:a16="http://schemas.microsoft.com/office/drawing/2014/main" id="{356173C3-2509-4C6B-A950-20893E23E285}"/>
              </a:ext>
            </a:extLst>
          </p:cNvPr>
          <p:cNvSpPr>
            <a:spLocks noGrp="1"/>
          </p:cNvSpPr>
          <p:nvPr>
            <p:ph idx="1"/>
          </p:nvPr>
        </p:nvSpPr>
        <p:spPr/>
        <p:txBody>
          <a:bodyPr/>
          <a:lstStyle/>
          <a:p>
            <a:r>
              <a:rPr lang="en-US" dirty="0"/>
              <a:t>Children in single-parent households are burdened not only with profound economic disadvantages, but are also far likelier to eventually get into trouble with the law. As a </a:t>
            </a:r>
            <a:r>
              <a:rPr lang="en-US" dirty="0">
                <a:hlinkClick r:id="rId2"/>
              </a:rPr>
              <a:t>Heritage Foundation analysis</a:t>
            </a:r>
            <a:r>
              <a:rPr lang="en-US" dirty="0"/>
              <a:t> notes, youngsters raised by single parents, as compared to those who grow up in intact married homes, are much more likely to be physically abused; to be treated for emotional and behavioral disorders; to smoke, drink, and use drugs; to behave aggressively and violently; to engage in criminal activity; and to be arrested for a juvenile crime. </a:t>
            </a:r>
            <a:r>
              <a:rPr lang="en-US" dirty="0">
                <a:hlinkClick r:id="rId3"/>
              </a:rPr>
              <a:t>According to</a:t>
            </a:r>
            <a:r>
              <a:rPr lang="en-US" dirty="0"/>
              <a:t> the National Fatherhood Initiative, 60% of rapists, 72% of adolescent murderers, and 70% of long-term prison inmates are men who grew up in fatherless homes.  </a:t>
            </a:r>
          </a:p>
        </p:txBody>
      </p:sp>
      <p:sp>
        <p:nvSpPr>
          <p:cNvPr id="4" name="TextBox 3">
            <a:extLst>
              <a:ext uri="{FF2B5EF4-FFF2-40B4-BE49-F238E27FC236}">
                <a16:creationId xmlns:a16="http://schemas.microsoft.com/office/drawing/2014/main" id="{8E0829DF-7508-492C-BA2A-17AE919FCC14}"/>
              </a:ext>
            </a:extLst>
          </p:cNvPr>
          <p:cNvSpPr txBox="1"/>
          <p:nvPr/>
        </p:nvSpPr>
        <p:spPr>
          <a:xfrm>
            <a:off x="546100" y="5829300"/>
            <a:ext cx="6496137" cy="369332"/>
          </a:xfrm>
          <a:prstGeom prst="rect">
            <a:avLst/>
          </a:prstGeom>
          <a:noFill/>
        </p:spPr>
        <p:txBody>
          <a:bodyPr wrap="none" rtlCol="0">
            <a:spAutoFit/>
          </a:bodyPr>
          <a:lstStyle/>
          <a:p>
            <a:r>
              <a:rPr lang="en-US" dirty="0"/>
              <a:t>http://www.discoverthenetworks.org/viewSubCategory.asp?id=1636</a:t>
            </a:r>
          </a:p>
        </p:txBody>
      </p:sp>
    </p:spTree>
    <p:extLst>
      <p:ext uri="{BB962C8B-B14F-4D97-AF65-F5344CB8AC3E}">
        <p14:creationId xmlns:p14="http://schemas.microsoft.com/office/powerpoint/2010/main" val="20438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D986-189E-437C-973F-AD38DC2A2AF2}"/>
              </a:ext>
            </a:extLst>
          </p:cNvPr>
          <p:cNvSpPr>
            <a:spLocks noGrp="1"/>
          </p:cNvSpPr>
          <p:nvPr>
            <p:ph type="title"/>
          </p:nvPr>
        </p:nvSpPr>
        <p:spPr/>
        <p:txBody>
          <a:bodyPr/>
          <a:lstStyle/>
          <a:p>
            <a:r>
              <a:rPr lang="en-US" dirty="0"/>
              <a:t>Real World Stories</a:t>
            </a:r>
          </a:p>
        </p:txBody>
      </p:sp>
      <p:sp>
        <p:nvSpPr>
          <p:cNvPr id="3" name="Content Placeholder 2">
            <a:extLst>
              <a:ext uri="{FF2B5EF4-FFF2-40B4-BE49-F238E27FC236}">
                <a16:creationId xmlns:a16="http://schemas.microsoft.com/office/drawing/2014/main" id="{E84A7F6E-D49D-4DEA-8ACD-442D3E1E218B}"/>
              </a:ext>
            </a:extLst>
          </p:cNvPr>
          <p:cNvSpPr>
            <a:spLocks noGrp="1"/>
          </p:cNvSpPr>
          <p:nvPr>
            <p:ph idx="1"/>
          </p:nvPr>
        </p:nvSpPr>
        <p:spPr/>
        <p:txBody>
          <a:bodyPr/>
          <a:lstStyle/>
          <a:p>
            <a:r>
              <a:rPr lang="en-US" dirty="0"/>
              <a:t>Correlation between Ethnicity, Income, Neighborhood, Education, and other factors play a role in who is impacted by Violent Crimes in our Community.  </a:t>
            </a:r>
          </a:p>
          <a:p>
            <a:r>
              <a:rPr lang="en-US" dirty="0"/>
              <a:t>In the News ….</a:t>
            </a:r>
          </a:p>
          <a:p>
            <a:r>
              <a:rPr lang="en-US" dirty="0"/>
              <a:t>Top stores….</a:t>
            </a:r>
          </a:p>
          <a:p>
            <a:r>
              <a:rPr lang="en-US" dirty="0"/>
              <a:t>Worst Neighborhood for crime….</a:t>
            </a:r>
          </a:p>
          <a:p>
            <a:r>
              <a:rPr lang="en-US" dirty="0"/>
              <a:t>Media influence….</a:t>
            </a:r>
          </a:p>
          <a:p>
            <a:r>
              <a:rPr lang="en-US" dirty="0"/>
              <a:t>What can we determine from our research?</a:t>
            </a:r>
          </a:p>
        </p:txBody>
      </p:sp>
    </p:spTree>
    <p:extLst>
      <p:ext uri="{BB962C8B-B14F-4D97-AF65-F5344CB8AC3E}">
        <p14:creationId xmlns:p14="http://schemas.microsoft.com/office/powerpoint/2010/main" val="63305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93F-D020-43CF-87BC-DC21DCC99DD3}"/>
              </a:ext>
            </a:extLst>
          </p:cNvPr>
          <p:cNvSpPr>
            <a:spLocks noGrp="1"/>
          </p:cNvSpPr>
          <p:nvPr>
            <p:ph type="title"/>
          </p:nvPr>
        </p:nvSpPr>
        <p:spPr/>
        <p:txBody>
          <a:bodyPr/>
          <a:lstStyle/>
          <a:p>
            <a:r>
              <a:rPr lang="en-US" dirty="0"/>
              <a:t>Data Defined</a:t>
            </a:r>
          </a:p>
        </p:txBody>
      </p:sp>
      <p:sp>
        <p:nvSpPr>
          <p:cNvPr id="6" name="Content Placeholder 5">
            <a:extLst>
              <a:ext uri="{FF2B5EF4-FFF2-40B4-BE49-F238E27FC236}">
                <a16:creationId xmlns:a16="http://schemas.microsoft.com/office/drawing/2014/main" id="{CE3DEB64-8CDC-4EB2-A687-993EEFC0BB9A}"/>
              </a:ext>
            </a:extLst>
          </p:cNvPr>
          <p:cNvSpPr>
            <a:spLocks noGrp="1"/>
          </p:cNvSpPr>
          <p:nvPr>
            <p:ph idx="1"/>
          </p:nvPr>
        </p:nvSpPr>
        <p:spPr/>
        <p:txBody>
          <a:bodyPr>
            <a:normAutofit fontScale="70000" lnSpcReduction="20000"/>
          </a:bodyPr>
          <a:lstStyle/>
          <a:p>
            <a:r>
              <a:rPr lang="en-US" dirty="0"/>
              <a:t>Many variables are included to weight attributes to be tested. Unrelated attributes were not included; attributes were picked if there was any plausible connection to crime (N=122), plus the attribute to be predicted (Per Capita Violent Crimes). </a:t>
            </a:r>
          </a:p>
          <a:p>
            <a:r>
              <a:rPr lang="en-US" dirty="0"/>
              <a:t>The variables included in the dataset involve the community, such as the percent of the population considered urban, and the median family income, and involving law enforcement, such as per capita number of police officers, and percent of officers assigned to drug units.</a:t>
            </a:r>
          </a:p>
          <a:p>
            <a:r>
              <a:rPr lang="en-US" dirty="0"/>
              <a:t>The per capita violent crimes variable was calculated using population and the sum of crime variables considered violent crimes in the United States: murder, rape, robbery, and assault. </a:t>
            </a:r>
          </a:p>
          <a:p>
            <a:r>
              <a:rPr lang="en-US" dirty="0"/>
              <a:t>There was apparently some controversy in some states concerning the counting of rapes. These resulted in missing values for rape, which resulted in incorrect values for per capita violent crime. </a:t>
            </a:r>
          </a:p>
          <a:p>
            <a:r>
              <a:rPr lang="en-US" dirty="0"/>
              <a:t>These cities are not included in the dataset. Many of these omitted communities were from the midwestern USA.</a:t>
            </a:r>
          </a:p>
        </p:txBody>
      </p:sp>
    </p:spTree>
    <p:extLst>
      <p:ext uri="{BB962C8B-B14F-4D97-AF65-F5344CB8AC3E}">
        <p14:creationId xmlns:p14="http://schemas.microsoft.com/office/powerpoint/2010/main" val="319905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6281-DA8C-497B-B9CD-5BF5650D4CD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4E32B33-0043-4048-95A0-0E7E3474C4A3}"/>
              </a:ext>
            </a:extLst>
          </p:cNvPr>
          <p:cNvSpPr>
            <a:spLocks noGrp="1"/>
          </p:cNvSpPr>
          <p:nvPr>
            <p:ph idx="1"/>
          </p:nvPr>
        </p:nvSpPr>
        <p:spPr/>
        <p:txBody>
          <a:bodyPr/>
          <a:lstStyle/>
          <a:p>
            <a:r>
              <a:rPr lang="en-US" dirty="0"/>
              <a:t>Demographic information includes: (122 predictive, 5 non-predictive, 1 goal)</a:t>
            </a:r>
          </a:p>
          <a:p>
            <a:pPr lvl="1"/>
            <a:r>
              <a:rPr lang="en-US" dirty="0"/>
              <a:t>5 Non-Predictive</a:t>
            </a:r>
          </a:p>
          <a:p>
            <a:pPr lvl="2"/>
            <a:r>
              <a:rPr lang="en-US" dirty="0"/>
              <a:t>US State, County, Communities, Community Names, Fold  </a:t>
            </a:r>
          </a:p>
          <a:p>
            <a:pPr lvl="1"/>
            <a:r>
              <a:rPr lang="en-US" dirty="0"/>
              <a:t>122 Predictive</a:t>
            </a:r>
          </a:p>
          <a:p>
            <a:pPr lvl="2"/>
            <a:r>
              <a:rPr lang="en-US" dirty="0"/>
              <a:t>Age, Ethnicity, Education, Income, Employment, Social-Eco Status, Household size, Marital status, Immigrants, language, Household dynamics, home ownership, living assistance, origin, Police presence, transportation, urban/rural, land density.</a:t>
            </a:r>
          </a:p>
          <a:p>
            <a:pPr lvl="1"/>
            <a:r>
              <a:rPr lang="en-US" dirty="0"/>
              <a:t>1 goal</a:t>
            </a:r>
          </a:p>
          <a:p>
            <a:pPr lvl="2"/>
            <a:r>
              <a:rPr lang="en-US" dirty="0"/>
              <a:t>Violent Crime Per Population</a:t>
            </a:r>
          </a:p>
        </p:txBody>
      </p:sp>
    </p:spTree>
    <p:extLst>
      <p:ext uri="{BB962C8B-B14F-4D97-AF65-F5344CB8AC3E}">
        <p14:creationId xmlns:p14="http://schemas.microsoft.com/office/powerpoint/2010/main" val="34177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EB8A-7B3E-48FC-ABE6-D801837DC7F8}"/>
              </a:ext>
            </a:extLst>
          </p:cNvPr>
          <p:cNvSpPr>
            <a:spLocks noGrp="1"/>
          </p:cNvSpPr>
          <p:nvPr>
            <p:ph type="title"/>
          </p:nvPr>
        </p:nvSpPr>
        <p:spPr/>
        <p:txBody>
          <a:bodyPr/>
          <a:lstStyle/>
          <a:p>
            <a:r>
              <a:rPr lang="en-US" dirty="0"/>
              <a:t>Check for Linearity</a:t>
            </a:r>
          </a:p>
        </p:txBody>
      </p:sp>
      <p:pic>
        <p:nvPicPr>
          <p:cNvPr id="5" name="Picture 4">
            <a:extLst>
              <a:ext uri="{FF2B5EF4-FFF2-40B4-BE49-F238E27FC236}">
                <a16:creationId xmlns:a16="http://schemas.microsoft.com/office/drawing/2014/main" id="{0AB192CF-48FD-4ED1-9B7D-5938E864D726}"/>
              </a:ext>
            </a:extLst>
          </p:cNvPr>
          <p:cNvPicPr>
            <a:picLocks noChangeAspect="1"/>
          </p:cNvPicPr>
          <p:nvPr/>
        </p:nvPicPr>
        <p:blipFill>
          <a:blip r:embed="rId3"/>
          <a:stretch>
            <a:fillRect/>
          </a:stretch>
        </p:blipFill>
        <p:spPr>
          <a:xfrm>
            <a:off x="1452762" y="4040153"/>
            <a:ext cx="1665351" cy="1098270"/>
          </a:xfrm>
          <a:prstGeom prst="rect">
            <a:avLst/>
          </a:prstGeom>
        </p:spPr>
      </p:pic>
      <p:pic>
        <p:nvPicPr>
          <p:cNvPr id="8" name="Picture 7">
            <a:extLst>
              <a:ext uri="{FF2B5EF4-FFF2-40B4-BE49-F238E27FC236}">
                <a16:creationId xmlns:a16="http://schemas.microsoft.com/office/drawing/2014/main" id="{F2548981-7455-4CE5-9A8C-BA4FBB259B5E}"/>
              </a:ext>
            </a:extLst>
          </p:cNvPr>
          <p:cNvPicPr>
            <a:picLocks noChangeAspect="1"/>
          </p:cNvPicPr>
          <p:nvPr/>
        </p:nvPicPr>
        <p:blipFill>
          <a:blip r:embed="rId4"/>
          <a:stretch>
            <a:fillRect/>
          </a:stretch>
        </p:blipFill>
        <p:spPr>
          <a:xfrm>
            <a:off x="3306391" y="2640777"/>
            <a:ext cx="1913416" cy="1171802"/>
          </a:xfrm>
          <a:prstGeom prst="rect">
            <a:avLst/>
          </a:prstGeom>
        </p:spPr>
      </p:pic>
      <p:pic>
        <p:nvPicPr>
          <p:cNvPr id="9" name="Picture 8">
            <a:extLst>
              <a:ext uri="{FF2B5EF4-FFF2-40B4-BE49-F238E27FC236}">
                <a16:creationId xmlns:a16="http://schemas.microsoft.com/office/drawing/2014/main" id="{AE8EF991-3468-4FF1-A763-F3E2CAECF53D}"/>
              </a:ext>
            </a:extLst>
          </p:cNvPr>
          <p:cNvPicPr>
            <a:picLocks noChangeAspect="1"/>
          </p:cNvPicPr>
          <p:nvPr/>
        </p:nvPicPr>
        <p:blipFill>
          <a:blip r:embed="rId5"/>
          <a:stretch>
            <a:fillRect/>
          </a:stretch>
        </p:blipFill>
        <p:spPr>
          <a:xfrm>
            <a:off x="5360615" y="2640777"/>
            <a:ext cx="1740751" cy="1165613"/>
          </a:xfrm>
          <a:prstGeom prst="rect">
            <a:avLst/>
          </a:prstGeom>
        </p:spPr>
      </p:pic>
      <p:pic>
        <p:nvPicPr>
          <p:cNvPr id="10" name="Picture 9">
            <a:extLst>
              <a:ext uri="{FF2B5EF4-FFF2-40B4-BE49-F238E27FC236}">
                <a16:creationId xmlns:a16="http://schemas.microsoft.com/office/drawing/2014/main" id="{F47A90A3-1DED-4BCF-903F-BD3E7872C433}"/>
              </a:ext>
            </a:extLst>
          </p:cNvPr>
          <p:cNvPicPr>
            <a:picLocks noChangeAspect="1"/>
          </p:cNvPicPr>
          <p:nvPr/>
        </p:nvPicPr>
        <p:blipFill>
          <a:blip r:embed="rId6"/>
          <a:stretch>
            <a:fillRect/>
          </a:stretch>
        </p:blipFill>
        <p:spPr>
          <a:xfrm>
            <a:off x="3413759" y="4032375"/>
            <a:ext cx="1749213" cy="1106048"/>
          </a:xfrm>
          <a:prstGeom prst="rect">
            <a:avLst/>
          </a:prstGeom>
        </p:spPr>
      </p:pic>
      <p:pic>
        <p:nvPicPr>
          <p:cNvPr id="11" name="Picture 10">
            <a:extLst>
              <a:ext uri="{FF2B5EF4-FFF2-40B4-BE49-F238E27FC236}">
                <a16:creationId xmlns:a16="http://schemas.microsoft.com/office/drawing/2014/main" id="{5CFD690E-D287-4B8B-8E6B-9EE93387DF2F}"/>
              </a:ext>
            </a:extLst>
          </p:cNvPr>
          <p:cNvPicPr>
            <a:picLocks noChangeAspect="1"/>
          </p:cNvPicPr>
          <p:nvPr/>
        </p:nvPicPr>
        <p:blipFill>
          <a:blip r:embed="rId7"/>
          <a:stretch>
            <a:fillRect/>
          </a:stretch>
        </p:blipFill>
        <p:spPr>
          <a:xfrm>
            <a:off x="5326380" y="4032375"/>
            <a:ext cx="1611580" cy="1087470"/>
          </a:xfrm>
          <a:prstGeom prst="rect">
            <a:avLst/>
          </a:prstGeom>
        </p:spPr>
      </p:pic>
      <p:pic>
        <p:nvPicPr>
          <p:cNvPr id="12" name="Picture 11">
            <a:extLst>
              <a:ext uri="{FF2B5EF4-FFF2-40B4-BE49-F238E27FC236}">
                <a16:creationId xmlns:a16="http://schemas.microsoft.com/office/drawing/2014/main" id="{1804EB97-5594-4267-94D8-D74C05944210}"/>
              </a:ext>
            </a:extLst>
          </p:cNvPr>
          <p:cNvPicPr>
            <a:picLocks noChangeAspect="1"/>
          </p:cNvPicPr>
          <p:nvPr/>
        </p:nvPicPr>
        <p:blipFill>
          <a:blip r:embed="rId8"/>
          <a:stretch>
            <a:fillRect/>
          </a:stretch>
        </p:blipFill>
        <p:spPr>
          <a:xfrm>
            <a:off x="7101367" y="4040153"/>
            <a:ext cx="1681105" cy="1126539"/>
          </a:xfrm>
          <a:prstGeom prst="rect">
            <a:avLst/>
          </a:prstGeom>
        </p:spPr>
      </p:pic>
      <p:pic>
        <p:nvPicPr>
          <p:cNvPr id="13" name="Picture 12">
            <a:extLst>
              <a:ext uri="{FF2B5EF4-FFF2-40B4-BE49-F238E27FC236}">
                <a16:creationId xmlns:a16="http://schemas.microsoft.com/office/drawing/2014/main" id="{7A4ADC88-B54A-43B1-A34D-84EE45651409}"/>
              </a:ext>
            </a:extLst>
          </p:cNvPr>
          <p:cNvPicPr>
            <a:picLocks noChangeAspect="1"/>
          </p:cNvPicPr>
          <p:nvPr/>
        </p:nvPicPr>
        <p:blipFill>
          <a:blip r:embed="rId9"/>
          <a:stretch>
            <a:fillRect/>
          </a:stretch>
        </p:blipFill>
        <p:spPr>
          <a:xfrm>
            <a:off x="8945879" y="4040303"/>
            <a:ext cx="1681105" cy="1126389"/>
          </a:xfrm>
          <a:prstGeom prst="rect">
            <a:avLst/>
          </a:prstGeom>
        </p:spPr>
      </p:pic>
    </p:spTree>
    <p:extLst>
      <p:ext uri="{BB962C8B-B14F-4D97-AF65-F5344CB8AC3E}">
        <p14:creationId xmlns:p14="http://schemas.microsoft.com/office/powerpoint/2010/main" val="12439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BE9A-6CF7-4C7E-855D-410FB0924423}"/>
              </a:ext>
            </a:extLst>
          </p:cNvPr>
          <p:cNvSpPr>
            <a:spLocks noGrp="1"/>
          </p:cNvSpPr>
          <p:nvPr>
            <p:ph type="title"/>
          </p:nvPr>
        </p:nvSpPr>
        <p:spPr/>
        <p:txBody>
          <a:bodyPr/>
          <a:lstStyle/>
          <a:p>
            <a:r>
              <a:rPr lang="en-US" dirty="0"/>
              <a:t>Log Transform</a:t>
            </a:r>
          </a:p>
        </p:txBody>
      </p:sp>
      <p:pic>
        <p:nvPicPr>
          <p:cNvPr id="4" name="Picture 3">
            <a:extLst>
              <a:ext uri="{FF2B5EF4-FFF2-40B4-BE49-F238E27FC236}">
                <a16:creationId xmlns:a16="http://schemas.microsoft.com/office/drawing/2014/main" id="{FC08354A-3C9E-453B-AD1C-C9B884C19A56}"/>
              </a:ext>
            </a:extLst>
          </p:cNvPr>
          <p:cNvPicPr>
            <a:picLocks noChangeAspect="1"/>
          </p:cNvPicPr>
          <p:nvPr/>
        </p:nvPicPr>
        <p:blipFill>
          <a:blip r:embed="rId3"/>
          <a:stretch>
            <a:fillRect/>
          </a:stretch>
        </p:blipFill>
        <p:spPr>
          <a:xfrm>
            <a:off x="1611342" y="2147574"/>
            <a:ext cx="2236842" cy="1470016"/>
          </a:xfrm>
          <a:prstGeom prst="rect">
            <a:avLst/>
          </a:prstGeom>
        </p:spPr>
      </p:pic>
      <p:pic>
        <p:nvPicPr>
          <p:cNvPr id="5" name="Picture 4">
            <a:extLst>
              <a:ext uri="{FF2B5EF4-FFF2-40B4-BE49-F238E27FC236}">
                <a16:creationId xmlns:a16="http://schemas.microsoft.com/office/drawing/2014/main" id="{6318CF02-86A3-43B1-BD59-65F05CA4205D}"/>
              </a:ext>
            </a:extLst>
          </p:cNvPr>
          <p:cNvPicPr>
            <a:picLocks noChangeAspect="1"/>
          </p:cNvPicPr>
          <p:nvPr/>
        </p:nvPicPr>
        <p:blipFill>
          <a:blip r:embed="rId4"/>
          <a:stretch>
            <a:fillRect/>
          </a:stretch>
        </p:blipFill>
        <p:spPr>
          <a:xfrm>
            <a:off x="4061460" y="2147574"/>
            <a:ext cx="2082016" cy="1517128"/>
          </a:xfrm>
          <a:prstGeom prst="rect">
            <a:avLst/>
          </a:prstGeom>
        </p:spPr>
      </p:pic>
    </p:spTree>
    <p:extLst>
      <p:ext uri="{BB962C8B-B14F-4D97-AF65-F5344CB8AC3E}">
        <p14:creationId xmlns:p14="http://schemas.microsoft.com/office/powerpoint/2010/main" val="361008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8696-794C-418F-8342-FB68D71AADEB}"/>
              </a:ext>
            </a:extLst>
          </p:cNvPr>
          <p:cNvSpPr>
            <a:spLocks noGrp="1"/>
          </p:cNvSpPr>
          <p:nvPr>
            <p:ph type="title"/>
          </p:nvPr>
        </p:nvSpPr>
        <p:spPr/>
        <p:txBody>
          <a:bodyPr/>
          <a:lstStyle/>
          <a:p>
            <a:r>
              <a:rPr lang="en-US" dirty="0"/>
              <a:t>Define predictors and goals</a:t>
            </a:r>
          </a:p>
        </p:txBody>
      </p:sp>
      <p:sp>
        <p:nvSpPr>
          <p:cNvPr id="3" name="Content Placeholder 2">
            <a:extLst>
              <a:ext uri="{FF2B5EF4-FFF2-40B4-BE49-F238E27FC236}">
                <a16:creationId xmlns:a16="http://schemas.microsoft.com/office/drawing/2014/main" id="{5F288EBF-1900-446B-9C3F-B34A8B0219CB}"/>
              </a:ext>
            </a:extLst>
          </p:cNvPr>
          <p:cNvSpPr>
            <a:spLocks noGrp="1"/>
          </p:cNvSpPr>
          <p:nvPr>
            <p:ph idx="1"/>
          </p:nvPr>
        </p:nvSpPr>
        <p:spPr/>
        <p:txBody>
          <a:bodyPr>
            <a:normAutofit fontScale="92500" lnSpcReduction="20000"/>
          </a:bodyPr>
          <a:lstStyle/>
          <a:p>
            <a:r>
              <a:rPr lang="en-US" b="1" dirty="0"/>
              <a:t>Goal </a:t>
            </a:r>
          </a:p>
          <a:p>
            <a:pPr lvl="1"/>
            <a:r>
              <a:rPr lang="en-US" b="1" dirty="0"/>
              <a:t>-- Total number of violent crimes per 100K population</a:t>
            </a:r>
            <a:endParaRPr lang="en-US" dirty="0"/>
          </a:p>
          <a:p>
            <a:r>
              <a:rPr lang="en-US" b="1" dirty="0"/>
              <a:t>Predictive</a:t>
            </a:r>
          </a:p>
          <a:p>
            <a:pPr lvl="1"/>
            <a:r>
              <a:rPr lang="en-US" dirty="0"/>
              <a:t>-- Education Levels</a:t>
            </a:r>
          </a:p>
          <a:p>
            <a:pPr lvl="1"/>
            <a:r>
              <a:rPr lang="en-US" dirty="0"/>
              <a:t>-- Race / Ethnicity</a:t>
            </a:r>
          </a:p>
          <a:p>
            <a:pPr lvl="1"/>
            <a:r>
              <a:rPr lang="en-US" dirty="0"/>
              <a:t>-- Poverty Level</a:t>
            </a:r>
          </a:p>
          <a:p>
            <a:pPr lvl="1"/>
            <a:r>
              <a:rPr lang="en-US" dirty="0"/>
              <a:t>-- Marital Status – Married, Divorced, Never Married</a:t>
            </a:r>
          </a:p>
          <a:p>
            <a:pPr lvl="1"/>
            <a:r>
              <a:rPr lang="en-US" dirty="0"/>
              <a:t>-- Urban vs. Rural Communities</a:t>
            </a:r>
          </a:p>
          <a:p>
            <a:pPr lvl="1"/>
            <a:r>
              <a:rPr lang="en-US" dirty="0"/>
              <a:t>-- Housing: Rent vs. Own</a:t>
            </a:r>
          </a:p>
          <a:p>
            <a:pPr lvl="1"/>
            <a:r>
              <a:rPr lang="en-US" dirty="0"/>
              <a:t>-- Income Levels</a:t>
            </a:r>
          </a:p>
          <a:p>
            <a:endParaRPr lang="en-US" dirty="0"/>
          </a:p>
        </p:txBody>
      </p:sp>
    </p:spTree>
    <p:extLst>
      <p:ext uri="{BB962C8B-B14F-4D97-AF65-F5344CB8AC3E}">
        <p14:creationId xmlns:p14="http://schemas.microsoft.com/office/powerpoint/2010/main" val="8045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682B-5469-4A0A-9A5E-E45B10F59D24}"/>
              </a:ext>
            </a:extLst>
          </p:cNvPr>
          <p:cNvSpPr>
            <a:spLocks noGrp="1"/>
          </p:cNvSpPr>
          <p:nvPr>
            <p:ph type="title"/>
          </p:nvPr>
        </p:nvSpPr>
        <p:spPr/>
        <p:txBody>
          <a:bodyPr/>
          <a:lstStyle/>
          <a:p>
            <a:r>
              <a:rPr lang="en-US" dirty="0"/>
              <a:t>Pearson’s Correlation</a:t>
            </a:r>
          </a:p>
        </p:txBody>
      </p:sp>
      <p:pic>
        <p:nvPicPr>
          <p:cNvPr id="4" name="Picture 3">
            <a:extLst>
              <a:ext uri="{FF2B5EF4-FFF2-40B4-BE49-F238E27FC236}">
                <a16:creationId xmlns:a16="http://schemas.microsoft.com/office/drawing/2014/main" id="{C3505533-F479-4FC5-B305-F336255766DB}"/>
              </a:ext>
            </a:extLst>
          </p:cNvPr>
          <p:cNvPicPr>
            <a:picLocks noChangeAspect="1"/>
          </p:cNvPicPr>
          <p:nvPr/>
        </p:nvPicPr>
        <p:blipFill>
          <a:blip r:embed="rId3"/>
          <a:stretch>
            <a:fillRect/>
          </a:stretch>
        </p:blipFill>
        <p:spPr>
          <a:xfrm>
            <a:off x="409499" y="4099275"/>
            <a:ext cx="6337234" cy="1826697"/>
          </a:xfrm>
          <a:prstGeom prst="rect">
            <a:avLst/>
          </a:prstGeom>
        </p:spPr>
      </p:pic>
      <p:pic>
        <p:nvPicPr>
          <p:cNvPr id="5" name="Picture 4">
            <a:extLst>
              <a:ext uri="{FF2B5EF4-FFF2-40B4-BE49-F238E27FC236}">
                <a16:creationId xmlns:a16="http://schemas.microsoft.com/office/drawing/2014/main" id="{6C5F7C2C-60EC-4465-8F06-1EB94BFE053F}"/>
              </a:ext>
            </a:extLst>
          </p:cNvPr>
          <p:cNvPicPr>
            <a:picLocks noChangeAspect="1"/>
          </p:cNvPicPr>
          <p:nvPr/>
        </p:nvPicPr>
        <p:blipFill>
          <a:blip r:embed="rId4"/>
          <a:stretch>
            <a:fillRect/>
          </a:stretch>
        </p:blipFill>
        <p:spPr>
          <a:xfrm>
            <a:off x="5718720" y="4090898"/>
            <a:ext cx="5618082" cy="1826698"/>
          </a:xfrm>
          <a:prstGeom prst="rect">
            <a:avLst/>
          </a:prstGeom>
        </p:spPr>
      </p:pic>
      <p:sp>
        <p:nvSpPr>
          <p:cNvPr id="6" name="TextBox 5">
            <a:extLst>
              <a:ext uri="{FF2B5EF4-FFF2-40B4-BE49-F238E27FC236}">
                <a16:creationId xmlns:a16="http://schemas.microsoft.com/office/drawing/2014/main" id="{231B55D9-0E8F-4A98-8483-9141E304BE9F}"/>
              </a:ext>
            </a:extLst>
          </p:cNvPr>
          <p:cNvSpPr txBox="1"/>
          <p:nvPr/>
        </p:nvSpPr>
        <p:spPr>
          <a:xfrm flipH="1">
            <a:off x="1451579" y="2067950"/>
            <a:ext cx="9311055" cy="2031325"/>
          </a:xfrm>
          <a:prstGeom prst="rect">
            <a:avLst/>
          </a:prstGeom>
          <a:noFill/>
        </p:spPr>
        <p:txBody>
          <a:bodyPr wrap="square" rtlCol="0">
            <a:spAutoFit/>
          </a:bodyPr>
          <a:lstStyle/>
          <a:p>
            <a:r>
              <a:rPr lang="en-US" dirty="0"/>
              <a:t>% Less than 9</a:t>
            </a:r>
            <a:r>
              <a:rPr lang="en-US" baseline="30000" dirty="0"/>
              <a:t>th</a:t>
            </a:r>
            <a:r>
              <a:rPr lang="en-US" dirty="0"/>
              <a:t> Grade Education correlation to Violent Crimes per population is moderately correlated at 0.411</a:t>
            </a:r>
          </a:p>
          <a:p>
            <a:endParaRPr lang="en-US" dirty="0"/>
          </a:p>
          <a:p>
            <a:r>
              <a:rPr lang="en-US" dirty="0"/>
              <a:t>Median Income shows negative correlation at -0.424</a:t>
            </a:r>
          </a:p>
          <a:p>
            <a:endParaRPr lang="en-US" dirty="0"/>
          </a:p>
          <a:p>
            <a:r>
              <a:rPr lang="en-US" dirty="0"/>
              <a:t>All there predictors were less than 0.2 in correlation.</a:t>
            </a:r>
          </a:p>
          <a:p>
            <a:endParaRPr lang="en-US" dirty="0"/>
          </a:p>
        </p:txBody>
      </p:sp>
    </p:spTree>
    <p:extLst>
      <p:ext uri="{BB962C8B-B14F-4D97-AF65-F5344CB8AC3E}">
        <p14:creationId xmlns:p14="http://schemas.microsoft.com/office/powerpoint/2010/main" val="418055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6B2CF816-285E-4EE1-B6B8-1B3960B71293}"/>
              </a:ext>
            </a:extLst>
          </p:cNvPr>
          <p:cNvGraphicFramePr>
            <a:graphicFrameLocks noChangeAspect="1"/>
          </p:cNvGraphicFramePr>
          <p:nvPr>
            <p:extLst>
              <p:ext uri="{D42A27DB-BD31-4B8C-83A1-F6EECF244321}">
                <p14:modId xmlns:p14="http://schemas.microsoft.com/office/powerpoint/2010/main" val="2029739052"/>
              </p:ext>
            </p:extLst>
          </p:nvPr>
        </p:nvGraphicFramePr>
        <p:xfrm>
          <a:off x="2574925" y="1247775"/>
          <a:ext cx="7524750" cy="3905250"/>
        </p:xfrm>
        <a:graphic>
          <a:graphicData uri="http://schemas.openxmlformats.org/presentationml/2006/ole">
            <mc:AlternateContent xmlns:mc="http://schemas.openxmlformats.org/markup-compatibility/2006">
              <mc:Choice xmlns:v="urn:schemas-microsoft-com:vml" Requires="v">
                <p:oleObj spid="_x0000_s1026" name="Worksheet" r:id="rId4" imgW="7524686" imgH="3905386" progId="Excel.Sheet.12">
                  <p:embed/>
                </p:oleObj>
              </mc:Choice>
              <mc:Fallback>
                <p:oleObj name="Worksheet" r:id="rId4" imgW="7524686" imgH="3905386" progId="Excel.Sheet.12">
                  <p:embed/>
                  <p:pic>
                    <p:nvPicPr>
                      <p:cNvPr id="7" name="Object 6">
                        <a:extLst>
                          <a:ext uri="{FF2B5EF4-FFF2-40B4-BE49-F238E27FC236}">
                            <a16:creationId xmlns:a16="http://schemas.microsoft.com/office/drawing/2014/main" id="{6B2CF816-285E-4EE1-B6B8-1B3960B71293}"/>
                          </a:ext>
                        </a:extLst>
                      </p:cNvPr>
                      <p:cNvPicPr/>
                      <p:nvPr/>
                    </p:nvPicPr>
                    <p:blipFill>
                      <a:blip r:embed="rId5"/>
                      <a:stretch>
                        <a:fillRect/>
                      </a:stretch>
                    </p:blipFill>
                    <p:spPr>
                      <a:xfrm>
                        <a:off x="2574925" y="1247775"/>
                        <a:ext cx="7524750" cy="3905250"/>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35420183-04ED-4920-9F08-7BA295D4F672}"/>
              </a:ext>
            </a:extLst>
          </p:cNvPr>
          <p:cNvSpPr txBox="1">
            <a:spLocks/>
          </p:cNvSpPr>
          <p:nvPr/>
        </p:nvSpPr>
        <p:spPr>
          <a:xfrm>
            <a:off x="1294362" y="427140"/>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Order of Importance</a:t>
            </a:r>
          </a:p>
        </p:txBody>
      </p:sp>
    </p:spTree>
    <p:extLst>
      <p:ext uri="{BB962C8B-B14F-4D97-AF65-F5344CB8AC3E}">
        <p14:creationId xmlns:p14="http://schemas.microsoft.com/office/powerpoint/2010/main" val="35598524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295</TotalTime>
  <Words>3455</Words>
  <Application>Microsoft Office PowerPoint</Application>
  <PresentationFormat>Widescreen</PresentationFormat>
  <Paragraphs>200</Paragraphs>
  <Slides>17</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Gill Sans MT</vt:lpstr>
      <vt:lpstr>Gallery</vt:lpstr>
      <vt:lpstr>Microsoft Excel Worksheet</vt:lpstr>
      <vt:lpstr>Violent crimes Per Population &amp; communities</vt:lpstr>
      <vt:lpstr>Real World Stories</vt:lpstr>
      <vt:lpstr>Data Defined</vt:lpstr>
      <vt:lpstr>Dataset</vt:lpstr>
      <vt:lpstr>Check for Linearity</vt:lpstr>
      <vt:lpstr>Log Transform</vt:lpstr>
      <vt:lpstr>Define predictors and goals</vt:lpstr>
      <vt:lpstr>Pearson’s Correlation</vt:lpstr>
      <vt:lpstr>PowerPoint Presentation</vt:lpstr>
      <vt:lpstr>Findings</vt:lpstr>
      <vt:lpstr>conclusion</vt:lpstr>
      <vt:lpstr>Citation</vt:lpstr>
      <vt:lpstr>Hypothesis</vt:lpstr>
      <vt:lpstr>Assumptions</vt:lpstr>
      <vt:lpstr>Appendix</vt:lpstr>
      <vt:lpstr>Study: Crime rates linked to out-of-wedlock births July 6, 2010, University of Chicago  </vt:lpstr>
      <vt:lpstr>Single Parent Households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niederlander</dc:creator>
  <cp:lastModifiedBy>laura niederlander</cp:lastModifiedBy>
  <cp:revision>4</cp:revision>
  <dcterms:created xsi:type="dcterms:W3CDTF">2018-07-26T12:27:00Z</dcterms:created>
  <dcterms:modified xsi:type="dcterms:W3CDTF">2018-08-10T01:46:20Z</dcterms:modified>
</cp:coreProperties>
</file>