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2" r:id="rId9"/>
    <p:sldId id="263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B5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E79A8FD-D33A-44C0-BF0F-261AB9D2EBB3}" v="8" dt="2022-10-28T14:55:04.2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nali Patil" userId="a9b6c8d812721fd0" providerId="LiveId" clId="{FE79A8FD-D33A-44C0-BF0F-261AB9D2EBB3}"/>
    <pc:docChg chg="undo custSel addSld modSld">
      <pc:chgData name="Pranali Patil" userId="a9b6c8d812721fd0" providerId="LiveId" clId="{FE79A8FD-D33A-44C0-BF0F-261AB9D2EBB3}" dt="2022-10-28T14:58:41.211" v="459" actId="207"/>
      <pc:docMkLst>
        <pc:docMk/>
      </pc:docMkLst>
      <pc:sldChg chg="addSp modSp mod">
        <pc:chgData name="Pranali Patil" userId="a9b6c8d812721fd0" providerId="LiveId" clId="{FE79A8FD-D33A-44C0-BF0F-261AB9D2EBB3}" dt="2022-10-28T14:31:40.383" v="15" actId="14100"/>
        <pc:sldMkLst>
          <pc:docMk/>
          <pc:sldMk cId="1186177688" sldId="259"/>
        </pc:sldMkLst>
        <pc:picChg chg="add mod">
          <ac:chgData name="Pranali Patil" userId="a9b6c8d812721fd0" providerId="LiveId" clId="{FE79A8FD-D33A-44C0-BF0F-261AB9D2EBB3}" dt="2022-10-28T14:31:26.835" v="13" actId="14100"/>
          <ac:picMkLst>
            <pc:docMk/>
            <pc:sldMk cId="1186177688" sldId="259"/>
            <ac:picMk id="5" creationId="{9A59A23E-DD85-22E6-E2F0-818C56609D09}"/>
          </ac:picMkLst>
        </pc:picChg>
        <pc:picChg chg="add mod">
          <ac:chgData name="Pranali Patil" userId="a9b6c8d812721fd0" providerId="LiveId" clId="{FE79A8FD-D33A-44C0-BF0F-261AB9D2EBB3}" dt="2022-10-28T14:31:40.383" v="15" actId="14100"/>
          <ac:picMkLst>
            <pc:docMk/>
            <pc:sldMk cId="1186177688" sldId="259"/>
            <ac:picMk id="7" creationId="{D1026466-5914-132C-C88A-0F6CA726DD26}"/>
          </ac:picMkLst>
        </pc:picChg>
      </pc:sldChg>
      <pc:sldChg chg="addSp delSp modSp mod">
        <pc:chgData name="Pranali Patil" userId="a9b6c8d812721fd0" providerId="LiveId" clId="{FE79A8FD-D33A-44C0-BF0F-261AB9D2EBB3}" dt="2022-10-28T14:34:14.862" v="31" actId="14100"/>
        <pc:sldMkLst>
          <pc:docMk/>
          <pc:sldMk cId="2788508873" sldId="260"/>
        </pc:sldMkLst>
        <pc:spChg chg="del">
          <ac:chgData name="Pranali Patil" userId="a9b6c8d812721fd0" providerId="LiveId" clId="{FE79A8FD-D33A-44C0-BF0F-261AB9D2EBB3}" dt="2022-10-28T14:32:34.893" v="16" actId="931"/>
          <ac:spMkLst>
            <pc:docMk/>
            <pc:sldMk cId="2788508873" sldId="260"/>
            <ac:spMk id="7" creationId="{F1B6180D-A243-978A-13DB-BA1FE62F731F}"/>
          </ac:spMkLst>
        </pc:spChg>
        <pc:picChg chg="add mod">
          <ac:chgData name="Pranali Patil" userId="a9b6c8d812721fd0" providerId="LiveId" clId="{FE79A8FD-D33A-44C0-BF0F-261AB9D2EBB3}" dt="2022-10-28T14:34:14.862" v="31" actId="14100"/>
          <ac:picMkLst>
            <pc:docMk/>
            <pc:sldMk cId="2788508873" sldId="260"/>
            <ac:picMk id="3" creationId="{D25B758D-9C26-6719-3986-03494D9A4ED7}"/>
          </ac:picMkLst>
        </pc:picChg>
        <pc:picChg chg="add mod">
          <ac:chgData name="Pranali Patil" userId="a9b6c8d812721fd0" providerId="LiveId" clId="{FE79A8FD-D33A-44C0-BF0F-261AB9D2EBB3}" dt="2022-10-28T14:34:08.469" v="30" actId="14100"/>
          <ac:picMkLst>
            <pc:docMk/>
            <pc:sldMk cId="2788508873" sldId="260"/>
            <ac:picMk id="5" creationId="{1310279B-C7D2-3B40-ADD3-75018596F782}"/>
          </ac:picMkLst>
        </pc:picChg>
      </pc:sldChg>
      <pc:sldChg chg="modSp mod">
        <pc:chgData name="Pranali Patil" userId="a9b6c8d812721fd0" providerId="LiveId" clId="{FE79A8FD-D33A-44C0-BF0F-261AB9D2EBB3}" dt="2022-10-28T14:38:58.057" v="34" actId="14100"/>
        <pc:sldMkLst>
          <pc:docMk/>
          <pc:sldMk cId="1124400174" sldId="268"/>
        </pc:sldMkLst>
        <pc:spChg chg="mod">
          <ac:chgData name="Pranali Patil" userId="a9b6c8d812721fd0" providerId="LiveId" clId="{FE79A8FD-D33A-44C0-BF0F-261AB9D2EBB3}" dt="2022-10-28T14:38:58.057" v="34" actId="14100"/>
          <ac:spMkLst>
            <pc:docMk/>
            <pc:sldMk cId="1124400174" sldId="268"/>
            <ac:spMk id="3" creationId="{8A5EF10F-3AFB-2BCB-5E63-EE1AC5A04B40}"/>
          </ac:spMkLst>
        </pc:spChg>
      </pc:sldChg>
      <pc:sldChg chg="modSp mod">
        <pc:chgData name="Pranali Patil" userId="a9b6c8d812721fd0" providerId="LiveId" clId="{FE79A8FD-D33A-44C0-BF0F-261AB9D2EBB3}" dt="2022-10-28T14:58:41.211" v="459" actId="207"/>
        <pc:sldMkLst>
          <pc:docMk/>
          <pc:sldMk cId="1737832144" sldId="273"/>
        </pc:sldMkLst>
        <pc:spChg chg="mod">
          <ac:chgData name="Pranali Patil" userId="a9b6c8d812721fd0" providerId="LiveId" clId="{FE79A8FD-D33A-44C0-BF0F-261AB9D2EBB3}" dt="2022-10-28T14:55:44.936" v="443" actId="2711"/>
          <ac:spMkLst>
            <pc:docMk/>
            <pc:sldMk cId="1737832144" sldId="273"/>
            <ac:spMk id="2" creationId="{D9A59BC4-678A-A862-A65F-05EAD9C865CF}"/>
          </ac:spMkLst>
        </pc:spChg>
        <pc:spChg chg="mod">
          <ac:chgData name="Pranali Patil" userId="a9b6c8d812721fd0" providerId="LiveId" clId="{FE79A8FD-D33A-44C0-BF0F-261AB9D2EBB3}" dt="2022-10-28T14:58:41.211" v="459" actId="207"/>
          <ac:spMkLst>
            <pc:docMk/>
            <pc:sldMk cId="1737832144" sldId="273"/>
            <ac:spMk id="3" creationId="{19EE9EB8-F206-754A-08E1-79310281BB56}"/>
          </ac:spMkLst>
        </pc:spChg>
      </pc:sldChg>
      <pc:sldChg chg="modSp new mod">
        <pc:chgData name="Pranali Patil" userId="a9b6c8d812721fd0" providerId="LiveId" clId="{FE79A8FD-D33A-44C0-BF0F-261AB9D2EBB3}" dt="2022-10-28T14:53:54.938" v="435" actId="14100"/>
        <pc:sldMkLst>
          <pc:docMk/>
          <pc:sldMk cId="2863179647" sldId="274"/>
        </pc:sldMkLst>
        <pc:spChg chg="mod">
          <ac:chgData name="Pranali Patil" userId="a9b6c8d812721fd0" providerId="LiveId" clId="{FE79A8FD-D33A-44C0-BF0F-261AB9D2EBB3}" dt="2022-10-28T14:53:54.938" v="435" actId="14100"/>
          <ac:spMkLst>
            <pc:docMk/>
            <pc:sldMk cId="2863179647" sldId="274"/>
            <ac:spMk id="2" creationId="{151C3D5A-ADF3-C204-59A7-3A43780C06C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61964-E261-3093-E5D9-A594177C8A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3930" y="1295400"/>
            <a:ext cx="9657884" cy="2262781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Algerian" panose="04020705040A02060702" pitchFamily="82" charset="0"/>
              </a:rPr>
              <a:t>                 </a:t>
            </a:r>
            <a:r>
              <a:rPr lang="en-US" sz="7200" b="1" dirty="0">
                <a:solidFill>
                  <a:srgbClr val="002060"/>
                </a:solidFill>
                <a:latin typeface="Arial Black" panose="020B0A04020102020204" pitchFamily="34" charset="0"/>
              </a:rPr>
              <a:t>WELCOME</a:t>
            </a:r>
            <a:endParaRPr lang="en-IN" sz="7200" b="1" dirty="0">
              <a:solidFill>
                <a:srgbClr val="00206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822E5F-CA22-642A-E38B-18BE8A0FC5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68395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890AA-BF71-FE52-D380-038AB1329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8471" y="624110"/>
            <a:ext cx="9846141" cy="1280890"/>
          </a:xfrm>
        </p:spPr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PRODUCTION</a:t>
            </a:r>
            <a:br>
              <a:rPr lang="en-US" b="1" dirty="0">
                <a:solidFill>
                  <a:srgbClr val="7030A0"/>
                </a:solidFill>
              </a:rPr>
            </a:br>
            <a:r>
              <a:rPr lang="en-US" b="1" dirty="0">
                <a:solidFill>
                  <a:srgbClr val="7030A0"/>
                </a:solidFill>
              </a:rPr>
              <a:t>     #</a:t>
            </a:r>
            <a:r>
              <a:rPr lang="en-US" sz="3200" i="1" dirty="0">
                <a:solidFill>
                  <a:srgbClr val="FF0000"/>
                </a:solidFill>
                <a:latin typeface="Bahnschrift Light Condensed" panose="020B0502040204020203" pitchFamily="34" charset="0"/>
              </a:rPr>
              <a:t>Production Process</a:t>
            </a:r>
            <a:endParaRPr lang="en-IN" sz="3200" i="1" dirty="0">
              <a:solidFill>
                <a:srgbClr val="FF0000"/>
              </a:solidFill>
              <a:latin typeface="Bahnschrift Light Condensed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15891-E352-9B10-422C-A1E87E37C1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8164" y="1905000"/>
            <a:ext cx="10452847" cy="4953000"/>
          </a:xfrm>
        </p:spPr>
        <p:txBody>
          <a:bodyPr>
            <a:normAutofit lnSpcReduction="10000"/>
          </a:bodyPr>
          <a:lstStyle/>
          <a:p>
            <a:pPr>
              <a:buAutoNum type="alphaUcParenR"/>
            </a:pPr>
            <a:r>
              <a:rPr lang="en-US" b="1" dirty="0">
                <a:highlight>
                  <a:srgbClr val="FFFF00"/>
                </a:highlight>
              </a:rPr>
              <a:t> Bio –Captain</a:t>
            </a:r>
          </a:p>
          <a:p>
            <a:pPr marL="0" indent="0">
              <a:buNone/>
            </a:pPr>
            <a:r>
              <a:rPr lang="en-US" b="1" dirty="0"/>
              <a:t>        </a:t>
            </a:r>
            <a:r>
              <a:rPr lang="en-US" dirty="0"/>
              <a:t>Bio _ Captain is a ( botanical extract ) sea weed extract based innovative product for </a:t>
            </a:r>
            <a:r>
              <a:rPr lang="en-US" dirty="0" err="1"/>
              <a:t>inhancing</a:t>
            </a:r>
            <a:r>
              <a:rPr lang="en-US" dirty="0"/>
              <a:t> the yield of Agriculture , Horticulture &amp; Plantation Crops.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BENEFITS ;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Improves rate of absorption of fertilizers &amp; nutrients by plants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Helps to withstand stress conditions like drought ,frost &amp; attack of insects by improving immunity.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Helps growth retarded plants to spring into its full potency and yielding level.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Faster growth of plant.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Reduces Flower &amp; Fruit drop.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Improve </a:t>
            </a:r>
            <a:r>
              <a:rPr lang="en-US" dirty="0" err="1"/>
              <a:t>yieild</a:t>
            </a:r>
            <a:r>
              <a:rPr lang="en-US" dirty="0"/>
              <a:t> and shelf life of fruits &amp; vegetables.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Promotes cell division and cell elongation , protein , synthesis ,rot initiation and development 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755120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DFCE4-DFBB-9189-98C7-E4A8FFCB6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2613" y="624110"/>
            <a:ext cx="9882000" cy="1280890"/>
          </a:xfrm>
        </p:spPr>
        <p:txBody>
          <a:bodyPr/>
          <a:lstStyle/>
          <a:p>
            <a:r>
              <a:rPr lang="en-IN" b="1" dirty="0">
                <a:solidFill>
                  <a:srgbClr val="00B0F0"/>
                </a:solidFill>
              </a:rPr>
              <a:t>Bio -Captain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C93B9B-F862-917C-9D7F-B593B84253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8188" y="1317812"/>
            <a:ext cx="10473671" cy="5334000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742031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A64B6-5C3B-8C21-4F2C-7829CE91C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4102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B80F3-B18D-B61D-7BA9-DED7FC72FA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3294" y="71718"/>
            <a:ext cx="10040471" cy="678628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b="1" dirty="0">
                <a:solidFill>
                  <a:srgbClr val="FF0000"/>
                </a:solidFill>
                <a:highlight>
                  <a:srgbClr val="FFFF00"/>
                </a:highlight>
              </a:rPr>
              <a:t>B) Tufan Gold</a:t>
            </a:r>
          </a:p>
          <a:p>
            <a:pPr marL="0" indent="0">
              <a:buNone/>
            </a:pPr>
            <a:r>
              <a:rPr lang="en-IN" dirty="0"/>
              <a:t>      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A Wonder Bio Stimulant</a:t>
            </a:r>
          </a:p>
          <a:p>
            <a:pPr marL="0" indent="0">
              <a:buNone/>
            </a:pPr>
            <a:r>
              <a:rPr lang="en-IN" b="1" u="sng" dirty="0"/>
              <a:t>When to use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latin typeface="Bahnschrift SemiBold Condensed" panose="020B0502040204020203" pitchFamily="34" charset="0"/>
              </a:rPr>
              <a:t> 8 to 10 days before flowing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latin typeface="Bahnschrift SemiBold Condensed" panose="020B0502040204020203" pitchFamily="34" charset="0"/>
              </a:rPr>
              <a:t>After flowing at regular interval of 10 to 15 days</a:t>
            </a:r>
          </a:p>
          <a:p>
            <a:pPr marL="0" indent="0">
              <a:buNone/>
            </a:pPr>
            <a:r>
              <a:rPr lang="en-IN" b="1" u="sng" dirty="0">
                <a:solidFill>
                  <a:schemeClr val="accent1"/>
                </a:solidFill>
              </a:rPr>
              <a:t>DOSE</a:t>
            </a:r>
          </a:p>
          <a:p>
            <a:pPr marL="0" indent="0">
              <a:buNone/>
            </a:pPr>
            <a:r>
              <a:rPr lang="en-IN" dirty="0">
                <a:latin typeface="Bahnschrift SemiBold" panose="020B0502040204020203" pitchFamily="34" charset="0"/>
              </a:rPr>
              <a:t> 0.3 to 0.5 ml per litre ( 5 to 7.5 ml per 15 </a:t>
            </a:r>
            <a:r>
              <a:rPr lang="en-IN" dirty="0" err="1">
                <a:latin typeface="Bahnschrift SemiBold" panose="020B0502040204020203" pitchFamily="34" charset="0"/>
              </a:rPr>
              <a:t>ltr</a:t>
            </a:r>
            <a:r>
              <a:rPr lang="en-IN" dirty="0">
                <a:latin typeface="Bahnschrift SemiBold" panose="020B0502040204020203" pitchFamily="34" charset="0"/>
              </a:rPr>
              <a:t> .Pump )</a:t>
            </a:r>
          </a:p>
          <a:p>
            <a:pPr marL="0" indent="0">
              <a:buNone/>
            </a:pPr>
            <a:r>
              <a:rPr lang="en-IN" dirty="0">
                <a:latin typeface="Bahnschrift SemiBold" panose="020B0502040204020203" pitchFamily="34" charset="0"/>
              </a:rPr>
              <a:t>  for all crops , vegetables , flowers &amp; fruits</a:t>
            </a:r>
          </a:p>
          <a:p>
            <a:pPr marL="0" indent="0">
              <a:buNone/>
            </a:pPr>
            <a:r>
              <a:rPr lang="en-IN" b="1" u="sng" dirty="0">
                <a:solidFill>
                  <a:srgbClr val="7030A0"/>
                </a:solidFill>
              </a:rPr>
              <a:t>Application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dirty="0">
                <a:latin typeface="Bahnschrift SemiBold Condensed" panose="020B0502040204020203" pitchFamily="34" charset="0"/>
              </a:rPr>
              <a:t>Induces Flowering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dirty="0">
                <a:latin typeface="Bahnschrift SemiBold Condensed" panose="020B0502040204020203" pitchFamily="34" charset="0"/>
              </a:rPr>
              <a:t>Minimizes flower drop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dirty="0">
                <a:latin typeface="Bahnschrift SemiBold Condensed" panose="020B0502040204020203" pitchFamily="34" charset="0"/>
              </a:rPr>
              <a:t>Improve fruit quality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dirty="0">
                <a:latin typeface="Bahnschrift SemiBold Condensed" panose="020B0502040204020203" pitchFamily="34" charset="0"/>
              </a:rPr>
              <a:t>Increases yield </a:t>
            </a:r>
          </a:p>
          <a:p>
            <a:pPr marL="0" indent="0">
              <a:buNone/>
            </a:pPr>
            <a:r>
              <a:rPr lang="en-IN" b="1" u="sng" dirty="0">
                <a:solidFill>
                  <a:srgbClr val="002060"/>
                </a:solidFill>
              </a:rPr>
              <a:t>COMPOSITION</a:t>
            </a:r>
          </a:p>
          <a:p>
            <a:pPr marL="0" indent="0">
              <a:buNone/>
            </a:pPr>
            <a:r>
              <a:rPr lang="en-IN" dirty="0">
                <a:latin typeface="Bahnschrift SemiBold" panose="020B0502040204020203" pitchFamily="34" charset="0"/>
              </a:rPr>
              <a:t>Amino Acid  - 30% w/w</a:t>
            </a:r>
          </a:p>
          <a:p>
            <a:pPr marL="0" indent="0">
              <a:buNone/>
            </a:pPr>
            <a:r>
              <a:rPr lang="en-IN" dirty="0">
                <a:latin typeface="Bahnschrift SemiBold" panose="020B0502040204020203" pitchFamily="34" charset="0"/>
              </a:rPr>
              <a:t>Fulvic Acid – 2% w/w</a:t>
            </a:r>
          </a:p>
          <a:p>
            <a:pPr marL="0" indent="0">
              <a:buNone/>
            </a:pPr>
            <a:r>
              <a:rPr lang="en-IN" dirty="0">
                <a:latin typeface="Bahnschrift SemiBold" panose="020B0502040204020203" pitchFamily="34" charset="0"/>
              </a:rPr>
              <a:t>Preservative  - 1.5% w/w</a:t>
            </a:r>
          </a:p>
          <a:p>
            <a:pPr marL="0" indent="0">
              <a:buNone/>
            </a:pPr>
            <a:r>
              <a:rPr lang="en-IN" dirty="0">
                <a:latin typeface="Bahnschrift SemiBold" panose="020B0502040204020203" pitchFamily="34" charset="0"/>
              </a:rPr>
              <a:t>Other Organic Matter – 66.5 % w/w         </a:t>
            </a:r>
            <a:r>
              <a:rPr lang="en-IN" dirty="0">
                <a:solidFill>
                  <a:srgbClr val="FF0000"/>
                </a:solidFill>
                <a:latin typeface="Bahnschrift SemiBold" panose="020B0502040204020203" pitchFamily="34" charset="0"/>
              </a:rPr>
              <a:t> Total</a:t>
            </a:r>
            <a:r>
              <a:rPr lang="en-IN" dirty="0">
                <a:latin typeface="Bahnschrift SemiBold" panose="020B0502040204020203" pitchFamily="34" charset="0"/>
              </a:rPr>
              <a:t>  - 100% w/w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264722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7A78B-7FCD-E7AC-5E0C-66927A4C2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541" y="624110"/>
            <a:ext cx="9864071" cy="1280890"/>
          </a:xfrm>
        </p:spPr>
        <p:txBody>
          <a:bodyPr/>
          <a:lstStyle/>
          <a:p>
            <a:r>
              <a:rPr lang="en-IN" b="1" dirty="0">
                <a:solidFill>
                  <a:srgbClr val="7030A0"/>
                </a:solidFill>
                <a:highlight>
                  <a:srgbClr val="FFFF00"/>
                </a:highlight>
              </a:rPr>
              <a:t>TUFAN GOLD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5EF10F-3AFB-2BCB-5E63-EE1AC5A04B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5082" y="1272988"/>
            <a:ext cx="10509530" cy="5429469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244001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02ECD-6CC8-C059-FE9C-2C99FD03B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2965" y="62754"/>
            <a:ext cx="9765459" cy="609600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7030A0"/>
                </a:solidFill>
                <a:highlight>
                  <a:srgbClr val="FFFF00"/>
                </a:highlight>
                <a:latin typeface="Algerian" panose="04020705040A02060702" pitchFamily="82" charset="0"/>
              </a:rPr>
              <a:t>Root Heart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A29D9-4FFF-BAD9-B276-57DA10A312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0541" y="672354"/>
            <a:ext cx="10309412" cy="6122892"/>
          </a:xfrm>
        </p:spPr>
        <p:txBody>
          <a:bodyPr/>
          <a:lstStyle/>
          <a:p>
            <a:pPr marL="0" indent="0">
              <a:buNone/>
            </a:pPr>
            <a:r>
              <a:rPr lang="en-IN" dirty="0">
                <a:latin typeface="Bahnschrift SemiBold" panose="020B0502040204020203" pitchFamily="34" charset="0"/>
              </a:rPr>
              <a:t>     Root Heart is used by foliar spray , soil application ( with chemical fertilizer) , drip irrigation . Beneficial for all crops of agriculture and horticulture crops .</a:t>
            </a:r>
          </a:p>
          <a:p>
            <a:pPr marL="0" indent="0">
              <a:buNone/>
            </a:pPr>
            <a:endParaRPr lang="en-IN" dirty="0">
              <a:latin typeface="Bahnschrift SemiBold" panose="020B0502040204020203" pitchFamily="34" charset="0"/>
            </a:endParaRPr>
          </a:p>
          <a:p>
            <a:pPr marL="0" indent="0">
              <a:buNone/>
            </a:pPr>
            <a:r>
              <a:rPr lang="en-IN" b="1" u="sng" dirty="0">
                <a:solidFill>
                  <a:srgbClr val="FF0000"/>
                </a:solidFill>
              </a:rPr>
              <a:t>Crops :</a:t>
            </a:r>
          </a:p>
          <a:p>
            <a:pPr marL="0" indent="0">
              <a:buNone/>
            </a:pPr>
            <a:r>
              <a:rPr lang="en-IN" dirty="0">
                <a:latin typeface="Bahnschrift SemiBold" panose="020B0502040204020203" pitchFamily="34" charset="0"/>
              </a:rPr>
              <a:t>For Cotton , paddy , soybean , maize ,wheat , sunflower , safflower , mustard , vegetables like </a:t>
            </a:r>
            <a:r>
              <a:rPr lang="en-IN" dirty="0" err="1">
                <a:latin typeface="Bahnschrift SemiBold" panose="020B0502040204020203" pitchFamily="34" charset="0"/>
              </a:rPr>
              <a:t>tomoato</a:t>
            </a:r>
            <a:r>
              <a:rPr lang="en-IN" dirty="0">
                <a:latin typeface="Bahnschrift SemiBold" panose="020B0502040204020203" pitchFamily="34" charset="0"/>
              </a:rPr>
              <a:t> , chilli , onion , garlic , brinjal , cauliflower , cabbage &amp; pulses crops,</a:t>
            </a:r>
          </a:p>
          <a:p>
            <a:pPr marL="0" indent="0">
              <a:buNone/>
            </a:pPr>
            <a:r>
              <a:rPr lang="en-IN" dirty="0">
                <a:latin typeface="Bahnschrift SemiBold" panose="020B0502040204020203" pitchFamily="34" charset="0"/>
              </a:rPr>
              <a:t>ground nut ,tobacco etc </a:t>
            </a:r>
            <a:r>
              <a:rPr lang="en-IN" dirty="0"/>
              <a:t>.</a:t>
            </a:r>
          </a:p>
          <a:p>
            <a:pPr marL="0" indent="0">
              <a:buNone/>
            </a:pPr>
            <a:r>
              <a:rPr lang="en-IN" b="1" u="sng" dirty="0">
                <a:solidFill>
                  <a:srgbClr val="FF0000"/>
                </a:solidFill>
              </a:rPr>
              <a:t>BENEFITS </a:t>
            </a:r>
            <a:r>
              <a:rPr lang="en-IN" b="1" dirty="0">
                <a:solidFill>
                  <a:srgbClr val="FF0000"/>
                </a:solidFill>
              </a:rPr>
              <a:t>:</a:t>
            </a:r>
          </a:p>
          <a:p>
            <a:pPr>
              <a:buFont typeface="+mj-lt"/>
              <a:buAutoNum type="arabicPeriod"/>
            </a:pPr>
            <a:r>
              <a:rPr lang="en-IN" dirty="0">
                <a:latin typeface="Bahnschrift SemiBold" panose="020B0502040204020203" pitchFamily="34" charset="0"/>
              </a:rPr>
              <a:t>Addition of organic matter to organically deficient soil .</a:t>
            </a:r>
          </a:p>
          <a:p>
            <a:pPr>
              <a:buFont typeface="+mj-lt"/>
              <a:buAutoNum type="arabicPeriod"/>
            </a:pPr>
            <a:r>
              <a:rPr lang="en-IN" dirty="0">
                <a:latin typeface="Bahnschrift SemiBold" panose="020B0502040204020203" pitchFamily="34" charset="0"/>
              </a:rPr>
              <a:t>Increase root development.</a:t>
            </a:r>
          </a:p>
          <a:p>
            <a:pPr>
              <a:buFont typeface="+mj-lt"/>
              <a:buAutoNum type="arabicPeriod"/>
            </a:pPr>
            <a:r>
              <a:rPr lang="en-IN" dirty="0">
                <a:latin typeface="Bahnschrift SemiBold" panose="020B0502040204020203" pitchFamily="34" charset="0"/>
              </a:rPr>
              <a:t>Improve nutrient uptake .</a:t>
            </a:r>
          </a:p>
          <a:p>
            <a:pPr>
              <a:buFont typeface="+mj-lt"/>
              <a:buAutoNum type="arabicPeriod"/>
            </a:pPr>
            <a:r>
              <a:rPr lang="en-IN" dirty="0">
                <a:latin typeface="Bahnschrift SemiBold" panose="020B0502040204020203" pitchFamily="34" charset="0"/>
              </a:rPr>
              <a:t>Better seed germination .</a:t>
            </a:r>
          </a:p>
          <a:p>
            <a:pPr>
              <a:buFont typeface="+mj-lt"/>
              <a:buAutoNum type="arabicPeriod"/>
            </a:pPr>
            <a:r>
              <a:rPr lang="en-IN" dirty="0">
                <a:latin typeface="Bahnschrift SemiBold" panose="020B0502040204020203" pitchFamily="34" charset="0"/>
              </a:rPr>
              <a:t>Increase chlorophyll synthesis .</a:t>
            </a:r>
          </a:p>
          <a:p>
            <a:pPr>
              <a:buFont typeface="+mj-lt"/>
              <a:buAutoNum type="arabicPeriod"/>
            </a:pPr>
            <a:r>
              <a:rPr lang="en-IN" dirty="0">
                <a:latin typeface="Bahnschrift SemiBold" panose="020B0502040204020203" pitchFamily="34" charset="0"/>
              </a:rPr>
              <a:t>Stimulate beneficial microbial activity.</a:t>
            </a:r>
          </a:p>
          <a:p>
            <a:pPr>
              <a:buFont typeface="+mj-lt"/>
              <a:buAutoNum type="arabicPeriod"/>
            </a:pPr>
            <a:r>
              <a:rPr lang="en-IN" dirty="0">
                <a:latin typeface="Bahnschrift SemiBold" panose="020B0502040204020203" pitchFamily="34" charset="0"/>
              </a:rPr>
              <a:t>Helps to provide availability of fertilizer from soil .</a:t>
            </a:r>
          </a:p>
        </p:txBody>
      </p:sp>
    </p:spTree>
    <p:extLst>
      <p:ext uri="{BB962C8B-B14F-4D97-AF65-F5344CB8AC3E}">
        <p14:creationId xmlns:p14="http://schemas.microsoft.com/office/powerpoint/2010/main" val="14519294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D2D19-3153-C582-40F4-651C5F642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2941" y="624110"/>
            <a:ext cx="9711671" cy="639914"/>
          </a:xfrm>
        </p:spPr>
        <p:txBody>
          <a:bodyPr>
            <a:normAutofit fontScale="90000"/>
          </a:bodyPr>
          <a:lstStyle/>
          <a:p>
            <a:r>
              <a:rPr lang="en-IN" b="1" u="sng" dirty="0">
                <a:solidFill>
                  <a:srgbClr val="FF0000"/>
                </a:solidFill>
                <a:highlight>
                  <a:srgbClr val="FFFF00"/>
                </a:highlight>
              </a:rPr>
              <a:t>ROOT HEART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B9F71-12F8-47D7-6512-A2FE816DA9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00811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B72B8-EA8F-80BA-2875-B85F16EF4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1278" y="654424"/>
            <a:ext cx="8911687" cy="717176"/>
          </a:xfrm>
        </p:spPr>
        <p:txBody>
          <a:bodyPr>
            <a:normAutofit/>
          </a:bodyPr>
          <a:lstStyle/>
          <a:p>
            <a:r>
              <a:rPr lang="en-IN" b="1" u="sng" dirty="0">
                <a:solidFill>
                  <a:srgbClr val="7030A0"/>
                </a:solidFill>
                <a:highlight>
                  <a:srgbClr val="FFFF00"/>
                </a:highlight>
              </a:rPr>
              <a:t>PLANT MACHINERIES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4DD19D-04ED-40E8-5398-D57B9131FE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07110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54BEA-CCF7-3A90-6216-D67260FC1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79C48-43B7-3F30-12D2-CD543990E2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92571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59BC4-678A-A862-A65F-05EAD9C86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265" y="1"/>
            <a:ext cx="9864348" cy="688156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Bahnschrift SemiBold" panose="020B0502040204020203" pitchFamily="34" charset="0"/>
              </a:rPr>
              <a:t>Assessment of business segment of Firm</a:t>
            </a:r>
            <a:endParaRPr lang="en-IN" sz="4000" dirty="0">
              <a:latin typeface="Bahnschrift SemiBold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E9EB8-F206-754A-08E1-79310281BB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7082" y="688157"/>
            <a:ext cx="9747530" cy="6169843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  <a:latin typeface="Bahnschrift SemiBold" panose="020B0502040204020203" pitchFamily="34" charset="0"/>
              </a:rPr>
              <a:t>Strength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Bahnschrift Condensed" panose="020B0502040204020203" pitchFamily="34" charset="0"/>
              </a:rPr>
              <a:t>Brand awareness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Bahnschrift Condensed" panose="020B0502040204020203" pitchFamily="34" charset="0"/>
              </a:rPr>
              <a:t>Distribution network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Bahnschrift Condensed" panose="020B0502040204020203" pitchFamily="34" charset="0"/>
              </a:rPr>
              <a:t>Law cost manufacturing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  <a:latin typeface="Bahnschrift SemiBold" panose="020B0502040204020203" pitchFamily="34" charset="0"/>
              </a:rPr>
              <a:t>Weakness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Bahnschrift Condensed" panose="020B0502040204020203" pitchFamily="34" charset="0"/>
              </a:rPr>
              <a:t>Capital intensive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Bahnschrift Condensed" panose="020B0502040204020203" pitchFamily="34" charset="0"/>
              </a:rPr>
              <a:t>Dependance on </a:t>
            </a:r>
            <a:r>
              <a:rPr lang="en-US" dirty="0" err="1">
                <a:latin typeface="Bahnschrift Condensed" panose="020B0502040204020203" pitchFamily="34" charset="0"/>
              </a:rPr>
              <a:t>mansoon</a:t>
            </a:r>
            <a:endParaRPr lang="en-US" dirty="0">
              <a:latin typeface="Bahnschrift Condensed" panose="020B0502040204020203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  <a:latin typeface="Bahnschrift SemiBold" panose="020B0502040204020203" pitchFamily="34" charset="0"/>
              </a:rPr>
              <a:t>Opportunities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Bahnschrift Condensed" panose="020B0502040204020203" pitchFamily="34" charset="0"/>
              </a:rPr>
              <a:t>Export potential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Bahnschrift Condensed" panose="020B0502040204020203" pitchFamily="34" charset="0"/>
              </a:rPr>
              <a:t>Focus on sustainable &amp; organic farming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Bahnschrift Condensed" panose="020B0502040204020203" pitchFamily="34" charset="0"/>
              </a:rPr>
              <a:t>Production &amp; Invention of new bio production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  <a:latin typeface="Bahnschrift SemiBold" panose="020B0502040204020203" pitchFamily="34" charset="0"/>
              </a:rPr>
              <a:t>Threats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Bahnschrift Condensed" panose="020B0502040204020203" pitchFamily="34" charset="0"/>
              </a:rPr>
              <a:t>IPM rising demand for inorganic pesticide</a:t>
            </a:r>
          </a:p>
        </p:txBody>
      </p:sp>
    </p:spTree>
    <p:extLst>
      <p:ext uri="{BB962C8B-B14F-4D97-AF65-F5344CB8AC3E}">
        <p14:creationId xmlns:p14="http://schemas.microsoft.com/office/powerpoint/2010/main" val="17378321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C3D5A-ADF3-C204-59A7-3A43780C0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2328421"/>
            <a:ext cx="8911687" cy="2073309"/>
          </a:xfrm>
        </p:spPr>
        <p:txBody>
          <a:bodyPr>
            <a:noAutofit/>
          </a:bodyPr>
          <a:lstStyle/>
          <a:p>
            <a:r>
              <a:rPr lang="en-US" sz="8800" dirty="0">
                <a:solidFill>
                  <a:srgbClr val="002060"/>
                </a:solidFill>
                <a:latin typeface="Algerian" panose="04020705040A02060702" pitchFamily="82" charset="0"/>
              </a:rPr>
              <a:t>Thank You…</a:t>
            </a:r>
            <a:endParaRPr lang="en-IN" sz="8800" dirty="0">
              <a:solidFill>
                <a:srgbClr val="002060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E6CA25-971F-79F2-5FE8-7686B23CBC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63179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C9F0B-F6D9-7E52-4442-88746A0EA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188" y="116541"/>
            <a:ext cx="11905130" cy="3487272"/>
          </a:xfrm>
        </p:spPr>
        <p:txBody>
          <a:bodyPr/>
          <a:lstStyle/>
          <a:p>
            <a:r>
              <a:rPr lang="en-US" dirty="0"/>
              <a:t>              </a:t>
            </a:r>
            <a:r>
              <a:rPr lang="en-US" b="1" dirty="0">
                <a:solidFill>
                  <a:srgbClr val="00B050"/>
                </a:solidFill>
              </a:rPr>
              <a:t>MAHATMA PHULE KRISHRI VIDYAPEETH,</a:t>
            </a:r>
            <a:br>
              <a:rPr lang="en-US" b="1" dirty="0">
                <a:solidFill>
                  <a:srgbClr val="00B050"/>
                </a:solidFill>
              </a:rPr>
            </a:br>
            <a:r>
              <a:rPr lang="en-US" b="1" dirty="0">
                <a:solidFill>
                  <a:srgbClr val="00B050"/>
                </a:solidFill>
              </a:rPr>
              <a:t>                                         RAHURI</a:t>
            </a:r>
            <a:br>
              <a:rPr lang="en-US" b="1" dirty="0">
                <a:solidFill>
                  <a:srgbClr val="00B05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                 </a:t>
            </a:r>
            <a:r>
              <a:rPr lang="en-US" b="1" dirty="0">
                <a:solidFill>
                  <a:srgbClr val="FF0000"/>
                </a:solidFill>
              </a:rPr>
              <a:t>COLLEGE OF AGRICULTURE ,DHULE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1DFDD-EBAB-4705-56A3-88B6E1387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3823" y="2088776"/>
            <a:ext cx="8915400" cy="3777622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latin typeface="Bahnschrift" panose="020B0502040204020203" pitchFamily="34" charset="0"/>
              </a:rPr>
              <a:t>                           RAWE &amp; AIA PROGRAM 2022 – 23</a:t>
            </a:r>
          </a:p>
          <a:p>
            <a:pPr marL="0" indent="0">
              <a:buNone/>
            </a:pPr>
            <a:r>
              <a:rPr lang="en-US" dirty="0"/>
              <a:t>                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  <a:latin typeface="Algerian" panose="04020705040A02060702" pitchFamily="82" charset="0"/>
              </a:rPr>
              <a:t>                                </a:t>
            </a:r>
            <a:r>
              <a:rPr lang="en-US" sz="2800" i="1" u="sng" dirty="0">
                <a:solidFill>
                  <a:srgbClr val="7030A0"/>
                </a:solidFill>
                <a:latin typeface="Algerian" panose="04020705040A02060702" pitchFamily="82" charset="0"/>
              </a:rPr>
              <a:t>AGRO – INDUSTRIAL ATTACHMENT</a:t>
            </a:r>
          </a:p>
          <a:p>
            <a:pPr marL="0" indent="0">
              <a:buNone/>
            </a:pPr>
            <a:endParaRPr lang="en-US" sz="2800" i="1" u="sng" dirty="0">
              <a:solidFill>
                <a:srgbClr val="7030A0"/>
              </a:solidFill>
              <a:latin typeface="Algerian" panose="04020705040A02060702" pitchFamily="82" charset="0"/>
            </a:endParaRPr>
          </a:p>
          <a:p>
            <a:pPr marL="0" indent="0">
              <a:buNone/>
            </a:pPr>
            <a:r>
              <a:rPr lang="en-US" sz="2800" b="1" dirty="0">
                <a:solidFill>
                  <a:schemeClr val="tx1"/>
                </a:solidFill>
                <a:latin typeface="Algerian" panose="04020705040A02060702" pitchFamily="82" charset="0"/>
              </a:rPr>
              <a:t>NAME</a:t>
            </a:r>
            <a:r>
              <a:rPr lang="en-US" sz="2800" b="1" dirty="0">
                <a:solidFill>
                  <a:srgbClr val="13B5BD"/>
                </a:solidFill>
                <a:latin typeface="Algerian" panose="04020705040A02060702" pitchFamily="82" charset="0"/>
              </a:rPr>
              <a:t> –</a:t>
            </a:r>
            <a:r>
              <a:rPr lang="en-US" sz="2800" b="1" i="1" dirty="0">
                <a:solidFill>
                  <a:srgbClr val="13B5BD"/>
                </a:solidFill>
                <a:latin typeface="Arial Rounded MT Bold" panose="020F0704030504030204" pitchFamily="34" charset="0"/>
              </a:rPr>
              <a:t>PRANALI</a:t>
            </a:r>
            <a:r>
              <a:rPr lang="en-US" sz="2800" i="1" dirty="0">
                <a:solidFill>
                  <a:srgbClr val="13B5BD"/>
                </a:solidFill>
                <a:latin typeface="Arial Rounded MT Bold" panose="020F0704030504030204" pitchFamily="34" charset="0"/>
              </a:rPr>
              <a:t> PRAMOD PATIL.</a:t>
            </a:r>
          </a:p>
          <a:p>
            <a:pPr marL="0" indent="0">
              <a:buNone/>
            </a:pPr>
            <a:r>
              <a:rPr lang="en-US" sz="2800" b="1" i="1" dirty="0">
                <a:solidFill>
                  <a:schemeClr val="tx1"/>
                </a:solidFill>
                <a:latin typeface="Algerian" panose="04020705040A02060702" pitchFamily="82" charset="0"/>
              </a:rPr>
              <a:t>REG NO </a:t>
            </a:r>
            <a:r>
              <a:rPr lang="en-US" sz="2800" b="1" i="1" dirty="0">
                <a:solidFill>
                  <a:srgbClr val="13B5BD"/>
                </a:solidFill>
                <a:latin typeface="Algerian" panose="04020705040A02060702" pitchFamily="82" charset="0"/>
              </a:rPr>
              <a:t>– 086/2019</a:t>
            </a:r>
          </a:p>
          <a:p>
            <a:pPr marL="0" indent="0">
              <a:buNone/>
            </a:pPr>
            <a:r>
              <a:rPr lang="en-US" sz="2800" b="1" i="1" dirty="0">
                <a:solidFill>
                  <a:schemeClr val="tx1"/>
                </a:solidFill>
                <a:latin typeface="Algerian" panose="04020705040A02060702" pitchFamily="82" charset="0"/>
              </a:rPr>
              <a:t>CENTRE</a:t>
            </a:r>
            <a:r>
              <a:rPr lang="en-US" sz="2800" b="1" i="1" dirty="0">
                <a:solidFill>
                  <a:srgbClr val="13B5BD"/>
                </a:solidFill>
                <a:latin typeface="Algerian" panose="04020705040A02060702" pitchFamily="82" charset="0"/>
              </a:rPr>
              <a:t> – [A ]</a:t>
            </a:r>
            <a:endParaRPr lang="en-IN" sz="2800" b="1" dirty="0">
              <a:solidFill>
                <a:srgbClr val="13B5BD"/>
              </a:solidFill>
              <a:latin typeface="Algerian" panose="04020705040A02060702" pitchFamily="8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8359AE-FE5E-08D4-3F71-E96DCEC37F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82" y="144865"/>
            <a:ext cx="1956441" cy="17153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0B20B2E-374C-5F3F-4760-6E9885CF27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33530" y="116541"/>
            <a:ext cx="1577788" cy="1715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117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4B3FC-1B32-E85A-C85A-0F736388D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3CCE2-2FFB-8E05-2FF1-2571FF0990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3557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542B3-F204-BB63-D9D7-BF9356014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713756"/>
            <a:ext cx="8911687" cy="2540431"/>
          </a:xfrm>
        </p:spPr>
        <p:txBody>
          <a:bodyPr>
            <a:normAutofit fontScale="90000"/>
          </a:bodyPr>
          <a:lstStyle/>
          <a:p>
            <a:r>
              <a:rPr lang="en-US" dirty="0"/>
              <a:t>     </a:t>
            </a:r>
            <a:r>
              <a:rPr lang="en-US" b="1" dirty="0">
                <a:solidFill>
                  <a:srgbClr val="FF0000"/>
                </a:solidFill>
              </a:rPr>
              <a:t>COLLEGE OF AGRICULTURE , DHULE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       </a:t>
            </a:r>
            <a:r>
              <a:rPr lang="en-US" sz="31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AGRO – INDUSTRIAL TRAINING</a:t>
            </a:r>
            <a:br>
              <a:rPr lang="en-US" sz="31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1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AT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2C15EF-077B-8153-EFB4-926EC528F9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850776"/>
            <a:ext cx="8915400" cy="3060446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  <a:latin typeface="Arial Rounded MT Bold" panose="020F0704030504030204" pitchFamily="34" charset="0"/>
              </a:rPr>
              <a:t>                          </a:t>
            </a:r>
            <a:r>
              <a:rPr lang="en-US" dirty="0">
                <a:solidFill>
                  <a:srgbClr val="7030A0"/>
                </a:solidFill>
                <a:highlight>
                  <a:srgbClr val="FFFF00"/>
                </a:highlight>
                <a:latin typeface="Arial Rounded MT Bold" panose="020F0704030504030204" pitchFamily="34" charset="0"/>
              </a:rPr>
              <a:t>OASIS IZRO –TECH AGRO INDUSTRIES</a:t>
            </a:r>
            <a:endParaRPr lang="en-IN" dirty="0">
              <a:solidFill>
                <a:srgbClr val="7030A0"/>
              </a:solidFill>
              <a:highlight>
                <a:srgbClr val="FFFF00"/>
              </a:highlight>
              <a:latin typeface="Arial Rounded MT Bold" panose="020F07040305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59A23E-DD85-22E6-E2F0-818C56609D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3234" y="3711805"/>
            <a:ext cx="4112766" cy="27152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1026466-5914-132C-C88A-0F6CA726DD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0638" y="3711805"/>
            <a:ext cx="3748128" cy="2715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177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AC3D0E1-E2A2-37F9-AC35-BADA0DACB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latin typeface="Arial Narrow" panose="020B0606020202030204" pitchFamily="34" charset="0"/>
              </a:rPr>
              <a:t>                            </a:t>
            </a:r>
            <a:r>
              <a:rPr lang="en-US" b="1" i="1" dirty="0">
                <a:highlight>
                  <a:srgbClr val="FFFF00"/>
                </a:highlight>
                <a:latin typeface="Arial Narrow" panose="020B0606020202030204" pitchFamily="34" charset="0"/>
              </a:rPr>
              <a:t>GROUP PHOTO</a:t>
            </a:r>
            <a:endParaRPr lang="en-IN" b="1" i="1" dirty="0">
              <a:highlight>
                <a:srgbClr val="FFFF00"/>
              </a:highlight>
              <a:latin typeface="Arial Narrow" panose="020B0606020202030204" pitchFamily="34" charset="0"/>
            </a:endParaRP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D25B758D-9C26-6719-3986-03494D9A4E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8412" y="2133600"/>
            <a:ext cx="5099901" cy="3778250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310279B-C7D2-3B40-ADD3-75018596F7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3689" y="2133600"/>
            <a:ext cx="5392133" cy="3778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508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227D4-763F-6175-C9C5-956CBC42E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C3754-5F93-AB63-7A0A-D209C83956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4665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E2565-7382-4862-C0C2-988DE7528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9860" y="1407458"/>
            <a:ext cx="9505482" cy="824753"/>
          </a:xfrm>
        </p:spPr>
        <p:txBody>
          <a:bodyPr/>
          <a:lstStyle/>
          <a:p>
            <a:r>
              <a:rPr lang="en-US" sz="3200" i="1" dirty="0">
                <a:solidFill>
                  <a:srgbClr val="0070C0"/>
                </a:solidFill>
                <a:highlight>
                  <a:srgbClr val="00FFFF"/>
                </a:highlight>
                <a:latin typeface="Arial Black" panose="020B0A04020102020204" pitchFamily="34" charset="0"/>
              </a:rPr>
              <a:t>INTRODUCTION</a:t>
            </a:r>
            <a:endParaRPr lang="en-IN" i="1" dirty="0">
              <a:solidFill>
                <a:srgbClr val="0070C0"/>
              </a:solidFill>
              <a:highlight>
                <a:srgbClr val="00FFFF"/>
              </a:highlight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43170-BB57-5919-FF7D-A0897941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364" y="2115671"/>
            <a:ext cx="11083271" cy="320213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>
                <a:latin typeface="Aparajita" panose="02020603050405020304" pitchFamily="18" charset="0"/>
                <a:cs typeface="Aparajita" panose="02020603050405020304" pitchFamily="18" charset="0"/>
              </a:rPr>
              <a:t>         Agriculture is back bone of India economy where more than 65% people depends upon agriculture &amp; allied sector for there income so the growth of agriculture sector is necessary to income level of rural people.</a:t>
            </a:r>
          </a:p>
          <a:p>
            <a:pPr marL="0" indent="0">
              <a:buNone/>
            </a:pPr>
            <a:r>
              <a:rPr lang="en-US" sz="3200" dirty="0">
                <a:latin typeface="Aparajita" panose="02020603050405020304" pitchFamily="18" charset="0"/>
                <a:cs typeface="Aparajita" panose="02020603050405020304" pitchFamily="18" charset="0"/>
              </a:rPr>
              <a:t>          In India more than 90% of farmer doesn’t go for soil testing so the application of fertilizer by them effect soil Health &amp; cultivation cost , so it is very important they should use Fertilizer as per soil requirement</a:t>
            </a:r>
            <a:endParaRPr lang="en-IN" sz="3200" dirty="0"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8772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6CDD2E-B6A8-096B-AD14-34EDDEBBD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1301" y="480675"/>
            <a:ext cx="8911687" cy="48243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4340B20-E412-C0B4-DD66-BF7CBEA5EE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6471" y="1366055"/>
            <a:ext cx="10775576" cy="53954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Name</a:t>
            </a:r>
            <a:r>
              <a:rPr lang="en-US" sz="2400" dirty="0"/>
              <a:t> – </a:t>
            </a:r>
            <a:r>
              <a:rPr lang="en-US" sz="2400" dirty="0">
                <a:highlight>
                  <a:srgbClr val="FFFF00"/>
                </a:highlight>
                <a:latin typeface="Bahnschrift Condensed" panose="020B0502040204020203" pitchFamily="34" charset="0"/>
              </a:rPr>
              <a:t>Oasis </a:t>
            </a:r>
            <a:r>
              <a:rPr lang="en-US" sz="2400" dirty="0" err="1">
                <a:highlight>
                  <a:srgbClr val="FFFF00"/>
                </a:highlight>
                <a:latin typeface="Bahnschrift Condensed" panose="020B0502040204020203" pitchFamily="34" charset="0"/>
              </a:rPr>
              <a:t>Izro</a:t>
            </a:r>
            <a:r>
              <a:rPr lang="en-US" sz="2400" dirty="0">
                <a:highlight>
                  <a:srgbClr val="FFFF00"/>
                </a:highlight>
                <a:latin typeface="Bahnschrift Condensed" panose="020B0502040204020203" pitchFamily="34" charset="0"/>
              </a:rPr>
              <a:t> – Tech </a:t>
            </a:r>
            <a:r>
              <a:rPr lang="en-US" sz="2400" dirty="0" err="1">
                <a:highlight>
                  <a:srgbClr val="FFFF00"/>
                </a:highlight>
                <a:latin typeface="Bahnschrift Condensed" panose="020B0502040204020203" pitchFamily="34" charset="0"/>
              </a:rPr>
              <a:t>Agro</a:t>
            </a:r>
            <a:r>
              <a:rPr lang="en-US" sz="2400" dirty="0">
                <a:highlight>
                  <a:srgbClr val="FFFF00"/>
                </a:highlight>
                <a:latin typeface="Bahnschrift Condensed" panose="020B0502040204020203" pitchFamily="34" charset="0"/>
              </a:rPr>
              <a:t> Industries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Vision :</a:t>
            </a:r>
          </a:p>
          <a:p>
            <a:pPr marL="0" indent="0">
              <a:buNone/>
            </a:pPr>
            <a:r>
              <a:rPr lang="en-US" sz="2400" dirty="0"/>
              <a:t>            </a:t>
            </a:r>
            <a:r>
              <a:rPr lang="en-US" sz="2400" dirty="0">
                <a:latin typeface="Bahnschrift Condensed" panose="020B0502040204020203" pitchFamily="34" charset="0"/>
              </a:rPr>
              <a:t>Oasis </a:t>
            </a:r>
            <a:r>
              <a:rPr lang="en-US" sz="2400" dirty="0" err="1">
                <a:latin typeface="Bahnschrift Condensed" panose="020B0502040204020203" pitchFamily="34" charset="0"/>
              </a:rPr>
              <a:t>Izro</a:t>
            </a:r>
            <a:r>
              <a:rPr lang="en-US" sz="2400" dirty="0">
                <a:latin typeface="Bahnschrift Condensed" panose="020B0502040204020203" pitchFamily="34" charset="0"/>
              </a:rPr>
              <a:t> – Tech with strive for customer Delight by continuous Innovation &amp; integrity of purpose in all our action.</a:t>
            </a:r>
          </a:p>
          <a:p>
            <a:pPr marL="0" indent="0">
              <a:buNone/>
            </a:pPr>
            <a:r>
              <a:rPr lang="en-US" sz="2400" dirty="0">
                <a:latin typeface="Bahnschrift Condensed" panose="020B0502040204020203" pitchFamily="34" charset="0"/>
              </a:rPr>
              <a:t>             Oasis </a:t>
            </a:r>
            <a:r>
              <a:rPr lang="en-US" sz="2400" dirty="0" err="1">
                <a:latin typeface="Bahnschrift Condensed" panose="020B0502040204020203" pitchFamily="34" charset="0"/>
              </a:rPr>
              <a:t>Izro</a:t>
            </a:r>
            <a:r>
              <a:rPr lang="en-US" sz="2400" dirty="0">
                <a:latin typeface="Bahnschrift Condensed" panose="020B0502040204020203" pitchFamily="34" charset="0"/>
              </a:rPr>
              <a:t> – Tech with provide innovative solution to improve farm output through high quality organic production </a:t>
            </a:r>
          </a:p>
          <a:p>
            <a:pPr marL="0" indent="0">
              <a:buNone/>
            </a:pPr>
            <a:endParaRPr lang="en-US" sz="2400" dirty="0">
              <a:latin typeface="Bahnschrift Condensed" panose="020B0502040204020203" pitchFamily="34" charset="0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Establishment/ History</a:t>
            </a:r>
          </a:p>
          <a:p>
            <a:pPr marL="0" indent="0">
              <a:buNone/>
            </a:pPr>
            <a:r>
              <a:rPr lang="en-US" sz="2400" dirty="0"/>
              <a:t>            </a:t>
            </a:r>
            <a:r>
              <a:rPr lang="en-US" sz="2400" dirty="0">
                <a:latin typeface="Bahnschrift Condensed" panose="020B0502040204020203" pitchFamily="34" charset="0"/>
              </a:rPr>
              <a:t>Oasis </a:t>
            </a:r>
            <a:r>
              <a:rPr lang="en-US" sz="2400" dirty="0" err="1">
                <a:latin typeface="Bahnschrift Condensed" panose="020B0502040204020203" pitchFamily="34" charset="0"/>
              </a:rPr>
              <a:t>Izro</a:t>
            </a:r>
            <a:r>
              <a:rPr lang="en-US" sz="2400" dirty="0">
                <a:latin typeface="Bahnschrift Condensed" panose="020B0502040204020203" pitchFamily="34" charset="0"/>
              </a:rPr>
              <a:t> Tech </a:t>
            </a:r>
            <a:r>
              <a:rPr lang="en-US" sz="2400" dirty="0" err="1">
                <a:latin typeface="Bahnschrift Condensed" panose="020B0502040204020203" pitchFamily="34" charset="0"/>
              </a:rPr>
              <a:t>Agro</a:t>
            </a:r>
            <a:r>
              <a:rPr lang="en-US" sz="2400" dirty="0">
                <a:latin typeface="Bahnschrift Condensed" panose="020B0502040204020203" pitchFamily="34" charset="0"/>
              </a:rPr>
              <a:t> Industry is a private incorporated on 12 November 2015</a:t>
            </a:r>
          </a:p>
          <a:p>
            <a:pPr marL="0" indent="0">
              <a:buNone/>
            </a:pPr>
            <a:r>
              <a:rPr lang="en-US" sz="2400" dirty="0">
                <a:latin typeface="Bahnschrift Condensed" panose="020B0502040204020203" pitchFamily="34" charset="0"/>
              </a:rPr>
              <a:t>            Company is working in west zone &amp; central zone of India .</a:t>
            </a:r>
            <a:endParaRPr lang="en-IN" sz="2400" dirty="0"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64661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89E21-5E9F-DA96-6A88-1BE128044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2592925" y="578391"/>
            <a:ext cx="8911687" cy="45719"/>
          </a:xfrm>
        </p:spPr>
        <p:txBody>
          <a:bodyPr>
            <a:normAutofit fontScale="90000"/>
          </a:bodyPr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6B6FB1-E5C6-F8DB-8B9A-D475D1E6AA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1246" y="1255059"/>
            <a:ext cx="10644000" cy="5602941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Plant Location 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>
                <a:latin typeface="Bahnschrift SemiBold" panose="020B0502040204020203" pitchFamily="34" charset="0"/>
              </a:rPr>
              <a:t>        D – 130 Street no .10 , MIDC ,</a:t>
            </a:r>
            <a:r>
              <a:rPr lang="en-US" dirty="0" err="1">
                <a:latin typeface="Bahnschrift SemiBold" panose="020B0502040204020203" pitchFamily="34" charset="0"/>
              </a:rPr>
              <a:t>Awadhan</a:t>
            </a:r>
            <a:r>
              <a:rPr lang="en-US" dirty="0">
                <a:latin typeface="Bahnschrift SemiBold" panose="020B0502040204020203" pitchFamily="34" charset="0"/>
              </a:rPr>
              <a:t> , Mumbai Agra National Highway , Dhule .424006</a:t>
            </a:r>
          </a:p>
          <a:p>
            <a:pPr marL="0" indent="0">
              <a:buNone/>
            </a:pPr>
            <a:endParaRPr lang="en-US" dirty="0">
              <a:latin typeface="Bahnschrift SemiBold" panose="020B0502040204020203" pitchFamily="34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Nature of </a:t>
            </a:r>
            <a:r>
              <a:rPr lang="en-US" b="1" dirty="0" err="1">
                <a:solidFill>
                  <a:srgbClr val="FF0000"/>
                </a:solidFill>
              </a:rPr>
              <a:t>Busines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/>
              <a:t>: 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>
                <a:latin typeface="Bahnschrift SemiBold" panose="020B0502040204020203" pitchFamily="34" charset="0"/>
              </a:rPr>
              <a:t>Manufacturing &amp; Trading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Management Structure 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>
                <a:latin typeface="Bahnschrift SemiBold" panose="020B0502040204020203" pitchFamily="34" charset="0"/>
              </a:rPr>
              <a:t>        Management :</a:t>
            </a:r>
          </a:p>
          <a:p>
            <a:pPr marL="0" indent="0">
              <a:buNone/>
            </a:pPr>
            <a:r>
              <a:rPr lang="en-US" dirty="0">
                <a:latin typeface="Bahnschrift SemiBold" panose="020B0502040204020203" pitchFamily="34" charset="0"/>
              </a:rPr>
              <a:t>         1 ) Owner : </a:t>
            </a:r>
            <a:r>
              <a:rPr lang="en-US" dirty="0" err="1">
                <a:latin typeface="Bahnschrift SemiBold" panose="020B0502040204020203" pitchFamily="34" charset="0"/>
              </a:rPr>
              <a:t>Mr</a:t>
            </a:r>
            <a:r>
              <a:rPr lang="en-US" dirty="0">
                <a:latin typeface="Bahnschrift SemiBold" panose="020B0502040204020203" pitchFamily="34" charset="0"/>
              </a:rPr>
              <a:t> . Madhukar Mali.</a:t>
            </a:r>
          </a:p>
          <a:p>
            <a:pPr marL="0" indent="0">
              <a:buNone/>
            </a:pPr>
            <a:r>
              <a:rPr lang="en-US" dirty="0">
                <a:latin typeface="Bahnschrift SemiBold" panose="020B0502040204020203" pitchFamily="34" charset="0"/>
              </a:rPr>
              <a:t>          2) Production Manager ;  </a:t>
            </a:r>
            <a:r>
              <a:rPr lang="en-US" dirty="0" err="1">
                <a:latin typeface="Bahnschrift SemiBold" panose="020B0502040204020203" pitchFamily="34" charset="0"/>
              </a:rPr>
              <a:t>Mr</a:t>
            </a:r>
            <a:r>
              <a:rPr lang="en-US" dirty="0">
                <a:latin typeface="Bahnschrift SemiBold" panose="020B0502040204020203" pitchFamily="34" charset="0"/>
              </a:rPr>
              <a:t> .Nitin </a:t>
            </a:r>
          </a:p>
          <a:p>
            <a:pPr marL="0" indent="0">
              <a:buNone/>
            </a:pPr>
            <a:r>
              <a:rPr lang="en-US" dirty="0">
                <a:latin typeface="Bahnschrift SemiBold" panose="020B0502040204020203" pitchFamily="34" charset="0"/>
              </a:rPr>
              <a:t>          3) Worker </a:t>
            </a:r>
          </a:p>
          <a:p>
            <a:pPr marL="0" indent="0">
              <a:buNone/>
            </a:pPr>
            <a:endParaRPr lang="en-US" dirty="0">
              <a:latin typeface="Bahnschrift SemiBold" panose="020B0502040204020203" pitchFamily="34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Bahnschrift SemiBold" panose="020B0502040204020203" pitchFamily="34" charset="0"/>
              </a:rPr>
              <a:t>Employees :</a:t>
            </a:r>
          </a:p>
          <a:p>
            <a:pPr marL="0" indent="0">
              <a:buNone/>
            </a:pPr>
            <a:r>
              <a:rPr lang="en-US" dirty="0">
                <a:latin typeface="Bahnschrift SemiBold" panose="020B0502040204020203" pitchFamily="34" charset="0"/>
              </a:rPr>
              <a:t>     Total 23 employees are working in Industry.</a:t>
            </a:r>
            <a:endParaRPr lang="en-IN" dirty="0"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2074613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243</TotalTime>
  <Words>705</Words>
  <Application>Microsoft Office PowerPoint</Application>
  <PresentationFormat>Widescreen</PresentationFormat>
  <Paragraphs>100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35" baseType="lpstr">
      <vt:lpstr>Algerian</vt:lpstr>
      <vt:lpstr>Aparajita</vt:lpstr>
      <vt:lpstr>Arial</vt:lpstr>
      <vt:lpstr>Arial Black</vt:lpstr>
      <vt:lpstr>Arial Narrow</vt:lpstr>
      <vt:lpstr>Arial Rounded MT Bold</vt:lpstr>
      <vt:lpstr>Bahnschrift</vt:lpstr>
      <vt:lpstr>Bahnschrift Condensed</vt:lpstr>
      <vt:lpstr>Bahnschrift Light Condensed</vt:lpstr>
      <vt:lpstr>Bahnschrift SemiBold</vt:lpstr>
      <vt:lpstr>Bahnschrift SemiBold Condensed</vt:lpstr>
      <vt:lpstr>Century Gothic</vt:lpstr>
      <vt:lpstr>Courier New</vt:lpstr>
      <vt:lpstr>Wingdings</vt:lpstr>
      <vt:lpstr>Wingdings 3</vt:lpstr>
      <vt:lpstr>Wisp</vt:lpstr>
      <vt:lpstr>                 WELCOME</vt:lpstr>
      <vt:lpstr>              MAHATMA PHULE KRISHRI VIDYAPEETH,                                          RAHURI                  COLLEGE OF AGRICULTURE ,DHULE</vt:lpstr>
      <vt:lpstr>PowerPoint Presentation</vt:lpstr>
      <vt:lpstr>     COLLEGE OF AGRICULTURE , DHULE            AGRO – INDUSTRIAL TRAINING                                  AT </vt:lpstr>
      <vt:lpstr>                            GROUP PHOTO</vt:lpstr>
      <vt:lpstr>PowerPoint Presentation</vt:lpstr>
      <vt:lpstr>INTRODUCTION</vt:lpstr>
      <vt:lpstr>PowerPoint Presentation</vt:lpstr>
      <vt:lpstr>PowerPoint Presentation</vt:lpstr>
      <vt:lpstr>PRODUCTION      #Production Process</vt:lpstr>
      <vt:lpstr>Bio -Captain</vt:lpstr>
      <vt:lpstr>PowerPoint Presentation</vt:lpstr>
      <vt:lpstr>TUFAN GOLD</vt:lpstr>
      <vt:lpstr>Root Heart</vt:lpstr>
      <vt:lpstr>ROOT HEART</vt:lpstr>
      <vt:lpstr>PLANT MACHINERIES</vt:lpstr>
      <vt:lpstr>PowerPoint Presentation</vt:lpstr>
      <vt:lpstr>Assessment of business segment of Firm</vt:lpstr>
      <vt:lpstr>Thank You…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     WELCOME</dc:title>
  <dc:creator>Pranali Patil</dc:creator>
  <cp:lastModifiedBy>Pranali Patil</cp:lastModifiedBy>
  <cp:revision>5</cp:revision>
  <dcterms:created xsi:type="dcterms:W3CDTF">2022-10-17T14:31:39Z</dcterms:created>
  <dcterms:modified xsi:type="dcterms:W3CDTF">2022-10-28T14:58:43Z</dcterms:modified>
</cp:coreProperties>
</file>