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Verdana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Verdana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Verdana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Verdana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Verdana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Verdana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Verdana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Verdana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Verdan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036240858@qq.com" userId="1beef738b56b111a" providerId="LiveId" clId="{C009C8C0-1C20-4F2C-BE64-421E05862D5C}"/>
    <pc:docChg chg="custSel modSld">
      <pc:chgData name="1036240858@qq.com" userId="1beef738b56b111a" providerId="LiveId" clId="{C009C8C0-1C20-4F2C-BE64-421E05862D5C}" dt="2023-02-08T01:48:24.734" v="0" actId="478"/>
      <pc:docMkLst>
        <pc:docMk/>
      </pc:docMkLst>
      <pc:sldChg chg="delSp mod">
        <pc:chgData name="1036240858@qq.com" userId="1beef738b56b111a" providerId="LiveId" clId="{C009C8C0-1C20-4F2C-BE64-421E05862D5C}" dt="2023-02-08T01:48:24.734" v="0" actId="478"/>
        <pc:sldMkLst>
          <pc:docMk/>
          <pc:sldMk cId="0" sldId="257"/>
        </pc:sldMkLst>
        <pc:spChg chg="del">
          <ac:chgData name="1036240858@qq.com" userId="1beef738b56b111a" providerId="LiveId" clId="{C009C8C0-1C20-4F2C-BE64-421E05862D5C}" dt="2023-02-08T01:48:24.734" v="0" actId="478"/>
          <ac:spMkLst>
            <pc:docMk/>
            <pc:sldMk cId="0" sldId="257"/>
            <ac:spMk id="14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825500" latinLnBrk="0">
      <a:defRPr sz="3000">
        <a:latin typeface="Lucida Grande"/>
        <a:ea typeface="Lucida Grande"/>
        <a:cs typeface="Lucida Grande"/>
        <a:sym typeface="Lucida Grande"/>
      </a:defRPr>
    </a:lvl1pPr>
    <a:lvl2pPr defTabSz="825500" latinLnBrk="0">
      <a:defRPr sz="3000">
        <a:latin typeface="Lucida Grande"/>
        <a:ea typeface="Lucida Grande"/>
        <a:cs typeface="Lucida Grande"/>
        <a:sym typeface="Lucida Grande"/>
      </a:defRPr>
    </a:lvl2pPr>
    <a:lvl3pPr defTabSz="825500" latinLnBrk="0">
      <a:defRPr sz="3000">
        <a:latin typeface="Lucida Grande"/>
        <a:ea typeface="Lucida Grande"/>
        <a:cs typeface="Lucida Grande"/>
        <a:sym typeface="Lucida Grande"/>
      </a:defRPr>
    </a:lvl3pPr>
    <a:lvl4pPr defTabSz="825500" latinLnBrk="0">
      <a:defRPr sz="3000">
        <a:latin typeface="Lucida Grande"/>
        <a:ea typeface="Lucida Grande"/>
        <a:cs typeface="Lucida Grande"/>
        <a:sym typeface="Lucida Grande"/>
      </a:defRPr>
    </a:lvl4pPr>
    <a:lvl5pPr defTabSz="825500" latinLnBrk="0">
      <a:defRPr sz="3000">
        <a:latin typeface="Lucida Grande"/>
        <a:ea typeface="Lucida Grande"/>
        <a:cs typeface="Lucida Grande"/>
        <a:sym typeface="Lucida Grande"/>
      </a:defRPr>
    </a:lvl5pPr>
    <a:lvl6pPr defTabSz="825500" latinLnBrk="0">
      <a:defRPr sz="3000">
        <a:latin typeface="Lucida Grande"/>
        <a:ea typeface="Lucida Grande"/>
        <a:cs typeface="Lucida Grande"/>
        <a:sym typeface="Lucida Grande"/>
      </a:defRPr>
    </a:lvl6pPr>
    <a:lvl7pPr defTabSz="825500" latinLnBrk="0">
      <a:defRPr sz="3000">
        <a:latin typeface="Lucida Grande"/>
        <a:ea typeface="Lucida Grande"/>
        <a:cs typeface="Lucida Grande"/>
        <a:sym typeface="Lucida Grande"/>
      </a:defRPr>
    </a:lvl7pPr>
    <a:lvl8pPr defTabSz="825500" latinLnBrk="0">
      <a:defRPr sz="3000">
        <a:latin typeface="Lucida Grande"/>
        <a:ea typeface="Lucida Grande"/>
        <a:cs typeface="Lucida Grande"/>
        <a:sym typeface="Lucida Grande"/>
      </a:defRPr>
    </a:lvl8pPr>
    <a:lvl9pPr defTabSz="8255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uOttawa_PPT_FINALtes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uOttawa_PPT_FINALtes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uOttawa_PPT_FINALtes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uOttawa_PPT_FINALtes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uOttawa_PPT_FINALtes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uOttawa_PPT_FINALtes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uOttawa_PPT_FINALtes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o-Text_brown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_Cover2_PPT.jpg" descr="image_Cover2_PPT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7059" cy="9755859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uOttawa_PPT_FINALtes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_Cover2_PPT.jpg" descr="image_Cover2_PPT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7059" cy="9755859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o-Text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uOttawa_PPT_FINALtes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uOttawa_PPT_FINALtes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uOttawa_PPT_FINALtes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uOttawa_PPT_FINALtes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_Page2b_PPT.jpg" descr="image_Page2b_PPT.jpg"/>
          <p:cNvPicPr>
            <a:picLocks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13007059" cy="975585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977900" y="215900"/>
            <a:ext cx="9321800" cy="195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977900" y="2171700"/>
            <a:ext cx="110490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buChar char="–"/>
            </a:lvl2pPr>
            <a:lvl4pPr>
              <a:buChar char="–"/>
            </a:lvl4pPr>
            <a:lvl5pPr>
              <a:buChar char="»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43825" y="9080500"/>
            <a:ext cx="517997" cy="482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57799" marR="57799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AB1500"/>
          </a:solidFill>
          <a:uFill>
            <a:solidFill>
              <a:srgbClr val="AB1500"/>
            </a:solidFill>
          </a:uFill>
          <a:latin typeface="+mn-lt"/>
          <a:ea typeface="+mn-ea"/>
          <a:cs typeface="+mn-cs"/>
          <a:sym typeface="Verdana"/>
        </a:defRPr>
      </a:lvl1pPr>
      <a:lvl2pPr marL="57799" marR="57799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AB1500"/>
          </a:solidFill>
          <a:uFill>
            <a:solidFill>
              <a:srgbClr val="AB1500"/>
            </a:solidFill>
          </a:uFill>
          <a:latin typeface="+mn-lt"/>
          <a:ea typeface="+mn-ea"/>
          <a:cs typeface="+mn-cs"/>
          <a:sym typeface="Verdana"/>
        </a:defRPr>
      </a:lvl2pPr>
      <a:lvl3pPr marL="57799" marR="57799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AB1500"/>
          </a:solidFill>
          <a:uFill>
            <a:solidFill>
              <a:srgbClr val="AB1500"/>
            </a:solidFill>
          </a:uFill>
          <a:latin typeface="+mn-lt"/>
          <a:ea typeface="+mn-ea"/>
          <a:cs typeface="+mn-cs"/>
          <a:sym typeface="Verdana"/>
        </a:defRPr>
      </a:lvl3pPr>
      <a:lvl4pPr marL="57799" marR="57799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AB1500"/>
          </a:solidFill>
          <a:uFill>
            <a:solidFill>
              <a:srgbClr val="AB1500"/>
            </a:solidFill>
          </a:uFill>
          <a:latin typeface="+mn-lt"/>
          <a:ea typeface="+mn-ea"/>
          <a:cs typeface="+mn-cs"/>
          <a:sym typeface="Verdana"/>
        </a:defRPr>
      </a:lvl4pPr>
      <a:lvl5pPr marL="57799" marR="57799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AB1500"/>
          </a:solidFill>
          <a:uFill>
            <a:solidFill>
              <a:srgbClr val="AB1500"/>
            </a:solidFill>
          </a:uFill>
          <a:latin typeface="+mn-lt"/>
          <a:ea typeface="+mn-ea"/>
          <a:cs typeface="+mn-cs"/>
          <a:sym typeface="Verdana"/>
        </a:defRPr>
      </a:lvl5pPr>
      <a:lvl6pPr marL="57799" marR="57799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AB1500"/>
          </a:solidFill>
          <a:uFill>
            <a:solidFill>
              <a:srgbClr val="AB1500"/>
            </a:solidFill>
          </a:uFill>
          <a:latin typeface="+mn-lt"/>
          <a:ea typeface="+mn-ea"/>
          <a:cs typeface="+mn-cs"/>
          <a:sym typeface="Verdana"/>
        </a:defRPr>
      </a:lvl6pPr>
      <a:lvl7pPr marL="57799" marR="57799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AB1500"/>
          </a:solidFill>
          <a:uFill>
            <a:solidFill>
              <a:srgbClr val="AB1500"/>
            </a:solidFill>
          </a:uFill>
          <a:latin typeface="+mn-lt"/>
          <a:ea typeface="+mn-ea"/>
          <a:cs typeface="+mn-cs"/>
          <a:sym typeface="Verdana"/>
        </a:defRPr>
      </a:lvl7pPr>
      <a:lvl8pPr marL="57799" marR="57799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AB1500"/>
          </a:solidFill>
          <a:uFill>
            <a:solidFill>
              <a:srgbClr val="AB1500"/>
            </a:solidFill>
          </a:uFill>
          <a:latin typeface="+mn-lt"/>
          <a:ea typeface="+mn-ea"/>
          <a:cs typeface="+mn-cs"/>
          <a:sym typeface="Verdana"/>
        </a:defRPr>
      </a:lvl8pPr>
      <a:lvl9pPr marL="57799" marR="57799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AB1500"/>
          </a:solidFill>
          <a:uFill>
            <a:solidFill>
              <a:srgbClr val="AB1500"/>
            </a:solidFill>
          </a:uFill>
          <a:latin typeface="+mn-lt"/>
          <a:ea typeface="+mn-ea"/>
          <a:cs typeface="+mn-cs"/>
          <a:sym typeface="Verdana"/>
        </a:defRPr>
      </a:lvl9pPr>
    </p:titleStyle>
    <p:bodyStyle>
      <a:lvl1pPr marL="383540" marR="57799" indent="-342900" algn="l" defTabSz="1295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Verdana"/>
        </a:defRPr>
      </a:lvl1pPr>
      <a:lvl2pPr marL="783590" marR="57799" indent="-285750" algn="l" defTabSz="1295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Verdana"/>
        </a:defRPr>
      </a:lvl2pPr>
      <a:lvl3pPr marL="1183639" marR="57799" indent="-228600" algn="l" defTabSz="1295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Verdana"/>
        </a:defRPr>
      </a:lvl3pPr>
      <a:lvl4pPr marL="1640839" marR="57799" indent="-228600" algn="l" defTabSz="1295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Verdana"/>
        </a:defRPr>
      </a:lvl4pPr>
      <a:lvl5pPr marL="2098039" marR="57799" indent="-228600" algn="l" defTabSz="1295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Verdana"/>
        </a:defRPr>
      </a:lvl5pPr>
      <a:lvl6pPr marL="2098039" marR="57799" indent="-228600" algn="l" defTabSz="1295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Verdana"/>
        </a:defRPr>
      </a:lvl6pPr>
      <a:lvl7pPr marL="2098039" marR="57799" indent="-228600" algn="l" defTabSz="1295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Verdana"/>
        </a:defRPr>
      </a:lvl7pPr>
      <a:lvl8pPr marL="2098039" marR="57799" indent="-228600" algn="l" defTabSz="1295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Verdana"/>
        </a:defRPr>
      </a:lvl8pPr>
      <a:lvl9pPr marL="2098039" marR="57799" indent="-228600" algn="l" defTabSz="1295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Verdana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Verdana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Verdana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Verdana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Verdana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Verdana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Verdana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Verdana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Verdana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image_Cover2_PPT.jpg" descr="image_Cover2_PPT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59"/>
            <a:ext cx="13007059" cy="975585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DA9949-A190-B18F-DF9E-8F7F784DC115}"/>
              </a:ext>
            </a:extLst>
          </p:cNvPr>
          <p:cNvSpPr txBox="1"/>
          <p:nvPr/>
        </p:nvSpPr>
        <p:spPr>
          <a:xfrm>
            <a:off x="3232988" y="2570001"/>
            <a:ext cx="6538823" cy="12259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Verdana"/>
              </a:rPr>
              <a:t>GNG 5125</a:t>
            </a:r>
            <a:endParaRPr lang="en-US" altLang="zh-CN" dirty="0"/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Verdana"/>
              </a:rPr>
              <a:t>Text </a:t>
            </a:r>
            <a:r>
              <a:rPr lang="en-US" altLang="zh-CN" sz="4800" b="1" i="0" u="none" strike="noStrike" dirty="0">
                <a:solidFill>
                  <a:srgbClr val="000000"/>
                </a:solidFill>
                <a:effectLst/>
              </a:rPr>
              <a:t>Classification</a:t>
            </a:r>
            <a:endParaRPr kumimoji="0" lang="zh-CN" altLang="en-US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Verda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1B5DA-FAFD-715B-0CA0-B135C8DA1954}"/>
              </a:ext>
            </a:extLst>
          </p:cNvPr>
          <p:cNvSpPr txBox="1"/>
          <p:nvPr/>
        </p:nvSpPr>
        <p:spPr>
          <a:xfrm>
            <a:off x="9217804" y="6368237"/>
            <a:ext cx="3786996" cy="20261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/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YACkoBe-PPY 0"/>
              </a:rPr>
              <a:t>300254157 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YACkoBe-PPY 0"/>
              </a:rPr>
              <a:t>Manjie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YACkoBe-PPY 0"/>
              </a:rPr>
              <a:t> Hou</a:t>
            </a:r>
            <a:endParaRPr lang="en-US" altLang="zh-CN" dirty="0">
              <a:solidFill>
                <a:srgbClr val="000000"/>
              </a:solidFill>
              <a:effectLst/>
              <a:latin typeface="YACkoBe-PPY 0"/>
            </a:endParaRPr>
          </a:p>
          <a:p>
            <a:pPr algn="r"/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YACkoBe-PPY 0"/>
              </a:rPr>
              <a:t>8795048 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YACkoBe-PPY 0"/>
              </a:rPr>
              <a:t>Yuting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YACkoBe-PPY 0"/>
              </a:rPr>
              <a:t> Cao</a:t>
            </a:r>
            <a:endParaRPr lang="en-US" altLang="zh-CN" dirty="0">
              <a:solidFill>
                <a:srgbClr val="000000"/>
              </a:solidFill>
              <a:effectLst/>
              <a:latin typeface="YACkoBe-PPY 0"/>
            </a:endParaRPr>
          </a:p>
          <a:p>
            <a:pPr algn="r"/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YACkoBe-PPY 0"/>
              </a:rPr>
              <a:t>300151213 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YACkoBe-PPY 0"/>
              </a:rPr>
              <a:t>Yunzhou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YACkoBe-PPY 0"/>
              </a:rPr>
              <a:t> Wang</a:t>
            </a:r>
            <a:endParaRPr lang="en-US" altLang="zh-CN" dirty="0">
              <a:solidFill>
                <a:srgbClr val="000000"/>
              </a:solidFill>
              <a:effectLst/>
              <a:latin typeface="YACkoBe-PPY 0"/>
            </a:endParaRPr>
          </a:p>
          <a:p>
            <a:pPr algn="r"/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YACkoBe-PPY 0"/>
              </a:rPr>
              <a:t>300250954 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YACkoBe-PPY 0"/>
              </a:rPr>
              <a:t>Haiwei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YACkoBe-PPY 0"/>
              </a:rPr>
              <a:t> Nan </a:t>
            </a:r>
            <a:endParaRPr lang="en-US" altLang="zh-CN" dirty="0">
              <a:solidFill>
                <a:srgbClr val="000000"/>
              </a:solidFill>
              <a:effectLst/>
              <a:latin typeface="YACkoBe-PPY 0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Verdan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E191FC6-7540-39AE-37B4-5B2580B1A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764172"/>
              </p:ext>
            </p:extLst>
          </p:nvPr>
        </p:nvGraphicFramePr>
        <p:xfrm>
          <a:off x="1882953" y="1509622"/>
          <a:ext cx="9238891" cy="4917057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1289663">
                  <a:extLst>
                    <a:ext uri="{9D8B030D-6E8A-4147-A177-3AD203B41FA5}">
                      <a16:colId xmlns:a16="http://schemas.microsoft.com/office/drawing/2014/main" val="4183209333"/>
                    </a:ext>
                  </a:extLst>
                </a:gridCol>
                <a:gridCol w="1259671">
                  <a:extLst>
                    <a:ext uri="{9D8B030D-6E8A-4147-A177-3AD203B41FA5}">
                      <a16:colId xmlns:a16="http://schemas.microsoft.com/office/drawing/2014/main" val="3822633615"/>
                    </a:ext>
                  </a:extLst>
                </a:gridCol>
                <a:gridCol w="1454619">
                  <a:extLst>
                    <a:ext uri="{9D8B030D-6E8A-4147-A177-3AD203B41FA5}">
                      <a16:colId xmlns:a16="http://schemas.microsoft.com/office/drawing/2014/main" val="505703930"/>
                    </a:ext>
                  </a:extLst>
                </a:gridCol>
                <a:gridCol w="1259671">
                  <a:extLst>
                    <a:ext uri="{9D8B030D-6E8A-4147-A177-3AD203B41FA5}">
                      <a16:colId xmlns:a16="http://schemas.microsoft.com/office/drawing/2014/main" val="3819521620"/>
                    </a:ext>
                  </a:extLst>
                </a:gridCol>
                <a:gridCol w="1319653">
                  <a:extLst>
                    <a:ext uri="{9D8B030D-6E8A-4147-A177-3AD203B41FA5}">
                      <a16:colId xmlns:a16="http://schemas.microsoft.com/office/drawing/2014/main" val="3341552669"/>
                    </a:ext>
                  </a:extLst>
                </a:gridCol>
                <a:gridCol w="1482421">
                  <a:extLst>
                    <a:ext uri="{9D8B030D-6E8A-4147-A177-3AD203B41FA5}">
                      <a16:colId xmlns:a16="http://schemas.microsoft.com/office/drawing/2014/main" val="1818237218"/>
                    </a:ext>
                  </a:extLst>
                </a:gridCol>
                <a:gridCol w="1173193">
                  <a:extLst>
                    <a:ext uri="{9D8B030D-6E8A-4147-A177-3AD203B41FA5}">
                      <a16:colId xmlns:a16="http://schemas.microsoft.com/office/drawing/2014/main" val="987944034"/>
                    </a:ext>
                  </a:extLst>
                </a:gridCol>
              </a:tblGrid>
              <a:tr h="1284161">
                <a:tc>
                  <a:txBody>
                    <a:bodyPr/>
                    <a:lstStyle/>
                    <a:p>
                      <a:pPr algn="ctr" fontAlgn="t"/>
                      <a:endParaRPr lang="zh-CN" altLang="en-US" sz="3200">
                        <a:effectLst/>
                      </a:endParaRPr>
                    </a:p>
                    <a:p>
                      <a:pPr algn="ctr" rtl="0" fontAlgn="base"/>
                      <a:r>
                        <a:rPr lang="zh-CN" altLang="en-US" sz="1600" b="0">
                          <a:effectLst/>
                        </a:rPr>
                        <a:t> </a:t>
                      </a:r>
                      <a:endParaRPr lang="zh-CN" altLang="en-US" sz="32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3200" b="1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b="1" dirty="0">
                          <a:effectLst/>
                        </a:rPr>
                        <a:t>KNN </a:t>
                      </a:r>
                      <a:endParaRPr lang="en-US" sz="32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3200" b="1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b="1" dirty="0" err="1">
                          <a:effectLst/>
                        </a:rPr>
                        <a:t>XGboots</a:t>
                      </a:r>
                      <a:r>
                        <a:rPr lang="en-US" sz="1600" b="1" dirty="0">
                          <a:effectLst/>
                        </a:rPr>
                        <a:t> </a:t>
                      </a:r>
                      <a:endParaRPr lang="en-US" sz="32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3200" b="1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b="1" dirty="0">
                          <a:effectLst/>
                        </a:rPr>
                        <a:t>DT </a:t>
                      </a:r>
                      <a:endParaRPr lang="en-US" sz="32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3200" b="1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b="1" dirty="0">
                          <a:effectLst/>
                        </a:rPr>
                        <a:t>SVM.SVC </a:t>
                      </a:r>
                      <a:endParaRPr lang="en-US" sz="32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3200" b="1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b="1" dirty="0" err="1">
                          <a:effectLst/>
                        </a:rPr>
                        <a:t>LinearSVC</a:t>
                      </a:r>
                      <a:r>
                        <a:rPr lang="en-US" sz="1600" b="1" dirty="0">
                          <a:effectLst/>
                        </a:rPr>
                        <a:t> </a:t>
                      </a:r>
                      <a:endParaRPr lang="en-US" sz="32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3200" b="1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b="1" dirty="0">
                          <a:effectLst/>
                        </a:rPr>
                        <a:t>SGD </a:t>
                      </a:r>
                      <a:endParaRPr lang="en-US" sz="3200" b="1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115646"/>
                  </a:ext>
                </a:extLst>
              </a:tr>
              <a:tr h="1021010">
                <a:tc>
                  <a:txBody>
                    <a:bodyPr/>
                    <a:lstStyle/>
                    <a:p>
                      <a:pPr algn="ctr" fontAlgn="t"/>
                      <a:endParaRPr lang="en-US" sz="3200" b="1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b="1" dirty="0">
                          <a:effectLst/>
                        </a:rPr>
                        <a:t>BOW </a:t>
                      </a:r>
                      <a:endParaRPr lang="en-US" sz="32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32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altLang="zh-CN" sz="1600" b="0" dirty="0">
                          <a:effectLst/>
                        </a:rPr>
                        <a:t>0.54</a:t>
                      </a:r>
                      <a:r>
                        <a:rPr lang="zh-CN" altLang="en-US" sz="1600" b="0" dirty="0">
                          <a:effectLst/>
                        </a:rPr>
                        <a:t> </a:t>
                      </a:r>
                      <a:endParaRPr lang="zh-CN" altLang="en-US" sz="32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3200">
                        <a:effectLst/>
                      </a:endParaRPr>
                    </a:p>
                    <a:p>
                      <a:pPr algn="ctr" rtl="0" fontAlgn="base"/>
                      <a:r>
                        <a:rPr lang="en-US" altLang="zh-CN" sz="1600" b="0">
                          <a:effectLst/>
                        </a:rPr>
                        <a:t>0.83</a:t>
                      </a:r>
                      <a:r>
                        <a:rPr lang="zh-CN" altLang="en-US" sz="1600" b="0">
                          <a:effectLst/>
                        </a:rPr>
                        <a:t> </a:t>
                      </a:r>
                      <a:endParaRPr lang="zh-CN" altLang="en-US" sz="32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3200">
                        <a:effectLst/>
                      </a:endParaRPr>
                    </a:p>
                    <a:p>
                      <a:pPr algn="ctr" rtl="0" fontAlgn="base"/>
                      <a:r>
                        <a:rPr lang="en-US" altLang="zh-CN" sz="1600" b="0">
                          <a:effectLst/>
                        </a:rPr>
                        <a:t>0.60</a:t>
                      </a:r>
                      <a:r>
                        <a:rPr lang="zh-CN" altLang="en-US" sz="1600" b="0">
                          <a:effectLst/>
                        </a:rPr>
                        <a:t> </a:t>
                      </a:r>
                      <a:endParaRPr lang="zh-CN" altLang="en-US" sz="32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32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altLang="zh-CN" sz="1600" b="0" dirty="0">
                          <a:effectLst/>
                        </a:rPr>
                        <a:t>0.85</a:t>
                      </a:r>
                      <a:r>
                        <a:rPr lang="zh-CN" altLang="en-US" sz="1600" b="0" dirty="0">
                          <a:effectLst/>
                        </a:rPr>
                        <a:t> </a:t>
                      </a:r>
                      <a:endParaRPr lang="zh-CN" altLang="en-US" sz="32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32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altLang="zh-CN" sz="1600" b="0" dirty="0">
                          <a:effectLst/>
                        </a:rPr>
                        <a:t>0.89</a:t>
                      </a:r>
                      <a:r>
                        <a:rPr lang="zh-CN" altLang="en-US" sz="1600" b="0" dirty="0">
                          <a:effectLst/>
                        </a:rPr>
                        <a:t> </a:t>
                      </a:r>
                      <a:endParaRPr lang="zh-CN" altLang="en-US" sz="32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32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altLang="zh-CN" sz="1600" b="0" dirty="0">
                          <a:effectLst/>
                        </a:rPr>
                        <a:t>0.84</a:t>
                      </a:r>
                      <a:r>
                        <a:rPr lang="zh-CN" altLang="en-US" sz="1600" b="0" dirty="0">
                          <a:effectLst/>
                        </a:rPr>
                        <a:t> </a:t>
                      </a:r>
                      <a:endParaRPr lang="zh-CN" altLang="en-US" sz="32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330436"/>
                  </a:ext>
                </a:extLst>
              </a:tr>
              <a:tr h="1305943">
                <a:tc>
                  <a:txBody>
                    <a:bodyPr/>
                    <a:lstStyle/>
                    <a:p>
                      <a:pPr algn="ctr" fontAlgn="t"/>
                      <a:endParaRPr lang="en-US" sz="3200" b="1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b="1">
                          <a:effectLst/>
                        </a:rPr>
                        <a:t>TF-IDF </a:t>
                      </a:r>
                      <a:endParaRPr lang="en-US" sz="3200" b="1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32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altLang="zh-CN" sz="1600" b="0" dirty="0">
                          <a:effectLst/>
                        </a:rPr>
                        <a:t>0.85</a:t>
                      </a:r>
                      <a:r>
                        <a:rPr lang="zh-CN" altLang="en-US" sz="1600" b="0" dirty="0">
                          <a:effectLst/>
                        </a:rPr>
                        <a:t> </a:t>
                      </a:r>
                      <a:endParaRPr lang="zh-CN" altLang="en-US" sz="32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32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altLang="zh-CN" sz="1600" b="0" dirty="0">
                          <a:effectLst/>
                        </a:rPr>
                        <a:t>0.81</a:t>
                      </a:r>
                      <a:r>
                        <a:rPr lang="zh-CN" altLang="en-US" sz="1600" b="0" dirty="0">
                          <a:effectLst/>
                        </a:rPr>
                        <a:t> </a:t>
                      </a:r>
                      <a:endParaRPr lang="zh-CN" altLang="en-US" sz="32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3200">
                        <a:effectLst/>
                      </a:endParaRPr>
                    </a:p>
                    <a:p>
                      <a:pPr algn="ctr" rtl="0" fontAlgn="base"/>
                      <a:r>
                        <a:rPr lang="en-US" altLang="zh-CN" sz="1600" b="0">
                          <a:effectLst/>
                        </a:rPr>
                        <a:t>0.59</a:t>
                      </a:r>
                      <a:r>
                        <a:rPr lang="zh-CN" altLang="en-US" sz="1600" b="0">
                          <a:effectLst/>
                        </a:rPr>
                        <a:t> </a:t>
                      </a:r>
                      <a:endParaRPr lang="zh-CN" altLang="en-US" sz="32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3200">
                        <a:effectLst/>
                      </a:endParaRPr>
                    </a:p>
                    <a:p>
                      <a:pPr algn="ctr" rtl="0" fontAlgn="base"/>
                      <a:r>
                        <a:rPr lang="en-US" altLang="zh-CN" sz="1600" b="0">
                          <a:effectLst/>
                        </a:rPr>
                        <a:t>0.90</a:t>
                      </a:r>
                      <a:r>
                        <a:rPr lang="zh-CN" altLang="en-US" sz="1600" b="0">
                          <a:effectLst/>
                        </a:rPr>
                        <a:t> </a:t>
                      </a:r>
                      <a:endParaRPr lang="zh-CN" altLang="en-US" sz="32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32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effectLst/>
                        </a:rPr>
                        <a:t>0.92</a:t>
                      </a:r>
                      <a:r>
                        <a:rPr lang="zh-CN" altLang="en-US" sz="1600" b="0" dirty="0">
                          <a:effectLst/>
                        </a:rPr>
                        <a:t> </a:t>
                      </a:r>
                      <a:endParaRPr lang="zh-CN" altLang="en-US" sz="32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32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effectLst/>
                        </a:rPr>
                        <a:t>0.91</a:t>
                      </a:r>
                      <a:r>
                        <a:rPr lang="zh-CN" altLang="en-US" sz="1600" b="0" dirty="0">
                          <a:effectLst/>
                        </a:rPr>
                        <a:t> </a:t>
                      </a:r>
                      <a:endParaRPr lang="zh-CN" altLang="en-US" sz="32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62012"/>
                  </a:ext>
                </a:extLst>
              </a:tr>
              <a:tr h="1305943">
                <a:tc>
                  <a:txBody>
                    <a:bodyPr/>
                    <a:lstStyle/>
                    <a:p>
                      <a:pPr algn="ctr" fontAlgn="t"/>
                      <a:endParaRPr lang="en-US" sz="3200" b="1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b="1" dirty="0">
                          <a:effectLst/>
                        </a:rPr>
                        <a:t>N-gram </a:t>
                      </a:r>
                      <a:endParaRPr lang="en-US" sz="32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32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altLang="zh-CN" sz="1600" b="0" dirty="0">
                          <a:effectLst/>
                        </a:rPr>
                        <a:t>0.15</a:t>
                      </a:r>
                      <a:r>
                        <a:rPr lang="zh-CN" altLang="en-US" sz="1600" b="0" dirty="0">
                          <a:effectLst/>
                        </a:rPr>
                        <a:t> </a:t>
                      </a:r>
                      <a:endParaRPr lang="zh-CN" altLang="en-US" sz="32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32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altLang="zh-CN" sz="1600" b="0" dirty="0">
                          <a:effectLst/>
                        </a:rPr>
                        <a:t>0.58</a:t>
                      </a:r>
                      <a:r>
                        <a:rPr lang="zh-CN" altLang="en-US" sz="1600" b="0" dirty="0">
                          <a:effectLst/>
                        </a:rPr>
                        <a:t> </a:t>
                      </a:r>
                      <a:endParaRPr lang="zh-CN" altLang="en-US" sz="32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32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altLang="zh-CN" sz="1600" b="0" dirty="0">
                          <a:effectLst/>
                        </a:rPr>
                        <a:t>0.31</a:t>
                      </a:r>
                      <a:r>
                        <a:rPr lang="zh-CN" altLang="en-US" sz="1600" b="0" dirty="0">
                          <a:effectLst/>
                        </a:rPr>
                        <a:t> </a:t>
                      </a:r>
                      <a:endParaRPr lang="zh-CN" altLang="en-US" sz="32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32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altLang="zh-CN" sz="1600" b="0" dirty="0">
                          <a:effectLst/>
                        </a:rPr>
                        <a:t>0.20</a:t>
                      </a:r>
                      <a:r>
                        <a:rPr lang="zh-CN" altLang="en-US" sz="1600" b="0" dirty="0">
                          <a:effectLst/>
                        </a:rPr>
                        <a:t> </a:t>
                      </a:r>
                      <a:endParaRPr lang="zh-CN" altLang="en-US" sz="32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32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altLang="zh-CN" sz="1600" b="0" dirty="0">
                          <a:effectLst/>
                        </a:rPr>
                        <a:t>0.75</a:t>
                      </a:r>
                      <a:r>
                        <a:rPr lang="zh-CN" altLang="en-US" sz="1600" b="0" dirty="0">
                          <a:effectLst/>
                        </a:rPr>
                        <a:t> </a:t>
                      </a:r>
                      <a:endParaRPr lang="zh-CN" altLang="en-US" sz="32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32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altLang="zh-CN" sz="1600" b="0" dirty="0">
                          <a:effectLst/>
                        </a:rPr>
                        <a:t>0.70</a:t>
                      </a:r>
                      <a:r>
                        <a:rPr lang="zh-CN" altLang="en-US" sz="1600" b="0" dirty="0">
                          <a:effectLst/>
                        </a:rPr>
                        <a:t> </a:t>
                      </a:r>
                      <a:endParaRPr lang="zh-CN" altLang="en-US" sz="32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789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B3BCECA-461D-8F44-8DF7-9FEAD46C0483}"/>
              </a:ext>
            </a:extLst>
          </p:cNvPr>
          <p:cNvSpPr txBox="1"/>
          <p:nvPr/>
        </p:nvSpPr>
        <p:spPr>
          <a:xfrm>
            <a:off x="614871" y="6976653"/>
            <a:ext cx="11775057" cy="487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Verdana"/>
              </a:rPr>
              <a:t>The accuracy of N-gram is poor and lowest in each algorithm model</a:t>
            </a:r>
            <a:endParaRPr kumimoji="0" lang="zh-CN" altLang="en-US" sz="2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Verdan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847F544-67D8-D50F-BE18-65A6B1039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1" y="0"/>
            <a:ext cx="4727275" cy="327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A2BD73-AE5A-F035-A513-6E66B989C0E7}"/>
              </a:ext>
            </a:extLst>
          </p:cNvPr>
          <p:cNvSpPr txBox="1"/>
          <p:nvPr/>
        </p:nvSpPr>
        <p:spPr>
          <a:xfrm>
            <a:off x="5262113" y="217924"/>
            <a:ext cx="5357003" cy="477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WordVisi_MSFontService"/>
              </a:rPr>
              <a:t>Change the train test split ratio.</a:t>
            </a:r>
            <a:endParaRPr lang="zh-CN" altLang="en-US" dirty="0">
              <a:latin typeface="WordVisi_MSFontService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AA4D352-6836-0D81-990A-D379A70D2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281583"/>
            <a:ext cx="4822166" cy="331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D8F28B4-9B33-67AB-48D0-BCFE2915D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2366"/>
            <a:ext cx="4822166" cy="326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215AE0-90E3-0E28-8AE0-53EB51ABDA66}"/>
              </a:ext>
            </a:extLst>
          </p:cNvPr>
          <p:cNvSpPr txBox="1"/>
          <p:nvPr/>
        </p:nvSpPr>
        <p:spPr>
          <a:xfrm>
            <a:off x="5193102" y="3356897"/>
            <a:ext cx="5357003" cy="12464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en-CA" altLang="zh-CN" b="0" i="0" dirty="0">
                <a:solidFill>
                  <a:srgbClr val="000000"/>
                </a:solidFill>
                <a:effectLst/>
                <a:latin typeface="WordVisi_MSFontService"/>
              </a:rPr>
              <a:t>Change the distribution of each label segment on training and test set to make the data unbalanced. 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1B9821-49CE-79F6-465A-C5CCDCDB305B}"/>
              </a:ext>
            </a:extLst>
          </p:cNvPr>
          <p:cNvSpPr txBox="1"/>
          <p:nvPr/>
        </p:nvSpPr>
        <p:spPr>
          <a:xfrm>
            <a:off x="5193101" y="6594612"/>
            <a:ext cx="5357003" cy="861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en-CA" altLang="zh-CN" dirty="0">
                <a:latin typeface="WordVisi_MSFontService"/>
              </a:rPr>
              <a:t>C</a:t>
            </a:r>
            <a:r>
              <a:rPr lang="en-CA" altLang="zh-CN" b="0" i="0" dirty="0">
                <a:solidFill>
                  <a:srgbClr val="000000"/>
                </a:solidFill>
                <a:effectLst/>
                <a:latin typeface="WordVisi_MSFontService"/>
              </a:rPr>
              <a:t>hange the number of words of each segment from 200 to 20.</a:t>
            </a:r>
            <a:endParaRPr lang="zh-CN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0316E4-3553-6B7A-3380-2E800A6DABFB}"/>
              </a:ext>
            </a:extLst>
          </p:cNvPr>
          <p:cNvSpPr txBox="1"/>
          <p:nvPr/>
        </p:nvSpPr>
        <p:spPr>
          <a:xfrm>
            <a:off x="5262113" y="8650956"/>
            <a:ext cx="774268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A" altLang="zh-CN" sz="3200" b="1" i="0" dirty="0">
                <a:solidFill>
                  <a:srgbClr val="FF0000"/>
                </a:solidFill>
                <a:effectLst/>
                <a:latin typeface="WordVisi_MSFontService"/>
              </a:rPr>
              <a:t>The golden data is the most important thing!</a:t>
            </a:r>
            <a:endParaRPr kumimoji="0" lang="zh-CN" altLang="en-US" sz="32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78138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5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5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5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5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105</Words>
  <Application>Microsoft Office PowerPoint</Application>
  <PresentationFormat>Custom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Lucida Grande</vt:lpstr>
      <vt:lpstr>WordVisi_MSFontService</vt:lpstr>
      <vt:lpstr>YACkoBe-PPY 0</vt:lpstr>
      <vt:lpstr>Verdana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1036240858@qq.com</cp:lastModifiedBy>
  <cp:revision>4</cp:revision>
  <dcterms:modified xsi:type="dcterms:W3CDTF">2023-02-09T02:00:33Z</dcterms:modified>
</cp:coreProperties>
</file>