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 id="2147483749" r:id="rId2"/>
    <p:sldMasterId id="2147483767" r:id="rId3"/>
  </p:sldMasterIdLst>
  <p:notesMasterIdLst>
    <p:notesMasterId r:id="rId18"/>
  </p:notesMasterIdLst>
  <p:sldIdLst>
    <p:sldId id="256" r:id="rId4"/>
    <p:sldId id="258" r:id="rId5"/>
    <p:sldId id="259" r:id="rId6"/>
    <p:sldId id="260" r:id="rId7"/>
    <p:sldId id="261" r:id="rId8"/>
    <p:sldId id="262" r:id="rId9"/>
    <p:sldId id="263" r:id="rId10"/>
    <p:sldId id="264" r:id="rId11"/>
    <p:sldId id="270"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Microsof.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Microso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cuments\Microsof.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cuments\Microsof.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Desktop\Analysis%20she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r>
              <a:rPr lang="en-US">
                <a:solidFill>
                  <a:schemeClr val="tx1"/>
                </a:solidFill>
              </a:rPr>
              <a:t>Revenue Analysis</a:t>
            </a:r>
          </a:p>
        </c:rich>
      </c:tx>
      <c:layout>
        <c:manualLayout>
          <c:xMode val="edge"/>
          <c:yMode val="edge"/>
          <c:x val="1.0415573053368377E-3"/>
          <c:y val="4.1666666666666664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'Income statement'!$A$6</c:f>
              <c:strCache>
                <c:ptCount val="1"/>
                <c:pt idx="0">
                  <c:v>Product</c:v>
                </c:pt>
              </c:strCache>
            </c:strRef>
          </c:tx>
          <c:spPr>
            <a:solidFill>
              <a:schemeClr val="accent1"/>
            </a:solidFill>
            <a:ln>
              <a:noFill/>
            </a:ln>
            <a:effectLst/>
          </c:spPr>
          <c:invertIfNegative val="0"/>
          <c:dLbls>
            <c:numFmt formatCode="&quot;$&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'Income statement'!$B$4:$D$4</c:f>
              <c:numCache>
                <c:formatCode>General</c:formatCode>
                <c:ptCount val="3"/>
                <c:pt idx="0">
                  <c:v>2024</c:v>
                </c:pt>
                <c:pt idx="1">
                  <c:v>2023</c:v>
                </c:pt>
                <c:pt idx="2">
                  <c:v>2022</c:v>
                </c:pt>
              </c:numCache>
            </c:numRef>
          </c:cat>
          <c:val>
            <c:numRef>
              <c:f>'Income statement'!$B$6:$D$6</c:f>
              <c:numCache>
                <c:formatCode>#,##0</c:formatCode>
                <c:ptCount val="3"/>
                <c:pt idx="0">
                  <c:v>64773</c:v>
                </c:pt>
                <c:pt idx="1">
                  <c:v>64699</c:v>
                </c:pt>
                <c:pt idx="2">
                  <c:v>72732</c:v>
                </c:pt>
              </c:numCache>
            </c:numRef>
          </c:val>
          <c:extLst>
            <c:ext xmlns:c16="http://schemas.microsoft.com/office/drawing/2014/chart" uri="{C3380CC4-5D6E-409C-BE32-E72D297353CC}">
              <c16:uniqueId val="{00000000-FABD-4E9B-BB97-001F28E05797}"/>
            </c:ext>
          </c:extLst>
        </c:ser>
        <c:ser>
          <c:idx val="1"/>
          <c:order val="1"/>
          <c:tx>
            <c:strRef>
              <c:f>'Income statement'!$A$7</c:f>
              <c:strCache>
                <c:ptCount val="1"/>
                <c:pt idx="0">
                  <c:v>Service and other</c:v>
                </c:pt>
              </c:strCache>
            </c:strRef>
          </c:tx>
          <c:spPr>
            <a:solidFill>
              <a:schemeClr val="accent2"/>
            </a:solidFill>
            <a:ln>
              <a:noFill/>
            </a:ln>
            <a:effectLst/>
          </c:spPr>
          <c:invertIfNegative val="0"/>
          <c:dLbls>
            <c:numFmt formatCode="&quot;$&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'Income statement'!$B$4:$D$4</c:f>
              <c:numCache>
                <c:formatCode>General</c:formatCode>
                <c:ptCount val="3"/>
                <c:pt idx="0">
                  <c:v>2024</c:v>
                </c:pt>
                <c:pt idx="1">
                  <c:v>2023</c:v>
                </c:pt>
                <c:pt idx="2">
                  <c:v>2022</c:v>
                </c:pt>
              </c:numCache>
            </c:numRef>
          </c:cat>
          <c:val>
            <c:numRef>
              <c:f>'Income statement'!$B$7:$D$7</c:f>
              <c:numCache>
                <c:formatCode>#,##0</c:formatCode>
                <c:ptCount val="3"/>
                <c:pt idx="0">
                  <c:v>180349</c:v>
                </c:pt>
                <c:pt idx="1">
                  <c:v>147216</c:v>
                </c:pt>
                <c:pt idx="2">
                  <c:v>125538</c:v>
                </c:pt>
              </c:numCache>
            </c:numRef>
          </c:val>
          <c:extLst>
            <c:ext xmlns:c16="http://schemas.microsoft.com/office/drawing/2014/chart" uri="{C3380CC4-5D6E-409C-BE32-E72D297353CC}">
              <c16:uniqueId val="{00000001-FABD-4E9B-BB97-001F28E05797}"/>
            </c:ext>
          </c:extLst>
        </c:ser>
        <c:ser>
          <c:idx val="2"/>
          <c:order val="2"/>
          <c:tx>
            <c:strRef>
              <c:f>'Income statement'!$A$8</c:f>
              <c:strCache>
                <c:ptCount val="1"/>
                <c:pt idx="0">
                  <c:v>Total revenue</c:v>
                </c:pt>
              </c:strCache>
            </c:strRef>
          </c:tx>
          <c:spPr>
            <a:solidFill>
              <a:schemeClr val="accent3"/>
            </a:solidFill>
            <a:ln>
              <a:noFill/>
            </a:ln>
            <a:effectLst/>
          </c:spPr>
          <c:invertIfNegative val="0"/>
          <c:dLbls>
            <c:numFmt formatCode="&quot;$&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'Income statement'!$B$4:$D$4</c:f>
              <c:numCache>
                <c:formatCode>General</c:formatCode>
                <c:ptCount val="3"/>
                <c:pt idx="0">
                  <c:v>2024</c:v>
                </c:pt>
                <c:pt idx="1">
                  <c:v>2023</c:v>
                </c:pt>
                <c:pt idx="2">
                  <c:v>2022</c:v>
                </c:pt>
              </c:numCache>
            </c:numRef>
          </c:cat>
          <c:val>
            <c:numRef>
              <c:f>'Income statement'!$B$8:$D$8</c:f>
              <c:numCache>
                <c:formatCode>#,##0</c:formatCode>
                <c:ptCount val="3"/>
                <c:pt idx="0">
                  <c:v>245122</c:v>
                </c:pt>
                <c:pt idx="1">
                  <c:v>211915</c:v>
                </c:pt>
                <c:pt idx="2">
                  <c:v>198270</c:v>
                </c:pt>
              </c:numCache>
            </c:numRef>
          </c:val>
          <c:extLst>
            <c:ext xmlns:c16="http://schemas.microsoft.com/office/drawing/2014/chart" uri="{C3380CC4-5D6E-409C-BE32-E72D297353CC}">
              <c16:uniqueId val="{00000002-FABD-4E9B-BB97-001F28E05797}"/>
            </c:ext>
          </c:extLst>
        </c:ser>
        <c:dLbls>
          <c:dLblPos val="outEnd"/>
          <c:showLegendKey val="0"/>
          <c:showVal val="1"/>
          <c:showCatName val="0"/>
          <c:showSerName val="0"/>
          <c:showPercent val="0"/>
          <c:showBubbleSize val="0"/>
        </c:dLbls>
        <c:gapWidth val="267"/>
        <c:overlap val="-43"/>
        <c:axId val="486695583"/>
        <c:axId val="486688383"/>
      </c:barChart>
      <c:catAx>
        <c:axId val="48669558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86688383"/>
        <c:crosses val="autoZero"/>
        <c:auto val="1"/>
        <c:lblAlgn val="ctr"/>
        <c:lblOffset val="100"/>
        <c:noMultiLvlLbl val="0"/>
      </c:catAx>
      <c:valAx>
        <c:axId val="486688383"/>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486695583"/>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Millions</a:t>
                  </a:r>
                </a:p>
              </c:rich>
            </c:tx>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dispUnitsLbl>
        </c:dispUnits>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spc="0" normalizeH="0" baseline="0">
                <a:solidFill>
                  <a:schemeClr val="accent5">
                    <a:lumMod val="75000"/>
                  </a:schemeClr>
                </a:solidFill>
                <a:latin typeface="Times New Roman" panose="02020603050405020304" pitchFamily="18" charset="0"/>
                <a:ea typeface="+mj-ea"/>
                <a:cs typeface="Times New Roman" panose="02020603050405020304" pitchFamily="18" charset="0"/>
              </a:defRPr>
            </a:pPr>
            <a:r>
              <a:rPr lang="en-US" sz="1400">
                <a:solidFill>
                  <a:schemeClr val="accent5">
                    <a:lumMod val="75000"/>
                  </a:schemeClr>
                </a:solidFill>
                <a:latin typeface="Times New Roman" panose="02020603050405020304" pitchFamily="18" charset="0"/>
                <a:cs typeface="Times New Roman" panose="02020603050405020304" pitchFamily="18" charset="0"/>
              </a:rPr>
              <a:t>Cost of Revenue</a:t>
            </a:r>
          </a:p>
        </c:rich>
      </c:tx>
      <c:overlay val="0"/>
      <c:spPr>
        <a:noFill/>
        <a:ln>
          <a:noFill/>
        </a:ln>
        <a:effectLst/>
      </c:spPr>
      <c:txPr>
        <a:bodyPr rot="0" spcFirstLastPara="1" vertOverflow="ellipsis" vert="horz" wrap="square" anchor="ctr" anchorCtr="1"/>
        <a:lstStyle/>
        <a:p>
          <a:pPr>
            <a:defRPr sz="1400" b="1" i="0" u="none" strike="noStrike" kern="1200" cap="none" spc="0" normalizeH="0" baseline="0">
              <a:solidFill>
                <a:schemeClr val="accent5">
                  <a:lumMod val="75000"/>
                </a:schemeClr>
              </a:solidFill>
              <a:latin typeface="Times New Roman" panose="02020603050405020304" pitchFamily="18" charset="0"/>
              <a:ea typeface="+mj-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Sheet6!$B$5</c:f>
              <c:strCache>
                <c:ptCount val="1"/>
                <c:pt idx="0">
                  <c:v>Product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Sheet6!$C$3:$E$3</c:f>
              <c:numCache>
                <c:formatCode>General</c:formatCode>
                <c:ptCount val="3"/>
                <c:pt idx="0">
                  <c:v>2024</c:v>
                </c:pt>
                <c:pt idx="1">
                  <c:v>2023</c:v>
                </c:pt>
                <c:pt idx="2">
                  <c:v>2022</c:v>
                </c:pt>
              </c:numCache>
            </c:numRef>
          </c:cat>
          <c:val>
            <c:numRef>
              <c:f>Sheet6!$C$5:$E$5</c:f>
              <c:numCache>
                <c:formatCode>#,##0</c:formatCode>
                <c:ptCount val="3"/>
                <c:pt idx="0">
                  <c:v>15272</c:v>
                </c:pt>
                <c:pt idx="1">
                  <c:v>17804</c:v>
                </c:pt>
                <c:pt idx="2">
                  <c:v>19064</c:v>
                </c:pt>
              </c:numCache>
            </c:numRef>
          </c:val>
          <c:extLst>
            <c:ext xmlns:c16="http://schemas.microsoft.com/office/drawing/2014/chart" uri="{C3380CC4-5D6E-409C-BE32-E72D297353CC}">
              <c16:uniqueId val="{00000000-8965-451E-8943-E4A4C702BB84}"/>
            </c:ext>
          </c:extLst>
        </c:ser>
        <c:ser>
          <c:idx val="1"/>
          <c:order val="1"/>
          <c:tx>
            <c:strRef>
              <c:f>Sheet6!$B$6</c:f>
              <c:strCache>
                <c:ptCount val="1"/>
                <c:pt idx="0">
                  <c:v>Service and other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Sheet6!$C$3:$E$3</c:f>
              <c:numCache>
                <c:formatCode>General</c:formatCode>
                <c:ptCount val="3"/>
                <c:pt idx="0">
                  <c:v>2024</c:v>
                </c:pt>
                <c:pt idx="1">
                  <c:v>2023</c:v>
                </c:pt>
                <c:pt idx="2">
                  <c:v>2022</c:v>
                </c:pt>
              </c:numCache>
            </c:numRef>
          </c:cat>
          <c:val>
            <c:numRef>
              <c:f>Sheet6!$C$6:$E$6</c:f>
              <c:numCache>
                <c:formatCode>#,##0</c:formatCode>
                <c:ptCount val="3"/>
                <c:pt idx="0">
                  <c:v>58842</c:v>
                </c:pt>
                <c:pt idx="1">
                  <c:v>48059</c:v>
                </c:pt>
                <c:pt idx="2">
                  <c:v>43586</c:v>
                </c:pt>
              </c:numCache>
            </c:numRef>
          </c:val>
          <c:extLst>
            <c:ext xmlns:c16="http://schemas.microsoft.com/office/drawing/2014/chart" uri="{C3380CC4-5D6E-409C-BE32-E72D297353CC}">
              <c16:uniqueId val="{00000001-8965-451E-8943-E4A4C702BB84}"/>
            </c:ext>
          </c:extLst>
        </c:ser>
        <c:ser>
          <c:idx val="2"/>
          <c:order val="2"/>
          <c:tx>
            <c:strRef>
              <c:f>Sheet6!$B$7</c:f>
              <c:strCache>
                <c:ptCount val="1"/>
                <c:pt idx="0">
                  <c:v>Total cost of revenue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Sheet6!$C$3:$E$3</c:f>
              <c:numCache>
                <c:formatCode>General</c:formatCode>
                <c:ptCount val="3"/>
                <c:pt idx="0">
                  <c:v>2024</c:v>
                </c:pt>
                <c:pt idx="1">
                  <c:v>2023</c:v>
                </c:pt>
                <c:pt idx="2">
                  <c:v>2022</c:v>
                </c:pt>
              </c:numCache>
            </c:numRef>
          </c:cat>
          <c:val>
            <c:numRef>
              <c:f>Sheet6!$C$7:$E$7</c:f>
              <c:numCache>
                <c:formatCode>#,##0</c:formatCode>
                <c:ptCount val="3"/>
                <c:pt idx="0">
                  <c:v>74114</c:v>
                </c:pt>
                <c:pt idx="1">
                  <c:v>65863</c:v>
                </c:pt>
                <c:pt idx="2">
                  <c:v>62650</c:v>
                </c:pt>
              </c:numCache>
            </c:numRef>
          </c:val>
          <c:extLst>
            <c:ext xmlns:c16="http://schemas.microsoft.com/office/drawing/2014/chart" uri="{C3380CC4-5D6E-409C-BE32-E72D297353CC}">
              <c16:uniqueId val="{00000002-8965-451E-8943-E4A4C702BB84}"/>
            </c:ext>
          </c:extLst>
        </c:ser>
        <c:dLbls>
          <c:dLblPos val="outEnd"/>
          <c:showLegendKey val="0"/>
          <c:showVal val="1"/>
          <c:showCatName val="0"/>
          <c:showSerName val="0"/>
          <c:showPercent val="0"/>
          <c:showBubbleSize val="0"/>
        </c:dLbls>
        <c:gapWidth val="267"/>
        <c:overlap val="-43"/>
        <c:axId val="1685102591"/>
        <c:axId val="1685108351"/>
      </c:barChart>
      <c:catAx>
        <c:axId val="168510259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685108351"/>
        <c:crosses val="autoZero"/>
        <c:auto val="1"/>
        <c:lblAlgn val="ctr"/>
        <c:lblOffset val="100"/>
        <c:noMultiLvlLbl val="0"/>
      </c:catAx>
      <c:valAx>
        <c:axId val="1685108351"/>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685102591"/>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Million</a:t>
                  </a:r>
                </a:p>
              </c:rich>
            </c:tx>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dispUnitsLbl>
        </c:dispUnits>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accent5">
                    <a:lumMod val="75000"/>
                  </a:schemeClr>
                </a:solidFill>
                <a:latin typeface="Times New Roman" panose="02020603050405020304" pitchFamily="18" charset="0"/>
                <a:ea typeface="+mn-ea"/>
                <a:cs typeface="Times New Roman" panose="02020603050405020304" pitchFamily="18" charset="0"/>
              </a:defRPr>
            </a:pPr>
            <a:r>
              <a:rPr lang="en-US" sz="1400" b="1">
                <a:solidFill>
                  <a:schemeClr val="accent5">
                    <a:lumMod val="75000"/>
                  </a:schemeClr>
                </a:solidFill>
                <a:latin typeface="Times New Roman" panose="02020603050405020304" pitchFamily="18" charset="0"/>
                <a:cs typeface="Times New Roman" panose="02020603050405020304" pitchFamily="18" charset="0"/>
              </a:rPr>
              <a:t>Comparing Profitabaility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accent5">
                  <a:lumMod val="7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manualLayout>
          <c:layoutTarget val="inner"/>
          <c:xMode val="edge"/>
          <c:yMode val="edge"/>
          <c:x val="0.10082576182134788"/>
          <c:y val="0.30065508946006464"/>
          <c:w val="0.84655089185177201"/>
          <c:h val="0.61419697237138093"/>
        </c:manualLayout>
      </c:layout>
      <c:lineChart>
        <c:grouping val="standard"/>
        <c:varyColors val="0"/>
        <c:ser>
          <c:idx val="0"/>
          <c:order val="0"/>
          <c:tx>
            <c:strRef>
              <c:f>Sheet6!$C$18</c:f>
              <c:strCache>
                <c:ptCount val="1"/>
                <c:pt idx="0">
                  <c:v>Gross margin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Sheet6!$D$17:$F$17</c:f>
              <c:numCache>
                <c:formatCode>General</c:formatCode>
                <c:ptCount val="3"/>
                <c:pt idx="0">
                  <c:v>2024</c:v>
                </c:pt>
                <c:pt idx="1">
                  <c:v>2023</c:v>
                </c:pt>
                <c:pt idx="2">
                  <c:v>2022</c:v>
                </c:pt>
              </c:numCache>
            </c:numRef>
          </c:cat>
          <c:val>
            <c:numRef>
              <c:f>Sheet6!$D$18:$F$18</c:f>
              <c:numCache>
                <c:formatCode>#,##0</c:formatCode>
                <c:ptCount val="3"/>
                <c:pt idx="0">
                  <c:v>171008</c:v>
                </c:pt>
                <c:pt idx="1">
                  <c:v>146052</c:v>
                </c:pt>
                <c:pt idx="2">
                  <c:v>135620</c:v>
                </c:pt>
              </c:numCache>
            </c:numRef>
          </c:val>
          <c:smooth val="0"/>
          <c:extLst>
            <c:ext xmlns:c16="http://schemas.microsoft.com/office/drawing/2014/chart" uri="{C3380CC4-5D6E-409C-BE32-E72D297353CC}">
              <c16:uniqueId val="{00000000-FD2C-4C5F-BF21-A4FB9FF3DAE1}"/>
            </c:ext>
          </c:extLst>
        </c:ser>
        <c:ser>
          <c:idx val="1"/>
          <c:order val="1"/>
          <c:tx>
            <c:strRef>
              <c:f>Sheet6!$C$19</c:f>
              <c:strCache>
                <c:ptCount val="1"/>
                <c:pt idx="0">
                  <c:v>Operating income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Sheet6!$D$17:$F$17</c:f>
              <c:numCache>
                <c:formatCode>General</c:formatCode>
                <c:ptCount val="3"/>
                <c:pt idx="0">
                  <c:v>2024</c:v>
                </c:pt>
                <c:pt idx="1">
                  <c:v>2023</c:v>
                </c:pt>
                <c:pt idx="2">
                  <c:v>2022</c:v>
                </c:pt>
              </c:numCache>
            </c:numRef>
          </c:cat>
          <c:val>
            <c:numRef>
              <c:f>Sheet6!$D$19:$F$19</c:f>
              <c:numCache>
                <c:formatCode>#,##0</c:formatCode>
                <c:ptCount val="3"/>
                <c:pt idx="0">
                  <c:v>109433</c:v>
                </c:pt>
                <c:pt idx="1">
                  <c:v>88523</c:v>
                </c:pt>
                <c:pt idx="2">
                  <c:v>83383</c:v>
                </c:pt>
              </c:numCache>
            </c:numRef>
          </c:val>
          <c:smooth val="0"/>
          <c:extLst>
            <c:ext xmlns:c16="http://schemas.microsoft.com/office/drawing/2014/chart" uri="{C3380CC4-5D6E-409C-BE32-E72D297353CC}">
              <c16:uniqueId val="{00000001-FD2C-4C5F-BF21-A4FB9FF3DAE1}"/>
            </c:ext>
          </c:extLst>
        </c:ser>
        <c:ser>
          <c:idx val="2"/>
          <c:order val="2"/>
          <c:tx>
            <c:strRef>
              <c:f>Sheet6!$C$20</c:f>
              <c:strCache>
                <c:ptCount val="1"/>
                <c:pt idx="0">
                  <c:v>Net income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Sheet6!$D$17:$F$17</c:f>
              <c:numCache>
                <c:formatCode>General</c:formatCode>
                <c:ptCount val="3"/>
                <c:pt idx="0">
                  <c:v>2024</c:v>
                </c:pt>
                <c:pt idx="1">
                  <c:v>2023</c:v>
                </c:pt>
                <c:pt idx="2">
                  <c:v>2022</c:v>
                </c:pt>
              </c:numCache>
            </c:numRef>
          </c:cat>
          <c:val>
            <c:numRef>
              <c:f>Sheet6!$D$20:$F$20</c:f>
              <c:numCache>
                <c:formatCode>#,##0</c:formatCode>
                <c:ptCount val="3"/>
                <c:pt idx="0">
                  <c:v>88136</c:v>
                </c:pt>
                <c:pt idx="1">
                  <c:v>72361</c:v>
                </c:pt>
                <c:pt idx="2">
                  <c:v>72738</c:v>
                </c:pt>
              </c:numCache>
            </c:numRef>
          </c:val>
          <c:smooth val="0"/>
          <c:extLst>
            <c:ext xmlns:c16="http://schemas.microsoft.com/office/drawing/2014/chart" uri="{C3380CC4-5D6E-409C-BE32-E72D297353CC}">
              <c16:uniqueId val="{00000002-FD2C-4C5F-BF21-A4FB9FF3DAE1}"/>
            </c:ext>
          </c:extLst>
        </c:ser>
        <c:dLbls>
          <c:dLblPos val="t"/>
          <c:showLegendKey val="0"/>
          <c:showVal val="1"/>
          <c:showCatName val="0"/>
          <c:showSerName val="0"/>
          <c:showPercent val="0"/>
          <c:showBubbleSize val="0"/>
        </c:dLbls>
        <c:marker val="1"/>
        <c:smooth val="0"/>
        <c:axId val="541586591"/>
        <c:axId val="541600031"/>
      </c:lineChart>
      <c:catAx>
        <c:axId val="541586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600031"/>
        <c:crosses val="autoZero"/>
        <c:auto val="1"/>
        <c:lblAlgn val="ctr"/>
        <c:lblOffset val="100"/>
        <c:noMultiLvlLbl val="0"/>
      </c:catAx>
      <c:valAx>
        <c:axId val="541600031"/>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41586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0" normalizeH="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r>
              <a:rPr lang="en-US" sz="1400">
                <a:latin typeface="Times New Roman" panose="02020603050405020304" pitchFamily="18" charset="0"/>
                <a:ea typeface="Tahoma" panose="020B0604030504040204" pitchFamily="34" charset="0"/>
                <a:cs typeface="Times New Roman" panose="02020603050405020304" pitchFamily="18" charset="0"/>
              </a:rPr>
              <a:t>Net Change 2023/2024 Using Horizontal Analysis</a:t>
            </a:r>
          </a:p>
        </c:rich>
      </c:tx>
      <c:overlay val="0"/>
      <c:spPr>
        <a:noFill/>
        <a:ln>
          <a:noFill/>
        </a:ln>
        <a:effectLst/>
      </c:spPr>
      <c:txPr>
        <a:bodyPr rot="0" spcFirstLastPara="1" vertOverflow="ellipsis" vert="horz" wrap="square" anchor="ctr" anchorCtr="1"/>
        <a:lstStyle/>
        <a:p>
          <a:pPr>
            <a:defRPr sz="1400" b="0" i="0" u="none" strike="noStrike" kern="1200" cap="none" spc="0" normalizeH="0" baseline="0">
              <a:solidFill>
                <a:schemeClr val="tx1">
                  <a:lumMod val="65000"/>
                  <a:lumOff val="3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Sheet7!$N$9</c:f>
              <c:strCache>
                <c:ptCount val="1"/>
                <c:pt idx="0">
                  <c:v>Net Change</c:v>
                </c:pt>
              </c:strCache>
            </c:strRef>
          </c:tx>
          <c:spPr>
            <a:solidFill>
              <a:schemeClr val="accent1"/>
            </a:solidFill>
            <a:ln>
              <a:noFill/>
            </a:ln>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Sheet7!$M$10:$M$13</c:f>
              <c:strCache>
                <c:ptCount val="4"/>
                <c:pt idx="0">
                  <c:v>Equity and other investments</c:v>
                </c:pt>
                <c:pt idx="1">
                  <c:v>Goodwill</c:v>
                </c:pt>
                <c:pt idx="2">
                  <c:v>Intangible assets, net</c:v>
                </c:pt>
                <c:pt idx="3">
                  <c:v>Retained earnings</c:v>
                </c:pt>
              </c:strCache>
            </c:strRef>
          </c:cat>
          <c:val>
            <c:numRef>
              <c:f>Sheet7!$N$10:$N$13</c:f>
              <c:numCache>
                <c:formatCode>#,##0</c:formatCode>
                <c:ptCount val="4"/>
                <c:pt idx="0">
                  <c:v>4721</c:v>
                </c:pt>
                <c:pt idx="1">
                  <c:v>51334</c:v>
                </c:pt>
                <c:pt idx="2">
                  <c:v>18231</c:v>
                </c:pt>
                <c:pt idx="3">
                  <c:v>54296</c:v>
                </c:pt>
              </c:numCache>
            </c:numRef>
          </c:val>
          <c:extLst>
            <c:ext xmlns:c16="http://schemas.microsoft.com/office/drawing/2014/chart" uri="{C3380CC4-5D6E-409C-BE32-E72D297353CC}">
              <c16:uniqueId val="{00000000-6912-445E-868A-D5B4F3C4A97E}"/>
            </c:ext>
          </c:extLst>
        </c:ser>
        <c:dLbls>
          <c:showLegendKey val="0"/>
          <c:showVal val="1"/>
          <c:showCatName val="0"/>
          <c:showSerName val="0"/>
          <c:showPercent val="0"/>
          <c:showBubbleSize val="0"/>
        </c:dLbls>
        <c:gapWidth val="269"/>
        <c:overlap val="-27"/>
        <c:axId val="39882351"/>
        <c:axId val="39875151"/>
      </c:barChart>
      <c:lineChart>
        <c:grouping val="standard"/>
        <c:varyColors val="0"/>
        <c:ser>
          <c:idx val="1"/>
          <c:order val="1"/>
          <c:tx>
            <c:strRef>
              <c:f>Sheet7!$O$9</c:f>
              <c:strCache>
                <c:ptCount val="1"/>
                <c:pt idx="0">
                  <c:v>% of Net Change</c:v>
                </c:pt>
              </c:strCache>
            </c:strRef>
          </c:tx>
          <c:spPr>
            <a:ln w="38100" cap="rnd">
              <a:solidFill>
                <a:schemeClr val="accent2"/>
              </a:solidFill>
              <a:round/>
            </a:ln>
            <a:effectLst/>
          </c:spPr>
          <c:marker>
            <c:symbol val="none"/>
          </c:marker>
          <c:dLbls>
            <c:dLbl>
              <c:idx val="3"/>
              <c:layout>
                <c:manualLayout>
                  <c:x val="8.3333333333333332E-3"/>
                  <c:y val="1.85185185185184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912-445E-868A-D5B4F3C4A97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Sheet7!$M$10:$M$13</c:f>
              <c:strCache>
                <c:ptCount val="4"/>
                <c:pt idx="0">
                  <c:v>Equity and other investments</c:v>
                </c:pt>
                <c:pt idx="1">
                  <c:v>Goodwill</c:v>
                </c:pt>
                <c:pt idx="2">
                  <c:v>Intangible assets, net</c:v>
                </c:pt>
                <c:pt idx="3">
                  <c:v>Retained earnings</c:v>
                </c:pt>
              </c:strCache>
            </c:strRef>
          </c:cat>
          <c:val>
            <c:numRef>
              <c:f>Sheet7!$O$10:$O$13</c:f>
              <c:numCache>
                <c:formatCode>0%</c:formatCode>
                <c:ptCount val="4"/>
                <c:pt idx="0">
                  <c:v>0.47788237675878126</c:v>
                </c:pt>
                <c:pt idx="1">
                  <c:v>0.75617947735910207</c:v>
                </c:pt>
                <c:pt idx="2">
                  <c:v>1.9465086483023704</c:v>
                </c:pt>
                <c:pt idx="3">
                  <c:v>0.45685245018847603</c:v>
                </c:pt>
              </c:numCache>
            </c:numRef>
          </c:val>
          <c:smooth val="0"/>
          <c:extLst>
            <c:ext xmlns:c16="http://schemas.microsoft.com/office/drawing/2014/chart" uri="{C3380CC4-5D6E-409C-BE32-E72D297353CC}">
              <c16:uniqueId val="{00000002-6912-445E-868A-D5B4F3C4A97E}"/>
            </c:ext>
          </c:extLst>
        </c:ser>
        <c:dLbls>
          <c:showLegendKey val="0"/>
          <c:showVal val="1"/>
          <c:showCatName val="0"/>
          <c:showSerName val="0"/>
          <c:showPercent val="0"/>
          <c:showBubbleSize val="0"/>
        </c:dLbls>
        <c:marker val="1"/>
        <c:smooth val="0"/>
        <c:axId val="39883311"/>
        <c:axId val="39876111"/>
      </c:lineChart>
      <c:catAx>
        <c:axId val="3988235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9875151"/>
        <c:crosses val="autoZero"/>
        <c:auto val="1"/>
        <c:lblAlgn val="ctr"/>
        <c:lblOffset val="100"/>
        <c:noMultiLvlLbl val="0"/>
      </c:catAx>
      <c:valAx>
        <c:axId val="39875151"/>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9882351"/>
        <c:crosses val="autoZero"/>
        <c:crossBetween val="between"/>
      </c:valAx>
      <c:valAx>
        <c:axId val="39876111"/>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9883311"/>
        <c:crosses val="max"/>
        <c:crossBetween val="between"/>
      </c:valAx>
      <c:catAx>
        <c:axId val="39883311"/>
        <c:scaling>
          <c:orientation val="minMax"/>
        </c:scaling>
        <c:delete val="1"/>
        <c:axPos val="b"/>
        <c:numFmt formatCode="General" sourceLinked="1"/>
        <c:majorTickMark val="out"/>
        <c:minorTickMark val="none"/>
        <c:tickLblPos val="nextTo"/>
        <c:crossAx val="39876111"/>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15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r>
              <a:rPr lang="en-US" sz="1400">
                <a:latin typeface="Times New Roman" panose="02020603050405020304" pitchFamily="18" charset="0"/>
                <a:cs typeface="Times New Roman" panose="02020603050405020304" pitchFamily="18" charset="0"/>
              </a:rPr>
              <a:t>Assets and Liabilities overview</a:t>
            </a:r>
          </a:p>
        </c:rich>
      </c:tx>
      <c:overlay val="0"/>
      <c:spPr>
        <a:noFill/>
        <a:ln>
          <a:noFill/>
        </a:ln>
        <a:effectLst/>
      </c:spPr>
      <c:txPr>
        <a:bodyPr rot="0" spcFirstLastPara="1" vertOverflow="ellipsis" vert="horz" wrap="square" anchor="ctr" anchorCtr="1"/>
        <a:lstStyle/>
        <a:p>
          <a:pPr>
            <a:defRPr sz="1400" b="1" i="0" u="none" strike="noStrike" kern="1200" cap="all" spc="15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Sheet7!$D$3</c:f>
              <c:strCache>
                <c:ptCount val="1"/>
                <c:pt idx="0">
                  <c:v>2024</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Sheet7!$C$4:$C$6</c:f>
              <c:strCache>
                <c:ptCount val="3"/>
                <c:pt idx="0">
                  <c:v>Total assets</c:v>
                </c:pt>
                <c:pt idx="1">
                  <c:v>Total liabilities</c:v>
                </c:pt>
                <c:pt idx="2">
                  <c:v>Total stockholders’ equity</c:v>
                </c:pt>
              </c:strCache>
            </c:strRef>
          </c:cat>
          <c:val>
            <c:numRef>
              <c:f>Sheet7!$D$4:$D$6</c:f>
              <c:numCache>
                <c:formatCode>_(* #,##0.00_);_(* \(#,##0.00\);_(* "-"??_);_(@_)</c:formatCode>
                <c:ptCount val="3"/>
                <c:pt idx="0">
                  <c:v>512163</c:v>
                </c:pt>
                <c:pt idx="1">
                  <c:v>243686</c:v>
                </c:pt>
                <c:pt idx="2">
                  <c:v>268477</c:v>
                </c:pt>
              </c:numCache>
            </c:numRef>
          </c:val>
          <c:extLst>
            <c:ext xmlns:c16="http://schemas.microsoft.com/office/drawing/2014/chart" uri="{C3380CC4-5D6E-409C-BE32-E72D297353CC}">
              <c16:uniqueId val="{00000000-7723-4263-9165-B3E0B55B55AB}"/>
            </c:ext>
          </c:extLst>
        </c:ser>
        <c:ser>
          <c:idx val="1"/>
          <c:order val="1"/>
          <c:tx>
            <c:strRef>
              <c:f>Sheet7!$E$3</c:f>
              <c:strCache>
                <c:ptCount val="1"/>
                <c:pt idx="0">
                  <c:v>2023</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Sheet7!$C$4:$C$6</c:f>
              <c:strCache>
                <c:ptCount val="3"/>
                <c:pt idx="0">
                  <c:v>Total assets</c:v>
                </c:pt>
                <c:pt idx="1">
                  <c:v>Total liabilities</c:v>
                </c:pt>
                <c:pt idx="2">
                  <c:v>Total stockholders’ equity</c:v>
                </c:pt>
              </c:strCache>
            </c:strRef>
          </c:cat>
          <c:val>
            <c:numRef>
              <c:f>Sheet7!$E$4:$E$6</c:f>
              <c:numCache>
                <c:formatCode>_(* #,##0.00_);_(* \(#,##0.00\);_(* "-"??_);_(@_)</c:formatCode>
                <c:ptCount val="3"/>
                <c:pt idx="0">
                  <c:v>411976</c:v>
                </c:pt>
                <c:pt idx="1">
                  <c:v>205753</c:v>
                </c:pt>
                <c:pt idx="2">
                  <c:v>206223</c:v>
                </c:pt>
              </c:numCache>
            </c:numRef>
          </c:val>
          <c:extLst>
            <c:ext xmlns:c16="http://schemas.microsoft.com/office/drawing/2014/chart" uri="{C3380CC4-5D6E-409C-BE32-E72D297353CC}">
              <c16:uniqueId val="{00000001-7723-4263-9165-B3E0B55B55AB}"/>
            </c:ext>
          </c:extLst>
        </c:ser>
        <c:dLbls>
          <c:dLblPos val="outEnd"/>
          <c:showLegendKey val="0"/>
          <c:showVal val="1"/>
          <c:showCatName val="0"/>
          <c:showSerName val="0"/>
          <c:showPercent val="0"/>
          <c:showBubbleSize val="0"/>
        </c:dLbls>
        <c:gapWidth val="164"/>
        <c:overlap val="-22"/>
        <c:axId val="1671840527"/>
        <c:axId val="1671841007"/>
      </c:barChart>
      <c:catAx>
        <c:axId val="167184052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671841007"/>
        <c:crosses val="autoZero"/>
        <c:auto val="1"/>
        <c:lblAlgn val="ctr"/>
        <c:lblOffset val="100"/>
        <c:noMultiLvlLbl val="0"/>
      </c:catAx>
      <c:valAx>
        <c:axId val="1671841007"/>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6718405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Cash Flows </a:t>
            </a:r>
            <a:r>
              <a:rPr lang="en-US">
                <a:solidFill>
                  <a:schemeClr val="accent5">
                    <a:lumMod val="75000"/>
                  </a:schemeClr>
                </a:solidFill>
              </a:rPr>
              <a:t>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867825896762906"/>
          <c:y val="0.17171296296296298"/>
          <c:w val="0.84465507436570431"/>
          <c:h val="0.6714577865266842"/>
        </c:manualLayout>
      </c:layout>
      <c:barChart>
        <c:barDir val="col"/>
        <c:grouping val="clustered"/>
        <c:varyColors val="0"/>
        <c:ser>
          <c:idx val="0"/>
          <c:order val="0"/>
          <c:tx>
            <c:strRef>
              <c:f>Sheet1!$H$12</c:f>
              <c:strCache>
                <c:ptCount val="1"/>
                <c:pt idx="0">
                  <c:v>2024</c:v>
                </c:pt>
              </c:strCache>
            </c:strRef>
          </c:tx>
          <c:spPr>
            <a:solidFill>
              <a:schemeClr val="accent1"/>
            </a:soli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Sheet1!$G$13:$G$16</c:f>
              <c:strCache>
                <c:ptCount val="4"/>
                <c:pt idx="0">
                  <c:v>Net cash from operations</c:v>
                </c:pt>
                <c:pt idx="1">
                  <c:v>Net cash used in financing</c:v>
                </c:pt>
                <c:pt idx="2">
                  <c:v>Net cash used in investing</c:v>
                </c:pt>
                <c:pt idx="3">
                  <c:v>Net change in cash and cash equivalents</c:v>
                </c:pt>
              </c:strCache>
            </c:strRef>
          </c:cat>
          <c:val>
            <c:numRef>
              <c:f>Sheet1!$H$13:$H$16</c:f>
              <c:numCache>
                <c:formatCode>General</c:formatCode>
                <c:ptCount val="4"/>
                <c:pt idx="0">
                  <c:v>118548</c:v>
                </c:pt>
                <c:pt idx="1">
                  <c:v>-37757</c:v>
                </c:pt>
                <c:pt idx="2">
                  <c:v>-96970</c:v>
                </c:pt>
                <c:pt idx="3">
                  <c:v>-16389</c:v>
                </c:pt>
              </c:numCache>
            </c:numRef>
          </c:val>
          <c:extLst>
            <c:ext xmlns:c16="http://schemas.microsoft.com/office/drawing/2014/chart" uri="{C3380CC4-5D6E-409C-BE32-E72D297353CC}">
              <c16:uniqueId val="{00000000-9D64-476F-9C3A-4F3B2E088F73}"/>
            </c:ext>
          </c:extLst>
        </c:ser>
        <c:ser>
          <c:idx val="1"/>
          <c:order val="1"/>
          <c:tx>
            <c:strRef>
              <c:f>Sheet1!$I$12</c:f>
              <c:strCache>
                <c:ptCount val="1"/>
                <c:pt idx="0">
                  <c:v>2023</c:v>
                </c:pt>
              </c:strCache>
            </c:strRef>
          </c:tx>
          <c:spPr>
            <a:solidFill>
              <a:schemeClr val="accent2"/>
            </a:solidFill>
            <a:ln>
              <a:noFill/>
            </a:ln>
            <a:effectLst/>
          </c:spPr>
          <c:invertIfNegative val="0"/>
          <c:dLbls>
            <c:dLbl>
              <c:idx val="1"/>
              <c:layout>
                <c:manualLayout>
                  <c:x val="-1.9444444444444445E-2"/>
                  <c:y val="-6.94444444444444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D64-476F-9C3A-4F3B2E088F73}"/>
                </c:ext>
              </c:extLst>
            </c:dLbl>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Sheet1!$G$13:$G$16</c:f>
              <c:strCache>
                <c:ptCount val="4"/>
                <c:pt idx="0">
                  <c:v>Net cash from operations</c:v>
                </c:pt>
                <c:pt idx="1">
                  <c:v>Net cash used in financing</c:v>
                </c:pt>
                <c:pt idx="2">
                  <c:v>Net cash used in investing</c:v>
                </c:pt>
                <c:pt idx="3">
                  <c:v>Net change in cash and cash equivalents</c:v>
                </c:pt>
              </c:strCache>
            </c:strRef>
          </c:cat>
          <c:val>
            <c:numRef>
              <c:f>Sheet1!$I$13:$I$16</c:f>
              <c:numCache>
                <c:formatCode>General</c:formatCode>
                <c:ptCount val="4"/>
                <c:pt idx="0">
                  <c:v>87582</c:v>
                </c:pt>
                <c:pt idx="1">
                  <c:v>-43935</c:v>
                </c:pt>
                <c:pt idx="2">
                  <c:v>-22680</c:v>
                </c:pt>
                <c:pt idx="3">
                  <c:v>20773</c:v>
                </c:pt>
              </c:numCache>
            </c:numRef>
          </c:val>
          <c:extLst>
            <c:ext xmlns:c16="http://schemas.microsoft.com/office/drawing/2014/chart" uri="{C3380CC4-5D6E-409C-BE32-E72D297353CC}">
              <c16:uniqueId val="{00000002-9D64-476F-9C3A-4F3B2E088F73}"/>
            </c:ext>
          </c:extLst>
        </c:ser>
        <c:ser>
          <c:idx val="2"/>
          <c:order val="2"/>
          <c:tx>
            <c:strRef>
              <c:f>Sheet1!$J$12</c:f>
              <c:strCache>
                <c:ptCount val="1"/>
                <c:pt idx="0">
                  <c:v>2022</c:v>
                </c:pt>
              </c:strCache>
            </c:strRef>
          </c:tx>
          <c:spPr>
            <a:solidFill>
              <a:schemeClr val="accent3"/>
            </a:solidFill>
            <a:ln>
              <a:noFill/>
            </a:ln>
            <a:effectLst/>
          </c:spPr>
          <c:invertIfNegative val="0"/>
          <c:dLbls>
            <c:dLbl>
              <c:idx val="0"/>
              <c:layout>
                <c:manualLayout>
                  <c:x val="5.277777777777777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D64-476F-9C3A-4F3B2E088F73}"/>
                </c:ext>
              </c:extLst>
            </c:dLbl>
            <c:dLbl>
              <c:idx val="2"/>
              <c:layout>
                <c:manualLayout>
                  <c:x val="1.1111111111111112E-2"/>
                  <c:y val="-4.629629629629629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D64-476F-9C3A-4F3B2E088F73}"/>
                </c:ext>
              </c:extLst>
            </c:dLbl>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Sheet1!$G$13:$G$16</c:f>
              <c:strCache>
                <c:ptCount val="4"/>
                <c:pt idx="0">
                  <c:v>Net cash from operations</c:v>
                </c:pt>
                <c:pt idx="1">
                  <c:v>Net cash used in financing</c:v>
                </c:pt>
                <c:pt idx="2">
                  <c:v>Net cash used in investing</c:v>
                </c:pt>
                <c:pt idx="3">
                  <c:v>Net change in cash and cash equivalents</c:v>
                </c:pt>
              </c:strCache>
            </c:strRef>
          </c:cat>
          <c:val>
            <c:numRef>
              <c:f>Sheet1!$J$13:$J$16</c:f>
              <c:numCache>
                <c:formatCode>General</c:formatCode>
                <c:ptCount val="4"/>
                <c:pt idx="0">
                  <c:v>89035</c:v>
                </c:pt>
                <c:pt idx="1">
                  <c:v>-58876</c:v>
                </c:pt>
                <c:pt idx="2">
                  <c:v>-30311</c:v>
                </c:pt>
                <c:pt idx="3">
                  <c:v>-293</c:v>
                </c:pt>
              </c:numCache>
            </c:numRef>
          </c:val>
          <c:extLst>
            <c:ext xmlns:c16="http://schemas.microsoft.com/office/drawing/2014/chart" uri="{C3380CC4-5D6E-409C-BE32-E72D297353CC}">
              <c16:uniqueId val="{00000005-9D64-476F-9C3A-4F3B2E088F73}"/>
            </c:ext>
          </c:extLst>
        </c:ser>
        <c:dLbls>
          <c:dLblPos val="outEnd"/>
          <c:showLegendKey val="0"/>
          <c:showVal val="1"/>
          <c:showCatName val="0"/>
          <c:showSerName val="0"/>
          <c:showPercent val="0"/>
          <c:showBubbleSize val="0"/>
        </c:dLbls>
        <c:gapWidth val="219"/>
        <c:overlap val="-27"/>
        <c:axId val="441783231"/>
        <c:axId val="441789951"/>
      </c:barChart>
      <c:catAx>
        <c:axId val="44178323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441789951"/>
        <c:crosses val="autoZero"/>
        <c:auto val="0"/>
        <c:lblAlgn val="ctr"/>
        <c:lblOffset val="60"/>
        <c:tickLblSkip val="1"/>
        <c:noMultiLvlLbl val="0"/>
      </c:catAx>
      <c:valAx>
        <c:axId val="441789951"/>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783231"/>
        <c:crosses val="autoZero"/>
        <c:crossBetween val="between"/>
      </c:valAx>
      <c:spPr>
        <a:noFill/>
        <a:ln>
          <a:noFill/>
        </a:ln>
        <a:effectLst/>
      </c:spPr>
    </c:plotArea>
    <c:legend>
      <c:legendPos val="b"/>
      <c:layout>
        <c:manualLayout>
          <c:xMode val="edge"/>
          <c:yMode val="edge"/>
          <c:x val="0.706589457567804"/>
          <c:y val="7.002260134149893E-2"/>
          <c:w val="0.28126531058617671"/>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normalizeH="0" baseline="0">
                <a:solidFill>
                  <a:schemeClr val="accent5">
                    <a:lumMod val="75000"/>
                  </a:schemeClr>
                </a:solidFill>
                <a:latin typeface="Times New Roman" panose="02020603050405020304" pitchFamily="18" charset="0"/>
                <a:ea typeface="+mj-ea"/>
                <a:cs typeface="Times New Roman" panose="02020603050405020304" pitchFamily="18" charset="0"/>
              </a:defRPr>
            </a:pPr>
            <a:r>
              <a:rPr lang="en-US" sz="1400">
                <a:solidFill>
                  <a:schemeClr val="accent5">
                    <a:lumMod val="75000"/>
                  </a:schemeClr>
                </a:solidFill>
                <a:latin typeface="Times New Roman" panose="02020603050405020304" pitchFamily="18" charset="0"/>
                <a:cs typeface="Times New Roman" panose="02020603050405020304" pitchFamily="18" charset="0"/>
              </a:rPr>
              <a:t>Total Revenue Increase</a:t>
            </a:r>
          </a:p>
        </c:rich>
      </c:tx>
      <c:overlay val="0"/>
      <c:spPr>
        <a:noFill/>
        <a:ln>
          <a:noFill/>
        </a:ln>
        <a:effectLst/>
      </c:spPr>
      <c:txPr>
        <a:bodyPr rot="0" spcFirstLastPara="1" vertOverflow="ellipsis" vert="horz" wrap="square" anchor="ctr" anchorCtr="1"/>
        <a:lstStyle/>
        <a:p>
          <a:pPr>
            <a:defRPr sz="1400" b="1" i="0" u="none" strike="noStrike" kern="1200" spc="0" normalizeH="0" baseline="0">
              <a:solidFill>
                <a:schemeClr val="accent5">
                  <a:lumMod val="75000"/>
                </a:schemeClr>
              </a:solidFill>
              <a:latin typeface="Times New Roman" panose="02020603050405020304" pitchFamily="18" charset="0"/>
              <a:ea typeface="+mj-ea"/>
              <a:cs typeface="Times New Roman" panose="02020603050405020304" pitchFamily="18" charset="0"/>
            </a:defRPr>
          </a:pPr>
          <a:endParaRPr lang="en-US"/>
        </a:p>
      </c:txPr>
    </c:title>
    <c:autoTitleDeleted val="0"/>
    <c:view3D>
      <c:rotX val="30"/>
      <c:rotY val="0"/>
      <c:depthPercent val="100"/>
      <c:rAngAx val="0"/>
      <c:perspective val="5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Sheet6!$E$26</c:f>
              <c:strCache>
                <c:ptCount val="1"/>
                <c:pt idx="0">
                  <c:v>Total revenue</c:v>
                </c:pt>
              </c:strCache>
            </c:strRef>
          </c:tx>
          <c:dPt>
            <c:idx val="0"/>
            <c:bubble3D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1-3E41-4BFD-A0D7-3217C7C65CE4}"/>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3-3E41-4BFD-A0D7-3217C7C65CE4}"/>
              </c:ext>
            </c:extLst>
          </c:dPt>
          <c:dPt>
            <c:idx val="2"/>
            <c:bubble3D val="0"/>
            <c:spPr>
              <a:gradFill>
                <a:gsLst>
                  <a:gs pos="100000">
                    <a:schemeClr val="accent3">
                      <a:lumMod val="60000"/>
                      <a:lumOff val="40000"/>
                    </a:schemeClr>
                  </a:gs>
                  <a:gs pos="0">
                    <a:schemeClr val="accent3"/>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5-3E41-4BFD-A0D7-3217C7C65CE4}"/>
              </c:ext>
            </c:extLst>
          </c:dPt>
          <c:dPt>
            <c:idx val="3"/>
            <c:bubble3D val="0"/>
            <c:spPr>
              <a:gradFill>
                <a:gsLst>
                  <a:gs pos="100000">
                    <a:schemeClr val="accent4">
                      <a:lumMod val="60000"/>
                      <a:lumOff val="40000"/>
                    </a:schemeClr>
                  </a:gs>
                  <a:gs pos="0">
                    <a:schemeClr val="accent4"/>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7-3E41-4BFD-A0D7-3217C7C65CE4}"/>
              </c:ext>
            </c:extLst>
          </c:dPt>
          <c:dLbls>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5">
                          <a:lumMod val="7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1-3E41-4BFD-A0D7-3217C7C65CE4}"/>
                </c:ext>
              </c:extLst>
            </c:dLbl>
            <c:dLbl>
              <c:idx val="1"/>
              <c:layout>
                <c:manualLayout>
                  <c:x val="1.6794619422572179E-2"/>
                  <c:y val="-0.1738881598133566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E41-4BFD-A0D7-3217C7C65CE4}"/>
                </c:ext>
              </c:extLst>
            </c:dLbl>
            <c:dLbl>
              <c:idx val="2"/>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5">
                          <a:lumMod val="7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5-3E41-4BFD-A0D7-3217C7C65CE4}"/>
                </c:ext>
              </c:extLst>
            </c:dLbl>
            <c:dLbl>
              <c:idx val="3"/>
              <c:layout>
                <c:manualLayout>
                  <c:x val="-0.19176268591426071"/>
                  <c:y val="3.533974919801691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E41-4BFD-A0D7-3217C7C65CE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5">
                        <a:lumMod val="7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Sheet6!$F$25:$I$25</c:f>
              <c:strCache>
                <c:ptCount val="3"/>
                <c:pt idx="0">
                  <c:v>2022/2023</c:v>
                </c:pt>
                <c:pt idx="2">
                  <c:v>2023/2024</c:v>
                </c:pt>
              </c:strCache>
            </c:strRef>
          </c:cat>
          <c:val>
            <c:numRef>
              <c:f>Sheet6!$F$26:$I$26</c:f>
              <c:numCache>
                <c:formatCode>0%</c:formatCode>
                <c:ptCount val="4"/>
                <c:pt idx="0" formatCode="#,##0">
                  <c:v>13645</c:v>
                </c:pt>
                <c:pt idx="1">
                  <c:v>6.8820295556564284E-2</c:v>
                </c:pt>
                <c:pt idx="2" formatCode="#,##0">
                  <c:v>33207</c:v>
                </c:pt>
                <c:pt idx="3">
                  <c:v>0.15669962013071301</c:v>
                </c:pt>
              </c:numCache>
            </c:numRef>
          </c:val>
          <c:extLst>
            <c:ext xmlns:c16="http://schemas.microsoft.com/office/drawing/2014/chart" uri="{C3380CC4-5D6E-409C-BE32-E72D297353CC}">
              <c16:uniqueId val="{00000008-3E41-4BFD-A0D7-3217C7C65CE4}"/>
            </c:ext>
          </c:extLst>
        </c:ser>
        <c:dLbls>
          <c:dLblPos val="bestFit"/>
          <c:showLegendKey val="0"/>
          <c:showVal val="1"/>
          <c:showCatName val="0"/>
          <c:showSerName val="0"/>
          <c:showPercent val="0"/>
          <c:showBubbleSize val="0"/>
          <c:showLeaderLines val="1"/>
        </c:dLbls>
      </c:pie3DChart>
      <c:spPr>
        <a:noFill/>
        <a:ln>
          <a:noFill/>
        </a:ln>
        <a:effectLst/>
      </c:spPr>
    </c:plotArea>
    <c:legend>
      <c:legendPos val="r"/>
      <c:legendEntry>
        <c:idx val="1"/>
        <c:delete val="1"/>
      </c:legendEntry>
      <c:legendEntry>
        <c:idx val="3"/>
        <c:delete val="1"/>
      </c:legendEntry>
      <c:layout>
        <c:manualLayout>
          <c:xMode val="edge"/>
          <c:yMode val="edge"/>
          <c:x val="0.76060673665791778"/>
          <c:y val="0.79348315835520555"/>
          <c:w val="0.15328215223097114"/>
          <c:h val="0.15625109361329836"/>
        </c:manualLayout>
      </c:layout>
      <c:overlay val="0"/>
      <c:spPr>
        <a:solidFill>
          <a:schemeClr val="lt1">
            <a:alpha val="50000"/>
          </a:schemeClr>
        </a:solidFill>
        <a:ln>
          <a:noFill/>
        </a:ln>
        <a:effectLst/>
      </c:spPr>
      <c:txPr>
        <a:bodyPr rot="0" spcFirstLastPara="1" vertOverflow="ellipsis" vert="horz" wrap="square" anchor="ctr" anchorCtr="1"/>
        <a:lstStyle/>
        <a:p>
          <a:pPr>
            <a:defRPr sz="900" b="0" i="0" u="none" strike="noStrike" kern="1200" baseline="0">
              <a:solidFill>
                <a:schemeClr val="accent5">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5">
                    <a:lumMod val="75000"/>
                  </a:schemeClr>
                </a:solidFill>
                <a:latin typeface="Times New Roman" panose="02020603050405020304" pitchFamily="18" charset="0"/>
                <a:ea typeface="+mn-ea"/>
                <a:cs typeface="Times New Roman" panose="02020603050405020304" pitchFamily="18" charset="0"/>
              </a:defRPr>
            </a:pPr>
            <a:r>
              <a:rPr lang="en-US">
                <a:solidFill>
                  <a:schemeClr val="accent5">
                    <a:lumMod val="75000"/>
                  </a:schemeClr>
                </a:solidFill>
                <a:latin typeface="Times New Roman" panose="02020603050405020304" pitchFamily="18" charset="0"/>
                <a:cs typeface="Times New Roman" panose="02020603050405020304" pitchFamily="18" charset="0"/>
              </a:rPr>
              <a:t>Horizontal Analysis for 2023/2024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5">
                  <a:lumMod val="7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Sheet7!$H$26</c:f>
              <c:strCache>
                <c:ptCount val="1"/>
                <c:pt idx="0">
                  <c:v>Net Change</c:v>
                </c:pt>
              </c:strCache>
            </c:strRef>
          </c:tx>
          <c:spPr>
            <a:solidFill>
              <a:schemeClr val="accent1"/>
            </a:solidFill>
            <a:ln>
              <a:noFill/>
            </a:ln>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Sheet7!$G$27:$G$29</c:f>
              <c:strCache>
                <c:ptCount val="3"/>
                <c:pt idx="0">
                  <c:v>Total assets</c:v>
                </c:pt>
                <c:pt idx="1">
                  <c:v>Total liabilities</c:v>
                </c:pt>
                <c:pt idx="2">
                  <c:v>Total stockholders’ equity</c:v>
                </c:pt>
              </c:strCache>
            </c:strRef>
          </c:cat>
          <c:val>
            <c:numRef>
              <c:f>Sheet7!$H$27:$H$29</c:f>
              <c:numCache>
                <c:formatCode>_(* #,##0.00_);_(* \(#,##0.00\);_(* "-"??_);_(@_)</c:formatCode>
                <c:ptCount val="3"/>
                <c:pt idx="0">
                  <c:v>100187</c:v>
                </c:pt>
                <c:pt idx="1">
                  <c:v>37933</c:v>
                </c:pt>
                <c:pt idx="2">
                  <c:v>62254</c:v>
                </c:pt>
              </c:numCache>
            </c:numRef>
          </c:val>
          <c:extLst>
            <c:ext xmlns:c16="http://schemas.microsoft.com/office/drawing/2014/chart" uri="{C3380CC4-5D6E-409C-BE32-E72D297353CC}">
              <c16:uniqueId val="{00000000-BBED-4177-966C-F4E6ED3CA777}"/>
            </c:ext>
          </c:extLst>
        </c:ser>
        <c:dLbls>
          <c:showLegendKey val="0"/>
          <c:showVal val="1"/>
          <c:showCatName val="0"/>
          <c:showSerName val="0"/>
          <c:showPercent val="0"/>
          <c:showBubbleSize val="0"/>
        </c:dLbls>
        <c:gapWidth val="219"/>
        <c:overlap val="-27"/>
        <c:axId val="540282479"/>
        <c:axId val="540273839"/>
      </c:barChart>
      <c:lineChart>
        <c:grouping val="standard"/>
        <c:varyColors val="0"/>
        <c:ser>
          <c:idx val="1"/>
          <c:order val="1"/>
          <c:tx>
            <c:strRef>
              <c:f>Sheet7!$I$26</c:f>
              <c:strCache>
                <c:ptCount val="1"/>
                <c:pt idx="0">
                  <c:v>% of Net Change</c:v>
                </c:pt>
              </c:strCache>
            </c:strRef>
          </c:tx>
          <c:spPr>
            <a:ln w="28575" cap="rnd">
              <a:solidFill>
                <a:schemeClr val="accent2"/>
              </a:solidFill>
              <a:round/>
            </a:ln>
            <a:effectLst/>
          </c:spPr>
          <c:marker>
            <c:symbol val="none"/>
          </c:marker>
          <c:dLbls>
            <c:dLbl>
              <c:idx val="0"/>
              <c:layout>
                <c:manualLayout>
                  <c:x val="2.4999999999999949E-2"/>
                  <c:y val="-1.38888888888888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BED-4177-966C-F4E6ED3CA77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Sheet7!$G$27:$G$29</c:f>
              <c:strCache>
                <c:ptCount val="3"/>
                <c:pt idx="0">
                  <c:v>Total assets</c:v>
                </c:pt>
                <c:pt idx="1">
                  <c:v>Total liabilities</c:v>
                </c:pt>
                <c:pt idx="2">
                  <c:v>Total stockholders’ equity</c:v>
                </c:pt>
              </c:strCache>
            </c:strRef>
          </c:cat>
          <c:val>
            <c:numRef>
              <c:f>Sheet7!$I$27:$I$29</c:f>
              <c:numCache>
                <c:formatCode>0%</c:formatCode>
                <c:ptCount val="3"/>
                <c:pt idx="0">
                  <c:v>0.24318649630075539</c:v>
                </c:pt>
                <c:pt idx="1">
                  <c:v>0.1843618319052456</c:v>
                </c:pt>
                <c:pt idx="2">
                  <c:v>0.30187709421354553</c:v>
                </c:pt>
              </c:numCache>
            </c:numRef>
          </c:val>
          <c:smooth val="0"/>
          <c:extLst>
            <c:ext xmlns:c16="http://schemas.microsoft.com/office/drawing/2014/chart" uri="{C3380CC4-5D6E-409C-BE32-E72D297353CC}">
              <c16:uniqueId val="{00000002-BBED-4177-966C-F4E6ED3CA777}"/>
            </c:ext>
          </c:extLst>
        </c:ser>
        <c:dLbls>
          <c:showLegendKey val="0"/>
          <c:showVal val="1"/>
          <c:showCatName val="0"/>
          <c:showSerName val="0"/>
          <c:showPercent val="0"/>
          <c:showBubbleSize val="0"/>
        </c:dLbls>
        <c:marker val="1"/>
        <c:smooth val="0"/>
        <c:axId val="540282959"/>
        <c:axId val="540274319"/>
      </c:lineChart>
      <c:catAx>
        <c:axId val="540282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40273839"/>
        <c:crosses val="autoZero"/>
        <c:auto val="1"/>
        <c:lblAlgn val="ctr"/>
        <c:lblOffset val="100"/>
        <c:noMultiLvlLbl val="0"/>
      </c:catAx>
      <c:valAx>
        <c:axId val="540273839"/>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282479"/>
        <c:crosses val="autoZero"/>
        <c:crossBetween val="between"/>
      </c:valAx>
      <c:valAx>
        <c:axId val="540274319"/>
        <c:scaling>
          <c:orientation val="minMax"/>
        </c:scaling>
        <c:delete val="0"/>
        <c:axPos val="r"/>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40282959"/>
        <c:crosses val="max"/>
        <c:crossBetween val="between"/>
      </c:valAx>
      <c:catAx>
        <c:axId val="540282959"/>
        <c:scaling>
          <c:orientation val="minMax"/>
        </c:scaling>
        <c:delete val="1"/>
        <c:axPos val="b"/>
        <c:numFmt formatCode="General" sourceLinked="1"/>
        <c:majorTickMark val="none"/>
        <c:minorTickMark val="none"/>
        <c:tickLblPos val="nextTo"/>
        <c:crossAx val="54027431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r>
              <a:rPr lang="en-US">
                <a:solidFill>
                  <a:schemeClr val="tx1"/>
                </a:solidFill>
              </a:rPr>
              <a:t>Cost of Revenue</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endParaRPr lang="en-US"/>
        </a:p>
      </c:txPr>
    </c:title>
    <c:autoTitleDeleted val="0"/>
    <c:plotArea>
      <c:layout/>
      <c:barChart>
        <c:barDir val="col"/>
        <c:grouping val="clustered"/>
        <c:varyColors val="0"/>
        <c:ser>
          <c:idx val="0"/>
          <c:order val="0"/>
          <c:tx>
            <c:strRef>
              <c:f>Sheet6!$B$5</c:f>
              <c:strCache>
                <c:ptCount val="1"/>
                <c:pt idx="0">
                  <c:v>Product</c:v>
                </c:pt>
              </c:strCache>
            </c:strRef>
          </c:tx>
          <c:spPr>
            <a:solidFill>
              <a:schemeClr val="accent1"/>
            </a:solidFill>
            <a:ln>
              <a:noFill/>
            </a:ln>
            <a:effectLst/>
          </c:spPr>
          <c:invertIfNegative val="0"/>
          <c:dLbls>
            <c:numFmt formatCode="&quot;$&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Sheet6!$C$3:$E$3</c:f>
              <c:numCache>
                <c:formatCode>General</c:formatCode>
                <c:ptCount val="3"/>
                <c:pt idx="0">
                  <c:v>2024</c:v>
                </c:pt>
                <c:pt idx="1">
                  <c:v>2023</c:v>
                </c:pt>
                <c:pt idx="2">
                  <c:v>2022</c:v>
                </c:pt>
              </c:numCache>
            </c:numRef>
          </c:cat>
          <c:val>
            <c:numRef>
              <c:f>Sheet6!$C$5:$E$5</c:f>
              <c:numCache>
                <c:formatCode>#,##0</c:formatCode>
                <c:ptCount val="3"/>
                <c:pt idx="0">
                  <c:v>15272</c:v>
                </c:pt>
                <c:pt idx="1">
                  <c:v>17804</c:v>
                </c:pt>
                <c:pt idx="2">
                  <c:v>19064</c:v>
                </c:pt>
              </c:numCache>
            </c:numRef>
          </c:val>
          <c:extLst>
            <c:ext xmlns:c16="http://schemas.microsoft.com/office/drawing/2014/chart" uri="{C3380CC4-5D6E-409C-BE32-E72D297353CC}">
              <c16:uniqueId val="{00000000-9425-4AED-9AA3-55EA629D7346}"/>
            </c:ext>
          </c:extLst>
        </c:ser>
        <c:ser>
          <c:idx val="1"/>
          <c:order val="1"/>
          <c:tx>
            <c:strRef>
              <c:f>Sheet6!$B$6</c:f>
              <c:strCache>
                <c:ptCount val="1"/>
                <c:pt idx="0">
                  <c:v>Service and other</c:v>
                </c:pt>
              </c:strCache>
            </c:strRef>
          </c:tx>
          <c:spPr>
            <a:solidFill>
              <a:schemeClr val="accent2"/>
            </a:solidFill>
            <a:ln>
              <a:noFill/>
            </a:ln>
            <a:effectLst/>
          </c:spPr>
          <c:invertIfNegative val="0"/>
          <c:dLbls>
            <c:numFmt formatCode="&quot;$&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Sheet6!$C$3:$E$3</c:f>
              <c:numCache>
                <c:formatCode>General</c:formatCode>
                <c:ptCount val="3"/>
                <c:pt idx="0">
                  <c:v>2024</c:v>
                </c:pt>
                <c:pt idx="1">
                  <c:v>2023</c:v>
                </c:pt>
                <c:pt idx="2">
                  <c:v>2022</c:v>
                </c:pt>
              </c:numCache>
            </c:numRef>
          </c:cat>
          <c:val>
            <c:numRef>
              <c:f>Sheet6!$C$6:$E$6</c:f>
              <c:numCache>
                <c:formatCode>#,##0</c:formatCode>
                <c:ptCount val="3"/>
                <c:pt idx="0">
                  <c:v>58842</c:v>
                </c:pt>
                <c:pt idx="1">
                  <c:v>48059</c:v>
                </c:pt>
                <c:pt idx="2">
                  <c:v>43586</c:v>
                </c:pt>
              </c:numCache>
            </c:numRef>
          </c:val>
          <c:extLst>
            <c:ext xmlns:c16="http://schemas.microsoft.com/office/drawing/2014/chart" uri="{C3380CC4-5D6E-409C-BE32-E72D297353CC}">
              <c16:uniqueId val="{00000001-9425-4AED-9AA3-55EA629D7346}"/>
            </c:ext>
          </c:extLst>
        </c:ser>
        <c:ser>
          <c:idx val="2"/>
          <c:order val="2"/>
          <c:tx>
            <c:strRef>
              <c:f>Sheet6!$B$7</c:f>
              <c:strCache>
                <c:ptCount val="1"/>
                <c:pt idx="0">
                  <c:v>Total cost of revenue</c:v>
                </c:pt>
              </c:strCache>
            </c:strRef>
          </c:tx>
          <c:spPr>
            <a:solidFill>
              <a:schemeClr val="accent3"/>
            </a:solidFill>
            <a:ln>
              <a:noFill/>
            </a:ln>
            <a:effectLst/>
          </c:spPr>
          <c:invertIfNegative val="0"/>
          <c:dLbls>
            <c:numFmt formatCode="&quot;$&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Sheet6!$C$3:$E$3</c:f>
              <c:numCache>
                <c:formatCode>General</c:formatCode>
                <c:ptCount val="3"/>
                <c:pt idx="0">
                  <c:v>2024</c:v>
                </c:pt>
                <c:pt idx="1">
                  <c:v>2023</c:v>
                </c:pt>
                <c:pt idx="2">
                  <c:v>2022</c:v>
                </c:pt>
              </c:numCache>
            </c:numRef>
          </c:cat>
          <c:val>
            <c:numRef>
              <c:f>Sheet6!$C$7:$E$7</c:f>
              <c:numCache>
                <c:formatCode>#,##0</c:formatCode>
                <c:ptCount val="3"/>
                <c:pt idx="0">
                  <c:v>74114</c:v>
                </c:pt>
                <c:pt idx="1">
                  <c:v>65863</c:v>
                </c:pt>
                <c:pt idx="2">
                  <c:v>62650</c:v>
                </c:pt>
              </c:numCache>
            </c:numRef>
          </c:val>
          <c:extLst>
            <c:ext xmlns:c16="http://schemas.microsoft.com/office/drawing/2014/chart" uri="{C3380CC4-5D6E-409C-BE32-E72D297353CC}">
              <c16:uniqueId val="{00000002-9425-4AED-9AA3-55EA629D7346}"/>
            </c:ext>
          </c:extLst>
        </c:ser>
        <c:dLbls>
          <c:dLblPos val="outEnd"/>
          <c:showLegendKey val="0"/>
          <c:showVal val="1"/>
          <c:showCatName val="0"/>
          <c:showSerName val="0"/>
          <c:showPercent val="0"/>
          <c:showBubbleSize val="0"/>
        </c:dLbls>
        <c:gapWidth val="267"/>
        <c:overlap val="-43"/>
        <c:axId val="1685102591"/>
        <c:axId val="1685108351"/>
      </c:barChart>
      <c:catAx>
        <c:axId val="168510259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685108351"/>
        <c:crosses val="autoZero"/>
        <c:auto val="1"/>
        <c:lblAlgn val="ctr"/>
        <c:lblOffset val="100"/>
        <c:noMultiLvlLbl val="0"/>
      </c:catAx>
      <c:valAx>
        <c:axId val="1685108351"/>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685102591"/>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Million</a:t>
                  </a:r>
                </a:p>
              </c:rich>
            </c:tx>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dispUnitsLbl>
        </c:dispUnits>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normalizeH="0" baseline="0">
                <a:solidFill>
                  <a:schemeClr val="accent5">
                    <a:lumMod val="75000"/>
                  </a:schemeClr>
                </a:solidFill>
                <a:latin typeface="+mj-lt"/>
                <a:ea typeface="+mj-ea"/>
                <a:cs typeface="+mj-cs"/>
              </a:defRPr>
            </a:pPr>
            <a:r>
              <a:rPr lang="en-US">
                <a:solidFill>
                  <a:schemeClr val="accent5">
                    <a:lumMod val="75000"/>
                  </a:schemeClr>
                </a:solidFill>
              </a:rPr>
              <a:t>Total Revenue Increase</a:t>
            </a:r>
          </a:p>
        </c:rich>
      </c:tx>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accent5">
                  <a:lumMod val="75000"/>
                </a:schemeClr>
              </a:solidFill>
              <a:latin typeface="+mj-lt"/>
              <a:ea typeface="+mj-ea"/>
              <a:cs typeface="+mj-cs"/>
            </a:defRPr>
          </a:pPr>
          <a:endParaRPr lang="en-US"/>
        </a:p>
      </c:txPr>
    </c:title>
    <c:autoTitleDeleted val="0"/>
    <c:view3D>
      <c:rotX val="30"/>
      <c:rotY val="0"/>
      <c:depthPercent val="100"/>
      <c:rAngAx val="0"/>
      <c:perspective val="5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Sheet6!$E$26</c:f>
              <c:strCache>
                <c:ptCount val="1"/>
                <c:pt idx="0">
                  <c:v>Total revenue</c:v>
                </c:pt>
              </c:strCache>
            </c:strRef>
          </c:tx>
          <c:dPt>
            <c:idx val="0"/>
            <c:bubble3D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1-5EEF-4F42-9DE4-3A686379F539}"/>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3-5EEF-4F42-9DE4-3A686379F539}"/>
              </c:ext>
            </c:extLst>
          </c:dPt>
          <c:dPt>
            <c:idx val="2"/>
            <c:bubble3D val="0"/>
            <c:spPr>
              <a:gradFill>
                <a:gsLst>
                  <a:gs pos="100000">
                    <a:schemeClr val="accent3">
                      <a:lumMod val="60000"/>
                      <a:lumOff val="40000"/>
                    </a:schemeClr>
                  </a:gs>
                  <a:gs pos="0">
                    <a:schemeClr val="accent3"/>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5-5EEF-4F42-9DE4-3A686379F539}"/>
              </c:ext>
            </c:extLst>
          </c:dPt>
          <c:dPt>
            <c:idx val="3"/>
            <c:bubble3D val="0"/>
            <c:spPr>
              <a:gradFill>
                <a:gsLst>
                  <a:gs pos="100000">
                    <a:schemeClr val="accent4">
                      <a:lumMod val="60000"/>
                      <a:lumOff val="40000"/>
                    </a:schemeClr>
                  </a:gs>
                  <a:gs pos="0">
                    <a:schemeClr val="accent4"/>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7-5EEF-4F42-9DE4-3A686379F539}"/>
              </c:ext>
            </c:extLst>
          </c:dPt>
          <c:dLbls>
            <c:dLbl>
              <c:idx val="0"/>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5">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1-5EEF-4F42-9DE4-3A686379F539}"/>
                </c:ext>
              </c:extLst>
            </c:dLbl>
            <c:dLbl>
              <c:idx val="1"/>
              <c:layout>
                <c:manualLayout>
                  <c:x val="1.6794619422572179E-2"/>
                  <c:y val="-0.17388815981335667"/>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EEF-4F42-9DE4-3A686379F539}"/>
                </c:ext>
              </c:extLst>
            </c:dLbl>
            <c:dLbl>
              <c:idx val="2"/>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5">
                          <a:lumMod val="75000"/>
                        </a:schemeClr>
                      </a:solidFill>
                      <a:latin typeface="+mn-lt"/>
                      <a:ea typeface="+mn-ea"/>
                      <a:cs typeface="+mn-cs"/>
                    </a:defRPr>
                  </a:pPr>
                  <a:endParaRPr lang="en-US"/>
                </a:p>
              </c:txPr>
              <c:dLblPos val="bestFit"/>
              <c:showLegendKey val="0"/>
              <c:showVal val="1"/>
              <c:showCatName val="0"/>
              <c:showSerName val="0"/>
              <c:showPercent val="0"/>
              <c:showBubbleSize val="0"/>
              <c:extLst>
                <c:ext xmlns:c16="http://schemas.microsoft.com/office/drawing/2014/chart" uri="{C3380CC4-5D6E-409C-BE32-E72D297353CC}">
                  <c16:uniqueId val="{00000005-5EEF-4F42-9DE4-3A686379F539}"/>
                </c:ext>
              </c:extLst>
            </c:dLbl>
            <c:dLbl>
              <c:idx val="3"/>
              <c:layout>
                <c:manualLayout>
                  <c:x val="-0.19176268591426071"/>
                  <c:y val="3.533974919801691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EEF-4F42-9DE4-3A686379F53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5">
                        <a:lumMod val="7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Sheet6!$F$25:$I$25</c:f>
              <c:strCache>
                <c:ptCount val="3"/>
                <c:pt idx="0">
                  <c:v>2022/2023</c:v>
                </c:pt>
                <c:pt idx="2">
                  <c:v>2023/2024</c:v>
                </c:pt>
              </c:strCache>
            </c:strRef>
          </c:cat>
          <c:val>
            <c:numRef>
              <c:f>Sheet6!$F$26:$I$26</c:f>
              <c:numCache>
                <c:formatCode>0%</c:formatCode>
                <c:ptCount val="4"/>
                <c:pt idx="0" formatCode="#,##0">
                  <c:v>13645</c:v>
                </c:pt>
                <c:pt idx="1">
                  <c:v>6.8820295556564284E-2</c:v>
                </c:pt>
                <c:pt idx="2" formatCode="#,##0">
                  <c:v>33207</c:v>
                </c:pt>
                <c:pt idx="3">
                  <c:v>0.15669962013071301</c:v>
                </c:pt>
              </c:numCache>
            </c:numRef>
          </c:val>
          <c:extLst>
            <c:ext xmlns:c16="http://schemas.microsoft.com/office/drawing/2014/chart" uri="{C3380CC4-5D6E-409C-BE32-E72D297353CC}">
              <c16:uniqueId val="{00000008-5EEF-4F42-9DE4-3A686379F539}"/>
            </c:ext>
          </c:extLst>
        </c:ser>
        <c:dLbls>
          <c:dLblPos val="bestFit"/>
          <c:showLegendKey val="0"/>
          <c:showVal val="1"/>
          <c:showCatName val="0"/>
          <c:showSerName val="0"/>
          <c:showPercent val="0"/>
          <c:showBubbleSize val="0"/>
          <c:showLeaderLines val="1"/>
        </c:dLbls>
      </c:pie3DChart>
      <c:spPr>
        <a:noFill/>
        <a:ln>
          <a:noFill/>
        </a:ln>
        <a:effectLst/>
      </c:spPr>
    </c:plotArea>
    <c:legend>
      <c:legendPos val="r"/>
      <c:legendEntry>
        <c:idx val="1"/>
        <c:delete val="1"/>
      </c:legendEntry>
      <c:legendEntry>
        <c:idx val="3"/>
        <c:delete val="1"/>
      </c:legendEntry>
      <c:layout>
        <c:manualLayout>
          <c:xMode val="edge"/>
          <c:yMode val="edge"/>
          <c:x val="0.76060673665791778"/>
          <c:y val="0.79348315835520555"/>
          <c:w val="0.15328215223097114"/>
          <c:h val="0.15625109361329836"/>
        </c:manualLayout>
      </c:layout>
      <c:overlay val="0"/>
      <c:spPr>
        <a:solidFill>
          <a:schemeClr val="lt1">
            <a:alpha val="50000"/>
          </a:schemeClr>
        </a:solidFill>
        <a:ln>
          <a:noFill/>
        </a:ln>
        <a:effectLst/>
      </c:spPr>
      <c:txPr>
        <a:bodyPr rot="0" spcFirstLastPara="1" vertOverflow="ellipsis" vert="horz" wrap="square" anchor="ctr" anchorCtr="1"/>
        <a:lstStyle/>
        <a:p>
          <a:pPr>
            <a:defRPr sz="900" b="0" i="0" u="none" strike="noStrike" kern="1200" baseline="0">
              <a:solidFill>
                <a:schemeClr val="accent5">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Gross Profit, Operating Income and Net Income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Sheet6!$C$18</c:f>
              <c:strCache>
                <c:ptCount val="1"/>
                <c:pt idx="0">
                  <c:v>Gross margin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Sheet6!$D$17:$F$17</c:f>
              <c:numCache>
                <c:formatCode>General</c:formatCode>
                <c:ptCount val="3"/>
                <c:pt idx="0">
                  <c:v>2024</c:v>
                </c:pt>
                <c:pt idx="1">
                  <c:v>2023</c:v>
                </c:pt>
                <c:pt idx="2">
                  <c:v>2022</c:v>
                </c:pt>
              </c:numCache>
            </c:numRef>
          </c:cat>
          <c:val>
            <c:numRef>
              <c:f>Sheet6!$D$18:$F$18</c:f>
              <c:numCache>
                <c:formatCode>#,##0</c:formatCode>
                <c:ptCount val="3"/>
                <c:pt idx="0">
                  <c:v>171008</c:v>
                </c:pt>
                <c:pt idx="1">
                  <c:v>146052</c:v>
                </c:pt>
                <c:pt idx="2">
                  <c:v>135620</c:v>
                </c:pt>
              </c:numCache>
            </c:numRef>
          </c:val>
          <c:smooth val="0"/>
          <c:extLst>
            <c:ext xmlns:c16="http://schemas.microsoft.com/office/drawing/2014/chart" uri="{C3380CC4-5D6E-409C-BE32-E72D297353CC}">
              <c16:uniqueId val="{00000000-196B-43AF-B1CD-E34AE768D62A}"/>
            </c:ext>
          </c:extLst>
        </c:ser>
        <c:ser>
          <c:idx val="1"/>
          <c:order val="1"/>
          <c:tx>
            <c:strRef>
              <c:f>Sheet6!$C$19</c:f>
              <c:strCache>
                <c:ptCount val="1"/>
                <c:pt idx="0">
                  <c:v>Operating income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Sheet6!$D$17:$F$17</c:f>
              <c:numCache>
                <c:formatCode>General</c:formatCode>
                <c:ptCount val="3"/>
                <c:pt idx="0">
                  <c:v>2024</c:v>
                </c:pt>
                <c:pt idx="1">
                  <c:v>2023</c:v>
                </c:pt>
                <c:pt idx="2">
                  <c:v>2022</c:v>
                </c:pt>
              </c:numCache>
            </c:numRef>
          </c:cat>
          <c:val>
            <c:numRef>
              <c:f>Sheet6!$D$19:$F$19</c:f>
              <c:numCache>
                <c:formatCode>#,##0</c:formatCode>
                <c:ptCount val="3"/>
                <c:pt idx="0">
                  <c:v>109433</c:v>
                </c:pt>
                <c:pt idx="1">
                  <c:v>88523</c:v>
                </c:pt>
                <c:pt idx="2">
                  <c:v>83383</c:v>
                </c:pt>
              </c:numCache>
            </c:numRef>
          </c:val>
          <c:smooth val="0"/>
          <c:extLst>
            <c:ext xmlns:c16="http://schemas.microsoft.com/office/drawing/2014/chart" uri="{C3380CC4-5D6E-409C-BE32-E72D297353CC}">
              <c16:uniqueId val="{00000001-196B-43AF-B1CD-E34AE768D62A}"/>
            </c:ext>
          </c:extLst>
        </c:ser>
        <c:ser>
          <c:idx val="2"/>
          <c:order val="2"/>
          <c:tx>
            <c:strRef>
              <c:f>Sheet6!$C$20</c:f>
              <c:strCache>
                <c:ptCount val="1"/>
                <c:pt idx="0">
                  <c:v>Net income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Sheet6!$D$17:$F$17</c:f>
              <c:numCache>
                <c:formatCode>General</c:formatCode>
                <c:ptCount val="3"/>
                <c:pt idx="0">
                  <c:v>2024</c:v>
                </c:pt>
                <c:pt idx="1">
                  <c:v>2023</c:v>
                </c:pt>
                <c:pt idx="2">
                  <c:v>2022</c:v>
                </c:pt>
              </c:numCache>
            </c:numRef>
          </c:cat>
          <c:val>
            <c:numRef>
              <c:f>Sheet6!$D$20:$F$20</c:f>
              <c:numCache>
                <c:formatCode>#,##0</c:formatCode>
                <c:ptCount val="3"/>
                <c:pt idx="0">
                  <c:v>88136</c:v>
                </c:pt>
                <c:pt idx="1">
                  <c:v>72361</c:v>
                </c:pt>
                <c:pt idx="2">
                  <c:v>72738</c:v>
                </c:pt>
              </c:numCache>
            </c:numRef>
          </c:val>
          <c:smooth val="0"/>
          <c:extLst>
            <c:ext xmlns:c16="http://schemas.microsoft.com/office/drawing/2014/chart" uri="{C3380CC4-5D6E-409C-BE32-E72D297353CC}">
              <c16:uniqueId val="{00000002-196B-43AF-B1CD-E34AE768D62A}"/>
            </c:ext>
          </c:extLst>
        </c:ser>
        <c:dLbls>
          <c:dLblPos val="t"/>
          <c:showLegendKey val="0"/>
          <c:showVal val="1"/>
          <c:showCatName val="0"/>
          <c:showSerName val="0"/>
          <c:showPercent val="0"/>
          <c:showBubbleSize val="0"/>
        </c:dLbls>
        <c:marker val="1"/>
        <c:smooth val="0"/>
        <c:axId val="541586591"/>
        <c:axId val="541600031"/>
      </c:lineChart>
      <c:catAx>
        <c:axId val="541586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600031"/>
        <c:crosses val="autoZero"/>
        <c:auto val="1"/>
        <c:lblAlgn val="ctr"/>
        <c:lblOffset val="100"/>
        <c:noMultiLvlLbl val="0"/>
      </c:catAx>
      <c:valAx>
        <c:axId val="541600031"/>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586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150" baseline="0">
                <a:solidFill>
                  <a:schemeClr val="accent5">
                    <a:lumMod val="75000"/>
                  </a:schemeClr>
                </a:solidFill>
                <a:latin typeface="Times New Roman" panose="02020603050405020304" pitchFamily="18" charset="0"/>
                <a:ea typeface="+mn-ea"/>
                <a:cs typeface="Times New Roman" panose="02020603050405020304" pitchFamily="18" charset="0"/>
              </a:defRPr>
            </a:pPr>
            <a:r>
              <a:rPr lang="en-US" sz="1400">
                <a:solidFill>
                  <a:schemeClr val="accent5">
                    <a:lumMod val="75000"/>
                  </a:schemeClr>
                </a:solidFill>
                <a:latin typeface="Times New Roman" panose="02020603050405020304" pitchFamily="18" charset="0"/>
                <a:cs typeface="Times New Roman" panose="02020603050405020304" pitchFamily="18" charset="0"/>
              </a:rPr>
              <a:t>Assets and Liabilities overview</a:t>
            </a:r>
          </a:p>
        </c:rich>
      </c:tx>
      <c:overlay val="0"/>
      <c:spPr>
        <a:noFill/>
        <a:ln>
          <a:noFill/>
        </a:ln>
        <a:effectLst/>
      </c:spPr>
      <c:txPr>
        <a:bodyPr rot="0" spcFirstLastPara="1" vertOverflow="ellipsis" vert="horz" wrap="square" anchor="ctr" anchorCtr="1"/>
        <a:lstStyle/>
        <a:p>
          <a:pPr>
            <a:defRPr sz="1400" b="1" i="0" u="none" strike="noStrike" kern="1200" cap="all" spc="150" baseline="0">
              <a:solidFill>
                <a:schemeClr val="accent5">
                  <a:lumMod val="7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Sheet7!$D$3</c:f>
              <c:strCache>
                <c:ptCount val="1"/>
                <c:pt idx="0">
                  <c:v>2024</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Sheet7!$C$4:$C$6</c:f>
              <c:strCache>
                <c:ptCount val="3"/>
                <c:pt idx="0">
                  <c:v>Total assets</c:v>
                </c:pt>
                <c:pt idx="1">
                  <c:v>Total liabilities</c:v>
                </c:pt>
                <c:pt idx="2">
                  <c:v>Total stockholders’ equity</c:v>
                </c:pt>
              </c:strCache>
            </c:strRef>
          </c:cat>
          <c:val>
            <c:numRef>
              <c:f>Sheet7!$D$4:$D$6</c:f>
              <c:numCache>
                <c:formatCode>_(* #,##0.00_);_(* \(#,##0.00\);_(* "-"??_);_(@_)</c:formatCode>
                <c:ptCount val="3"/>
                <c:pt idx="0">
                  <c:v>512163</c:v>
                </c:pt>
                <c:pt idx="1">
                  <c:v>243686</c:v>
                </c:pt>
                <c:pt idx="2">
                  <c:v>268477</c:v>
                </c:pt>
              </c:numCache>
            </c:numRef>
          </c:val>
          <c:extLst>
            <c:ext xmlns:c16="http://schemas.microsoft.com/office/drawing/2014/chart" uri="{C3380CC4-5D6E-409C-BE32-E72D297353CC}">
              <c16:uniqueId val="{00000000-7D24-4F26-B9BD-483E6AB78591}"/>
            </c:ext>
          </c:extLst>
        </c:ser>
        <c:ser>
          <c:idx val="1"/>
          <c:order val="1"/>
          <c:tx>
            <c:strRef>
              <c:f>Sheet7!$E$3</c:f>
              <c:strCache>
                <c:ptCount val="1"/>
                <c:pt idx="0">
                  <c:v>2023</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Sheet7!$C$4:$C$6</c:f>
              <c:strCache>
                <c:ptCount val="3"/>
                <c:pt idx="0">
                  <c:v>Total assets</c:v>
                </c:pt>
                <c:pt idx="1">
                  <c:v>Total liabilities</c:v>
                </c:pt>
                <c:pt idx="2">
                  <c:v>Total stockholders’ equity</c:v>
                </c:pt>
              </c:strCache>
            </c:strRef>
          </c:cat>
          <c:val>
            <c:numRef>
              <c:f>Sheet7!$E$4:$E$6</c:f>
              <c:numCache>
                <c:formatCode>_(* #,##0.00_);_(* \(#,##0.00\);_(* "-"??_);_(@_)</c:formatCode>
                <c:ptCount val="3"/>
                <c:pt idx="0">
                  <c:v>411976</c:v>
                </c:pt>
                <c:pt idx="1">
                  <c:v>205753</c:v>
                </c:pt>
                <c:pt idx="2">
                  <c:v>206223</c:v>
                </c:pt>
              </c:numCache>
            </c:numRef>
          </c:val>
          <c:extLst>
            <c:ext xmlns:c16="http://schemas.microsoft.com/office/drawing/2014/chart" uri="{C3380CC4-5D6E-409C-BE32-E72D297353CC}">
              <c16:uniqueId val="{00000001-7D24-4F26-B9BD-483E6AB78591}"/>
            </c:ext>
          </c:extLst>
        </c:ser>
        <c:dLbls>
          <c:dLblPos val="outEnd"/>
          <c:showLegendKey val="0"/>
          <c:showVal val="1"/>
          <c:showCatName val="0"/>
          <c:showSerName val="0"/>
          <c:showPercent val="0"/>
          <c:showBubbleSize val="0"/>
        </c:dLbls>
        <c:gapWidth val="164"/>
        <c:overlap val="-22"/>
        <c:axId val="1671840527"/>
        <c:axId val="1671841007"/>
      </c:barChart>
      <c:catAx>
        <c:axId val="167184052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671841007"/>
        <c:crosses val="autoZero"/>
        <c:auto val="1"/>
        <c:lblAlgn val="ctr"/>
        <c:lblOffset val="100"/>
        <c:noMultiLvlLbl val="0"/>
      </c:catAx>
      <c:valAx>
        <c:axId val="1671841007"/>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6718405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accent5">
                    <a:lumMod val="75000"/>
                  </a:schemeClr>
                </a:solidFill>
                <a:latin typeface="Times New Roman" panose="02020603050405020304" pitchFamily="18" charset="0"/>
                <a:ea typeface="+mn-ea"/>
                <a:cs typeface="Times New Roman" panose="02020603050405020304" pitchFamily="18" charset="0"/>
              </a:defRPr>
            </a:pPr>
            <a:r>
              <a:rPr lang="en-US">
                <a:solidFill>
                  <a:schemeClr val="accent5">
                    <a:lumMod val="75000"/>
                  </a:schemeClr>
                </a:solidFill>
                <a:latin typeface="Times New Roman" panose="02020603050405020304" pitchFamily="18" charset="0"/>
                <a:cs typeface="Times New Roman" panose="02020603050405020304" pitchFamily="18" charset="0"/>
              </a:rPr>
              <a:t>Horizontal Analysis for 2023/2024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5">
                  <a:lumMod val="7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Sheet7!$H$26</c:f>
              <c:strCache>
                <c:ptCount val="1"/>
                <c:pt idx="0">
                  <c:v>Net Change</c:v>
                </c:pt>
              </c:strCache>
            </c:strRef>
          </c:tx>
          <c:spPr>
            <a:solidFill>
              <a:schemeClr val="accent1"/>
            </a:solidFill>
            <a:ln>
              <a:noFill/>
            </a:ln>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Sheet7!$G$27:$G$29</c:f>
              <c:strCache>
                <c:ptCount val="3"/>
                <c:pt idx="0">
                  <c:v>Total assets</c:v>
                </c:pt>
                <c:pt idx="1">
                  <c:v>Total liabilities</c:v>
                </c:pt>
                <c:pt idx="2">
                  <c:v>Total stockholders’ equity</c:v>
                </c:pt>
              </c:strCache>
            </c:strRef>
          </c:cat>
          <c:val>
            <c:numRef>
              <c:f>Sheet7!$H$27:$H$29</c:f>
              <c:numCache>
                <c:formatCode>_(* #,##0.00_);_(* \(#,##0.00\);_(* "-"??_);_(@_)</c:formatCode>
                <c:ptCount val="3"/>
                <c:pt idx="0">
                  <c:v>100187</c:v>
                </c:pt>
                <c:pt idx="1">
                  <c:v>37933</c:v>
                </c:pt>
                <c:pt idx="2">
                  <c:v>62254</c:v>
                </c:pt>
              </c:numCache>
            </c:numRef>
          </c:val>
          <c:extLst>
            <c:ext xmlns:c16="http://schemas.microsoft.com/office/drawing/2014/chart" uri="{C3380CC4-5D6E-409C-BE32-E72D297353CC}">
              <c16:uniqueId val="{00000000-7390-417C-A36A-3E958BCD4D64}"/>
            </c:ext>
          </c:extLst>
        </c:ser>
        <c:dLbls>
          <c:showLegendKey val="0"/>
          <c:showVal val="1"/>
          <c:showCatName val="0"/>
          <c:showSerName val="0"/>
          <c:showPercent val="0"/>
          <c:showBubbleSize val="0"/>
        </c:dLbls>
        <c:gapWidth val="219"/>
        <c:overlap val="-27"/>
        <c:axId val="540282479"/>
        <c:axId val="540273839"/>
      </c:barChart>
      <c:lineChart>
        <c:grouping val="standard"/>
        <c:varyColors val="0"/>
        <c:ser>
          <c:idx val="1"/>
          <c:order val="1"/>
          <c:tx>
            <c:strRef>
              <c:f>Sheet7!$I$26</c:f>
              <c:strCache>
                <c:ptCount val="1"/>
                <c:pt idx="0">
                  <c:v>% of Net Change</c:v>
                </c:pt>
              </c:strCache>
            </c:strRef>
          </c:tx>
          <c:spPr>
            <a:ln w="28575" cap="rnd">
              <a:solidFill>
                <a:schemeClr val="accent2"/>
              </a:solidFill>
              <a:round/>
            </a:ln>
            <a:effectLst/>
          </c:spPr>
          <c:marker>
            <c:symbol val="none"/>
          </c:marker>
          <c:dLbls>
            <c:dLbl>
              <c:idx val="0"/>
              <c:layout>
                <c:manualLayout>
                  <c:x val="2.4999999999999949E-2"/>
                  <c:y val="-1.388888888888888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90-417C-A36A-3E958BCD4D6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Sheet7!$G$27:$G$29</c:f>
              <c:strCache>
                <c:ptCount val="3"/>
                <c:pt idx="0">
                  <c:v>Total assets</c:v>
                </c:pt>
                <c:pt idx="1">
                  <c:v>Total liabilities</c:v>
                </c:pt>
                <c:pt idx="2">
                  <c:v>Total stockholders’ equity</c:v>
                </c:pt>
              </c:strCache>
            </c:strRef>
          </c:cat>
          <c:val>
            <c:numRef>
              <c:f>Sheet7!$I$27:$I$29</c:f>
              <c:numCache>
                <c:formatCode>0%</c:formatCode>
                <c:ptCount val="3"/>
                <c:pt idx="0">
                  <c:v>0.24318649630075539</c:v>
                </c:pt>
                <c:pt idx="1">
                  <c:v>0.1843618319052456</c:v>
                </c:pt>
                <c:pt idx="2">
                  <c:v>0.30187709421354553</c:v>
                </c:pt>
              </c:numCache>
            </c:numRef>
          </c:val>
          <c:smooth val="0"/>
          <c:extLst>
            <c:ext xmlns:c16="http://schemas.microsoft.com/office/drawing/2014/chart" uri="{C3380CC4-5D6E-409C-BE32-E72D297353CC}">
              <c16:uniqueId val="{00000002-7390-417C-A36A-3E958BCD4D64}"/>
            </c:ext>
          </c:extLst>
        </c:ser>
        <c:dLbls>
          <c:showLegendKey val="0"/>
          <c:showVal val="1"/>
          <c:showCatName val="0"/>
          <c:showSerName val="0"/>
          <c:showPercent val="0"/>
          <c:showBubbleSize val="0"/>
        </c:dLbls>
        <c:marker val="1"/>
        <c:smooth val="0"/>
        <c:axId val="540282959"/>
        <c:axId val="540274319"/>
      </c:lineChart>
      <c:catAx>
        <c:axId val="540282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40273839"/>
        <c:crosses val="autoZero"/>
        <c:auto val="1"/>
        <c:lblAlgn val="ctr"/>
        <c:lblOffset val="100"/>
        <c:noMultiLvlLbl val="0"/>
      </c:catAx>
      <c:valAx>
        <c:axId val="540273839"/>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0282479"/>
        <c:crosses val="autoZero"/>
        <c:crossBetween val="between"/>
      </c:valAx>
      <c:valAx>
        <c:axId val="540274319"/>
        <c:scaling>
          <c:orientation val="minMax"/>
        </c:scaling>
        <c:delete val="0"/>
        <c:axPos val="r"/>
        <c:minorGridlines>
          <c:spPr>
            <a:ln w="9525" cap="flat" cmpd="sng" algn="ctr">
              <a:solidFill>
                <a:schemeClr val="tx1">
                  <a:lumMod val="5000"/>
                  <a:lumOff val="9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540282959"/>
        <c:crosses val="max"/>
        <c:crossBetween val="between"/>
      </c:valAx>
      <c:catAx>
        <c:axId val="540282959"/>
        <c:scaling>
          <c:orientation val="minMax"/>
        </c:scaling>
        <c:delete val="1"/>
        <c:axPos val="b"/>
        <c:numFmt formatCode="General" sourceLinked="1"/>
        <c:majorTickMark val="none"/>
        <c:minorTickMark val="none"/>
        <c:tickLblPos val="nextTo"/>
        <c:crossAx val="54027431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0" normalizeH="0" baseline="0">
                <a:solidFill>
                  <a:schemeClr val="accent5">
                    <a:lumMod val="75000"/>
                  </a:schemeClr>
                </a:solidFill>
                <a:latin typeface="Times New Roman" panose="02020603050405020304" pitchFamily="18" charset="0"/>
                <a:ea typeface="Tahoma" panose="020B0604030504040204" pitchFamily="34" charset="0"/>
                <a:cs typeface="Times New Roman" panose="02020603050405020304" pitchFamily="18" charset="0"/>
              </a:defRPr>
            </a:pPr>
            <a:r>
              <a:rPr lang="en-US" sz="1400">
                <a:solidFill>
                  <a:schemeClr val="accent5">
                    <a:lumMod val="75000"/>
                  </a:schemeClr>
                </a:solidFill>
                <a:latin typeface="Times New Roman" panose="02020603050405020304" pitchFamily="18" charset="0"/>
                <a:ea typeface="Tahoma" panose="020B0604030504040204" pitchFamily="34" charset="0"/>
                <a:cs typeface="Times New Roman" panose="02020603050405020304" pitchFamily="18" charset="0"/>
              </a:rPr>
              <a:t>Net Change Using Horizontal Analysis</a:t>
            </a:r>
          </a:p>
        </c:rich>
      </c:tx>
      <c:overlay val="0"/>
      <c:spPr>
        <a:noFill/>
        <a:ln>
          <a:noFill/>
        </a:ln>
        <a:effectLst/>
      </c:spPr>
      <c:txPr>
        <a:bodyPr rot="0" spcFirstLastPara="1" vertOverflow="ellipsis" vert="horz" wrap="square" anchor="ctr" anchorCtr="1"/>
        <a:lstStyle/>
        <a:p>
          <a:pPr>
            <a:defRPr sz="1400" b="0" i="0" u="none" strike="noStrike" kern="1200" cap="none" spc="0" normalizeH="0" baseline="0">
              <a:solidFill>
                <a:schemeClr val="accent5">
                  <a:lumMod val="75000"/>
                </a:schemeClr>
              </a:solidFill>
              <a:latin typeface="Times New Roman" panose="02020603050405020304" pitchFamily="18" charset="0"/>
              <a:ea typeface="Tahoma" panose="020B0604030504040204" pitchFamily="34" charset="0"/>
              <a:cs typeface="Times New Roman" panose="02020603050405020304" pitchFamily="18" charset="0"/>
            </a:defRPr>
          </a:pPr>
          <a:endParaRPr lang="en-US"/>
        </a:p>
      </c:txPr>
    </c:title>
    <c:autoTitleDeleted val="0"/>
    <c:plotArea>
      <c:layout/>
      <c:barChart>
        <c:barDir val="col"/>
        <c:grouping val="clustered"/>
        <c:varyColors val="0"/>
        <c:ser>
          <c:idx val="0"/>
          <c:order val="0"/>
          <c:tx>
            <c:strRef>
              <c:f>Sheet7!$N$9</c:f>
              <c:strCache>
                <c:ptCount val="1"/>
                <c:pt idx="0">
                  <c:v>Net Change</c:v>
                </c:pt>
              </c:strCache>
            </c:strRef>
          </c:tx>
          <c:spPr>
            <a:solidFill>
              <a:schemeClr val="accent1"/>
            </a:solidFill>
            <a:ln>
              <a:noFill/>
            </a:ln>
            <a:effectLst/>
          </c:spPr>
          <c:invertIfNegative val="0"/>
          <c:dLbls>
            <c:numFmt formatCode="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Sheet7!$M$10:$M$13</c:f>
              <c:strCache>
                <c:ptCount val="4"/>
                <c:pt idx="0">
                  <c:v>Equity and other investments</c:v>
                </c:pt>
                <c:pt idx="1">
                  <c:v>Goodwill</c:v>
                </c:pt>
                <c:pt idx="2">
                  <c:v>Intangible assets, net</c:v>
                </c:pt>
                <c:pt idx="3">
                  <c:v>Retained earnings</c:v>
                </c:pt>
              </c:strCache>
            </c:strRef>
          </c:cat>
          <c:val>
            <c:numRef>
              <c:f>Sheet7!$N$10:$N$13</c:f>
              <c:numCache>
                <c:formatCode>#,##0</c:formatCode>
                <c:ptCount val="4"/>
                <c:pt idx="0">
                  <c:v>4721</c:v>
                </c:pt>
                <c:pt idx="1">
                  <c:v>51334</c:v>
                </c:pt>
                <c:pt idx="2">
                  <c:v>18231</c:v>
                </c:pt>
                <c:pt idx="3">
                  <c:v>54296</c:v>
                </c:pt>
              </c:numCache>
            </c:numRef>
          </c:val>
          <c:extLst>
            <c:ext xmlns:c16="http://schemas.microsoft.com/office/drawing/2014/chart" uri="{C3380CC4-5D6E-409C-BE32-E72D297353CC}">
              <c16:uniqueId val="{00000000-6ED1-4561-B0B2-F5ACBE4BEB1A}"/>
            </c:ext>
          </c:extLst>
        </c:ser>
        <c:dLbls>
          <c:showLegendKey val="0"/>
          <c:showVal val="1"/>
          <c:showCatName val="0"/>
          <c:showSerName val="0"/>
          <c:showPercent val="0"/>
          <c:showBubbleSize val="0"/>
        </c:dLbls>
        <c:gapWidth val="269"/>
        <c:overlap val="-27"/>
        <c:axId val="39882351"/>
        <c:axId val="39875151"/>
      </c:barChart>
      <c:lineChart>
        <c:grouping val="standard"/>
        <c:varyColors val="0"/>
        <c:ser>
          <c:idx val="1"/>
          <c:order val="1"/>
          <c:tx>
            <c:strRef>
              <c:f>Sheet7!$O$9</c:f>
              <c:strCache>
                <c:ptCount val="1"/>
                <c:pt idx="0">
                  <c:v>% of Net Change</c:v>
                </c:pt>
              </c:strCache>
            </c:strRef>
          </c:tx>
          <c:spPr>
            <a:ln w="38100" cap="rnd">
              <a:solidFill>
                <a:schemeClr val="accent2"/>
              </a:solidFill>
              <a:round/>
            </a:ln>
            <a:effectLst/>
          </c:spPr>
          <c:marker>
            <c:symbol val="none"/>
          </c:marker>
          <c:dLbls>
            <c:dLbl>
              <c:idx val="3"/>
              <c:layout>
                <c:manualLayout>
                  <c:x val="8.3333333333333332E-3"/>
                  <c:y val="1.851851851851843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ED1-4561-B0B2-F5ACBE4BEB1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Sheet7!$M$10:$M$13</c:f>
              <c:strCache>
                <c:ptCount val="4"/>
                <c:pt idx="0">
                  <c:v>Equity and other investments</c:v>
                </c:pt>
                <c:pt idx="1">
                  <c:v>Goodwill</c:v>
                </c:pt>
                <c:pt idx="2">
                  <c:v>Intangible assets, net</c:v>
                </c:pt>
                <c:pt idx="3">
                  <c:v>Retained earnings</c:v>
                </c:pt>
              </c:strCache>
            </c:strRef>
          </c:cat>
          <c:val>
            <c:numRef>
              <c:f>Sheet7!$O$10:$O$13</c:f>
              <c:numCache>
                <c:formatCode>0%</c:formatCode>
                <c:ptCount val="4"/>
                <c:pt idx="0">
                  <c:v>0.47788237675878126</c:v>
                </c:pt>
                <c:pt idx="1">
                  <c:v>0.75617947735910207</c:v>
                </c:pt>
                <c:pt idx="2">
                  <c:v>1.9465086483023704</c:v>
                </c:pt>
                <c:pt idx="3">
                  <c:v>0.45685245018847603</c:v>
                </c:pt>
              </c:numCache>
            </c:numRef>
          </c:val>
          <c:smooth val="0"/>
          <c:extLst>
            <c:ext xmlns:c16="http://schemas.microsoft.com/office/drawing/2014/chart" uri="{C3380CC4-5D6E-409C-BE32-E72D297353CC}">
              <c16:uniqueId val="{00000002-6ED1-4561-B0B2-F5ACBE4BEB1A}"/>
            </c:ext>
          </c:extLst>
        </c:ser>
        <c:dLbls>
          <c:showLegendKey val="0"/>
          <c:showVal val="1"/>
          <c:showCatName val="0"/>
          <c:showSerName val="0"/>
          <c:showPercent val="0"/>
          <c:showBubbleSize val="0"/>
        </c:dLbls>
        <c:marker val="1"/>
        <c:smooth val="0"/>
        <c:axId val="39883311"/>
        <c:axId val="39876111"/>
      </c:lineChart>
      <c:catAx>
        <c:axId val="3988235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9875151"/>
        <c:crosses val="autoZero"/>
        <c:auto val="1"/>
        <c:lblAlgn val="ctr"/>
        <c:lblOffset val="100"/>
        <c:noMultiLvlLbl val="0"/>
      </c:catAx>
      <c:valAx>
        <c:axId val="39875151"/>
        <c:scaling>
          <c:orientation val="minMax"/>
        </c:scaling>
        <c:delete val="0"/>
        <c:axPos val="l"/>
        <c:numFmt formatCode="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9882351"/>
        <c:crosses val="autoZero"/>
        <c:crossBetween val="between"/>
      </c:valAx>
      <c:valAx>
        <c:axId val="39876111"/>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39883311"/>
        <c:crosses val="max"/>
        <c:crossBetween val="between"/>
      </c:valAx>
      <c:catAx>
        <c:axId val="39883311"/>
        <c:scaling>
          <c:orientation val="minMax"/>
        </c:scaling>
        <c:delete val="1"/>
        <c:axPos val="b"/>
        <c:numFmt formatCode="General" sourceLinked="1"/>
        <c:majorTickMark val="out"/>
        <c:minorTickMark val="none"/>
        <c:tickLblPos val="nextTo"/>
        <c:crossAx val="39876111"/>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Cash Flows </a:t>
            </a:r>
            <a:r>
              <a:rPr lang="en-US">
                <a:solidFill>
                  <a:schemeClr val="accent5">
                    <a:lumMod val="75000"/>
                  </a:schemeClr>
                </a:solidFill>
              </a:rPr>
              <a:t>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39973429051162"/>
          <c:y val="0.16517603228747008"/>
          <c:w val="0.84465507436570431"/>
          <c:h val="0.6714577865266842"/>
        </c:manualLayout>
      </c:layout>
      <c:barChart>
        <c:barDir val="col"/>
        <c:grouping val="clustered"/>
        <c:varyColors val="0"/>
        <c:ser>
          <c:idx val="0"/>
          <c:order val="0"/>
          <c:tx>
            <c:strRef>
              <c:f>Sheet1!$H$12</c:f>
              <c:strCache>
                <c:ptCount val="1"/>
                <c:pt idx="0">
                  <c:v>2024</c:v>
                </c:pt>
              </c:strCache>
            </c:strRef>
          </c:tx>
          <c:spPr>
            <a:solidFill>
              <a:schemeClr val="accent1"/>
            </a:solidFill>
            <a:ln>
              <a:noFill/>
            </a:ln>
            <a:effectLst/>
          </c:spPr>
          <c:invertIfNegative val="0"/>
          <c:dLbls>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Sheet1!$G$13:$G$16</c:f>
              <c:strCache>
                <c:ptCount val="4"/>
                <c:pt idx="0">
                  <c:v>Net cash from operations</c:v>
                </c:pt>
                <c:pt idx="1">
                  <c:v>Net cash used in financing</c:v>
                </c:pt>
                <c:pt idx="2">
                  <c:v>Net cash used in investing</c:v>
                </c:pt>
                <c:pt idx="3">
                  <c:v>Net change in cash and cash equivalents</c:v>
                </c:pt>
              </c:strCache>
            </c:strRef>
          </c:cat>
          <c:val>
            <c:numRef>
              <c:f>Sheet1!$H$13:$H$16</c:f>
              <c:numCache>
                <c:formatCode>General</c:formatCode>
                <c:ptCount val="4"/>
                <c:pt idx="0">
                  <c:v>118548</c:v>
                </c:pt>
                <c:pt idx="1">
                  <c:v>-37757</c:v>
                </c:pt>
                <c:pt idx="2">
                  <c:v>-96970</c:v>
                </c:pt>
                <c:pt idx="3">
                  <c:v>-16389</c:v>
                </c:pt>
              </c:numCache>
            </c:numRef>
          </c:val>
          <c:extLst>
            <c:ext xmlns:c16="http://schemas.microsoft.com/office/drawing/2014/chart" uri="{C3380CC4-5D6E-409C-BE32-E72D297353CC}">
              <c16:uniqueId val="{00000000-FD75-4316-9225-1DE8585719F4}"/>
            </c:ext>
          </c:extLst>
        </c:ser>
        <c:ser>
          <c:idx val="1"/>
          <c:order val="1"/>
          <c:tx>
            <c:strRef>
              <c:f>Sheet1!$I$12</c:f>
              <c:strCache>
                <c:ptCount val="1"/>
                <c:pt idx="0">
                  <c:v>2023</c:v>
                </c:pt>
              </c:strCache>
            </c:strRef>
          </c:tx>
          <c:spPr>
            <a:solidFill>
              <a:schemeClr val="accent2"/>
            </a:solidFill>
            <a:ln>
              <a:noFill/>
            </a:ln>
            <a:effectLst/>
          </c:spPr>
          <c:invertIfNegative val="0"/>
          <c:dLbls>
            <c:dLbl>
              <c:idx val="1"/>
              <c:layout>
                <c:manualLayout>
                  <c:x val="-1.9444444444444445E-2"/>
                  <c:y val="-6.94444444444444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D75-4316-9225-1DE8585719F4}"/>
                </c:ext>
              </c:extLst>
            </c:dLbl>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Sheet1!$G$13:$G$16</c:f>
              <c:strCache>
                <c:ptCount val="4"/>
                <c:pt idx="0">
                  <c:v>Net cash from operations</c:v>
                </c:pt>
                <c:pt idx="1">
                  <c:v>Net cash used in financing</c:v>
                </c:pt>
                <c:pt idx="2">
                  <c:v>Net cash used in investing</c:v>
                </c:pt>
                <c:pt idx="3">
                  <c:v>Net change in cash and cash equivalents</c:v>
                </c:pt>
              </c:strCache>
            </c:strRef>
          </c:cat>
          <c:val>
            <c:numRef>
              <c:f>Sheet1!$I$13:$I$16</c:f>
              <c:numCache>
                <c:formatCode>General</c:formatCode>
                <c:ptCount val="4"/>
                <c:pt idx="0">
                  <c:v>87582</c:v>
                </c:pt>
                <c:pt idx="1">
                  <c:v>-43935</c:v>
                </c:pt>
                <c:pt idx="2">
                  <c:v>-22680</c:v>
                </c:pt>
                <c:pt idx="3">
                  <c:v>20773</c:v>
                </c:pt>
              </c:numCache>
            </c:numRef>
          </c:val>
          <c:extLst>
            <c:ext xmlns:c16="http://schemas.microsoft.com/office/drawing/2014/chart" uri="{C3380CC4-5D6E-409C-BE32-E72D297353CC}">
              <c16:uniqueId val="{00000002-FD75-4316-9225-1DE8585719F4}"/>
            </c:ext>
          </c:extLst>
        </c:ser>
        <c:ser>
          <c:idx val="2"/>
          <c:order val="2"/>
          <c:tx>
            <c:strRef>
              <c:f>Sheet1!$J$12</c:f>
              <c:strCache>
                <c:ptCount val="1"/>
                <c:pt idx="0">
                  <c:v>2022</c:v>
                </c:pt>
              </c:strCache>
            </c:strRef>
          </c:tx>
          <c:spPr>
            <a:solidFill>
              <a:schemeClr val="accent3"/>
            </a:solidFill>
            <a:ln>
              <a:noFill/>
            </a:ln>
            <a:effectLst/>
          </c:spPr>
          <c:invertIfNegative val="0"/>
          <c:dLbls>
            <c:dLbl>
              <c:idx val="0"/>
              <c:layout>
                <c:manualLayout>
                  <c:x val="5.277777777777777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D75-4316-9225-1DE8585719F4}"/>
                </c:ext>
              </c:extLst>
            </c:dLbl>
            <c:dLbl>
              <c:idx val="2"/>
              <c:layout>
                <c:manualLayout>
                  <c:x val="1.1111111111111112E-2"/>
                  <c:y val="-4.629629629629629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D75-4316-9225-1DE8585719F4}"/>
                </c:ext>
              </c:extLst>
            </c:dLbl>
            <c:numFmt formatCode="0.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Sheet1!$G$13:$G$16</c:f>
              <c:strCache>
                <c:ptCount val="4"/>
                <c:pt idx="0">
                  <c:v>Net cash from operations</c:v>
                </c:pt>
                <c:pt idx="1">
                  <c:v>Net cash used in financing</c:v>
                </c:pt>
                <c:pt idx="2">
                  <c:v>Net cash used in investing</c:v>
                </c:pt>
                <c:pt idx="3">
                  <c:v>Net change in cash and cash equivalents</c:v>
                </c:pt>
              </c:strCache>
            </c:strRef>
          </c:cat>
          <c:val>
            <c:numRef>
              <c:f>Sheet1!$J$13:$J$16</c:f>
              <c:numCache>
                <c:formatCode>General</c:formatCode>
                <c:ptCount val="4"/>
                <c:pt idx="0">
                  <c:v>89035</c:v>
                </c:pt>
                <c:pt idx="1">
                  <c:v>-58876</c:v>
                </c:pt>
                <c:pt idx="2">
                  <c:v>-30311</c:v>
                </c:pt>
                <c:pt idx="3">
                  <c:v>-293</c:v>
                </c:pt>
              </c:numCache>
            </c:numRef>
          </c:val>
          <c:extLst>
            <c:ext xmlns:c16="http://schemas.microsoft.com/office/drawing/2014/chart" uri="{C3380CC4-5D6E-409C-BE32-E72D297353CC}">
              <c16:uniqueId val="{00000005-FD75-4316-9225-1DE8585719F4}"/>
            </c:ext>
          </c:extLst>
        </c:ser>
        <c:dLbls>
          <c:dLblPos val="outEnd"/>
          <c:showLegendKey val="0"/>
          <c:showVal val="1"/>
          <c:showCatName val="0"/>
          <c:showSerName val="0"/>
          <c:showPercent val="0"/>
          <c:showBubbleSize val="0"/>
        </c:dLbls>
        <c:gapWidth val="219"/>
        <c:overlap val="-27"/>
        <c:axId val="441783231"/>
        <c:axId val="441789951"/>
      </c:barChart>
      <c:catAx>
        <c:axId val="44178323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441789951"/>
        <c:crosses val="autoZero"/>
        <c:auto val="0"/>
        <c:lblAlgn val="ctr"/>
        <c:lblOffset val="60"/>
        <c:tickLblSkip val="1"/>
        <c:noMultiLvlLbl val="0"/>
      </c:catAx>
      <c:valAx>
        <c:axId val="441789951"/>
        <c:scaling>
          <c:orientation val="minMax"/>
        </c:scaling>
        <c:delete val="0"/>
        <c:axPos val="l"/>
        <c:numFmt formatCode="0.0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1783231"/>
        <c:crosses val="autoZero"/>
        <c:crossBetween val="between"/>
      </c:valAx>
      <c:spPr>
        <a:noFill/>
        <a:ln>
          <a:noFill/>
        </a:ln>
        <a:effectLst/>
      </c:spPr>
    </c:plotArea>
    <c:legend>
      <c:legendPos val="b"/>
      <c:layout>
        <c:manualLayout>
          <c:xMode val="edge"/>
          <c:yMode val="edge"/>
          <c:x val="0.706589457567804"/>
          <c:y val="7.002260134149893E-2"/>
          <c:w val="0.28126531058617671"/>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spc="0" normalizeH="0" baseline="0">
                <a:solidFill>
                  <a:schemeClr val="accent5">
                    <a:lumMod val="75000"/>
                  </a:schemeClr>
                </a:solidFill>
                <a:latin typeface="Times New Roman" panose="02020603050405020304" pitchFamily="18" charset="0"/>
                <a:ea typeface="+mj-ea"/>
                <a:cs typeface="Times New Roman" panose="02020603050405020304" pitchFamily="18" charset="0"/>
              </a:defRPr>
            </a:pPr>
            <a:r>
              <a:rPr lang="en-US" sz="1400">
                <a:solidFill>
                  <a:schemeClr val="accent5">
                    <a:lumMod val="75000"/>
                  </a:schemeClr>
                </a:solidFill>
                <a:latin typeface="Times New Roman" panose="02020603050405020304" pitchFamily="18" charset="0"/>
                <a:cs typeface="Times New Roman" panose="02020603050405020304" pitchFamily="18" charset="0"/>
              </a:rPr>
              <a:t>Revenue Analysis</a:t>
            </a:r>
          </a:p>
        </c:rich>
      </c:tx>
      <c:layout>
        <c:manualLayout>
          <c:xMode val="edge"/>
          <c:yMode val="edge"/>
          <c:x val="1.0415573053368377E-3"/>
          <c:y val="4.1666666666666664E-2"/>
        </c:manualLayout>
      </c:layout>
      <c:overlay val="0"/>
      <c:spPr>
        <a:noFill/>
        <a:ln>
          <a:noFill/>
        </a:ln>
        <a:effectLst/>
      </c:spPr>
      <c:txPr>
        <a:bodyPr rot="0" spcFirstLastPara="1" vertOverflow="ellipsis" vert="horz" wrap="square" anchor="ctr" anchorCtr="1"/>
        <a:lstStyle/>
        <a:p>
          <a:pPr>
            <a:defRPr sz="1400" b="1" i="0" u="none" strike="noStrike" kern="1200" cap="none" spc="0" normalizeH="0" baseline="0">
              <a:solidFill>
                <a:schemeClr val="accent5">
                  <a:lumMod val="75000"/>
                </a:schemeClr>
              </a:solidFill>
              <a:latin typeface="Times New Roman" panose="02020603050405020304" pitchFamily="18" charset="0"/>
              <a:ea typeface="+mj-ea"/>
              <a:cs typeface="Times New Roman" panose="02020603050405020304" pitchFamily="18" charset="0"/>
            </a:defRPr>
          </a:pPr>
          <a:endParaRPr lang="en-US"/>
        </a:p>
      </c:txPr>
    </c:title>
    <c:autoTitleDeleted val="0"/>
    <c:plotArea>
      <c:layout/>
      <c:barChart>
        <c:barDir val="col"/>
        <c:grouping val="clustered"/>
        <c:varyColors val="0"/>
        <c:ser>
          <c:idx val="0"/>
          <c:order val="0"/>
          <c:tx>
            <c:strRef>
              <c:f>'Income statement'!$A$6</c:f>
              <c:strCache>
                <c:ptCount val="1"/>
                <c:pt idx="0">
                  <c:v>Product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'Income statement'!$B$4:$D$4</c:f>
              <c:numCache>
                <c:formatCode>General</c:formatCode>
                <c:ptCount val="3"/>
                <c:pt idx="0">
                  <c:v>2024</c:v>
                </c:pt>
                <c:pt idx="1">
                  <c:v>2023</c:v>
                </c:pt>
                <c:pt idx="2">
                  <c:v>2022</c:v>
                </c:pt>
              </c:numCache>
            </c:numRef>
          </c:cat>
          <c:val>
            <c:numRef>
              <c:f>'Income statement'!$B$6:$D$6</c:f>
              <c:numCache>
                <c:formatCode>#,##0</c:formatCode>
                <c:ptCount val="3"/>
                <c:pt idx="0">
                  <c:v>64773</c:v>
                </c:pt>
                <c:pt idx="1">
                  <c:v>64699</c:v>
                </c:pt>
                <c:pt idx="2">
                  <c:v>72732</c:v>
                </c:pt>
              </c:numCache>
            </c:numRef>
          </c:val>
          <c:extLst>
            <c:ext xmlns:c16="http://schemas.microsoft.com/office/drawing/2014/chart" uri="{C3380CC4-5D6E-409C-BE32-E72D297353CC}">
              <c16:uniqueId val="{00000000-B346-4304-B5B0-4EF8E7D63AB8}"/>
            </c:ext>
          </c:extLst>
        </c:ser>
        <c:ser>
          <c:idx val="1"/>
          <c:order val="1"/>
          <c:tx>
            <c:strRef>
              <c:f>'Income statement'!$A$7</c:f>
              <c:strCache>
                <c:ptCount val="1"/>
                <c:pt idx="0">
                  <c:v>Service and other</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'Income statement'!$B$4:$D$4</c:f>
              <c:numCache>
                <c:formatCode>General</c:formatCode>
                <c:ptCount val="3"/>
                <c:pt idx="0">
                  <c:v>2024</c:v>
                </c:pt>
                <c:pt idx="1">
                  <c:v>2023</c:v>
                </c:pt>
                <c:pt idx="2">
                  <c:v>2022</c:v>
                </c:pt>
              </c:numCache>
            </c:numRef>
          </c:cat>
          <c:val>
            <c:numRef>
              <c:f>'Income statement'!$B$7:$D$7</c:f>
              <c:numCache>
                <c:formatCode>#,##0</c:formatCode>
                <c:ptCount val="3"/>
                <c:pt idx="0">
                  <c:v>180349</c:v>
                </c:pt>
                <c:pt idx="1">
                  <c:v>147216</c:v>
                </c:pt>
                <c:pt idx="2">
                  <c:v>125538</c:v>
                </c:pt>
              </c:numCache>
            </c:numRef>
          </c:val>
          <c:extLst>
            <c:ext xmlns:c16="http://schemas.microsoft.com/office/drawing/2014/chart" uri="{C3380CC4-5D6E-409C-BE32-E72D297353CC}">
              <c16:uniqueId val="{00000001-B346-4304-B5B0-4EF8E7D63AB8}"/>
            </c:ext>
          </c:extLst>
        </c:ser>
        <c:ser>
          <c:idx val="2"/>
          <c:order val="2"/>
          <c:tx>
            <c:strRef>
              <c:f>'Income statement'!$A$8</c:f>
              <c:strCache>
                <c:ptCount val="1"/>
                <c:pt idx="0">
                  <c:v>Total revenue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numRef>
              <c:f>'Income statement'!$B$4:$D$4</c:f>
              <c:numCache>
                <c:formatCode>General</c:formatCode>
                <c:ptCount val="3"/>
                <c:pt idx="0">
                  <c:v>2024</c:v>
                </c:pt>
                <c:pt idx="1">
                  <c:v>2023</c:v>
                </c:pt>
                <c:pt idx="2">
                  <c:v>2022</c:v>
                </c:pt>
              </c:numCache>
            </c:numRef>
          </c:cat>
          <c:val>
            <c:numRef>
              <c:f>'Income statement'!$B$8:$D$8</c:f>
              <c:numCache>
                <c:formatCode>#,##0</c:formatCode>
                <c:ptCount val="3"/>
                <c:pt idx="0">
                  <c:v>245122</c:v>
                </c:pt>
                <c:pt idx="1">
                  <c:v>211915</c:v>
                </c:pt>
                <c:pt idx="2">
                  <c:v>198270</c:v>
                </c:pt>
              </c:numCache>
            </c:numRef>
          </c:val>
          <c:extLst>
            <c:ext xmlns:c16="http://schemas.microsoft.com/office/drawing/2014/chart" uri="{C3380CC4-5D6E-409C-BE32-E72D297353CC}">
              <c16:uniqueId val="{00000002-B346-4304-B5B0-4EF8E7D63AB8}"/>
            </c:ext>
          </c:extLst>
        </c:ser>
        <c:dLbls>
          <c:dLblPos val="outEnd"/>
          <c:showLegendKey val="0"/>
          <c:showVal val="1"/>
          <c:showCatName val="0"/>
          <c:showSerName val="0"/>
          <c:showPercent val="0"/>
          <c:showBubbleSize val="0"/>
        </c:dLbls>
        <c:gapWidth val="267"/>
        <c:overlap val="-43"/>
        <c:axId val="486695583"/>
        <c:axId val="486688383"/>
      </c:barChart>
      <c:catAx>
        <c:axId val="48669558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86688383"/>
        <c:crosses val="autoZero"/>
        <c:auto val="1"/>
        <c:lblAlgn val="ctr"/>
        <c:lblOffset val="100"/>
        <c:noMultiLvlLbl val="0"/>
      </c:catAx>
      <c:valAx>
        <c:axId val="486688383"/>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486695583"/>
        <c:crosses val="autoZero"/>
        <c:crossBetween val="between"/>
        <c:dispUnits>
          <c:builtInUnit val="thousands"/>
          <c:dispUnitsLbl>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Millions</a:t>
                  </a:r>
                </a:p>
              </c:rich>
            </c:tx>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dispUnitsLbl>
        </c:dispUnits>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0.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67">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67">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0A217F-9F13-4C15-91AA-BE25D10D1EC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E4E42A-049E-43BF-8C10-9EE25C904C72}">
      <dgm:prSet/>
      <dgm:spPr/>
      <dgm:t>
        <a:bodyPr/>
        <a:lstStyle/>
        <a:p>
          <a:pPr>
            <a:lnSpc>
              <a:spcPct val="100000"/>
            </a:lnSpc>
          </a:pPr>
          <a:r>
            <a:rPr lang="en-US" dirty="0"/>
            <a:t>Increasing Assets: The company's assets are being grown, but especially intangible ones and property. This is probably due to acquisitions, investments in infrastructure, or other strategic moves.</a:t>
          </a:r>
        </a:p>
      </dgm:t>
    </dgm:pt>
    <dgm:pt modelId="{5C65756B-52AB-483A-9678-47DACCC417AD}" type="parTrans" cxnId="{755FB7E4-1ADC-4587-8F0E-8825115F11B6}">
      <dgm:prSet/>
      <dgm:spPr/>
      <dgm:t>
        <a:bodyPr/>
        <a:lstStyle/>
        <a:p>
          <a:endParaRPr lang="en-US"/>
        </a:p>
      </dgm:t>
    </dgm:pt>
    <dgm:pt modelId="{6E2D074B-ABCC-499D-8F45-3879FDE567AC}" type="sibTrans" cxnId="{755FB7E4-1ADC-4587-8F0E-8825115F11B6}">
      <dgm:prSet/>
      <dgm:spPr/>
      <dgm:t>
        <a:bodyPr/>
        <a:lstStyle/>
        <a:p>
          <a:endParaRPr lang="en-US"/>
        </a:p>
      </dgm:t>
    </dgm:pt>
    <dgm:pt modelId="{E6B62DEA-C5F4-40C7-8782-6AE48F8F8B39}">
      <dgm:prSet/>
      <dgm:spPr/>
      <dgm:t>
        <a:bodyPr/>
        <a:lstStyle/>
        <a:p>
          <a:pPr>
            <a:lnSpc>
              <a:spcPct val="100000"/>
            </a:lnSpc>
          </a:pPr>
          <a:r>
            <a:rPr lang="en-US"/>
            <a:t>Increasing Liabilities: Liabilities have increased, particularly in current liabilities, which might suggest more short-term obligations or growth in operations requiring funding.</a:t>
          </a:r>
        </a:p>
      </dgm:t>
    </dgm:pt>
    <dgm:pt modelId="{9EB3033E-8AFC-45E3-A99D-EAF5BF051341}" type="parTrans" cxnId="{83CB2DB6-4CF3-49BA-849C-A66CA7C9C422}">
      <dgm:prSet/>
      <dgm:spPr/>
      <dgm:t>
        <a:bodyPr/>
        <a:lstStyle/>
        <a:p>
          <a:endParaRPr lang="en-US"/>
        </a:p>
      </dgm:t>
    </dgm:pt>
    <dgm:pt modelId="{07F96522-2294-4C3C-8781-ED8CEE0AA044}" type="sibTrans" cxnId="{83CB2DB6-4CF3-49BA-849C-A66CA7C9C422}">
      <dgm:prSet/>
      <dgm:spPr/>
      <dgm:t>
        <a:bodyPr/>
        <a:lstStyle/>
        <a:p>
          <a:endParaRPr lang="en-US"/>
        </a:p>
      </dgm:t>
    </dgm:pt>
    <dgm:pt modelId="{DDE0773F-89F0-4C9F-A9DC-1CBCB342535B}">
      <dgm:prSet/>
      <dgm:spPr/>
      <dgm:t>
        <a:bodyPr/>
        <a:lstStyle/>
        <a:p>
          <a:pPr>
            <a:lnSpc>
              <a:spcPct val="100000"/>
            </a:lnSpc>
          </a:pPr>
          <a:r>
            <a:rPr lang="en-US"/>
            <a:t>Strong Equity Growth: Stockholders' equity is growing mainly due to retained earnings, which may indicate strong profitability. Looks to be investing into itself with retained earnings while building additional capital. </a:t>
          </a:r>
        </a:p>
      </dgm:t>
    </dgm:pt>
    <dgm:pt modelId="{76C37784-92CE-4583-8164-D56FF559FA49}" type="parTrans" cxnId="{2A0BF6F7-B95F-4A72-A6DB-CEEA331A998A}">
      <dgm:prSet/>
      <dgm:spPr/>
      <dgm:t>
        <a:bodyPr/>
        <a:lstStyle/>
        <a:p>
          <a:endParaRPr lang="en-US"/>
        </a:p>
      </dgm:t>
    </dgm:pt>
    <dgm:pt modelId="{63205CA8-588B-4041-ACA9-5D8DB3685A4D}" type="sibTrans" cxnId="{2A0BF6F7-B95F-4A72-A6DB-CEEA331A998A}">
      <dgm:prSet/>
      <dgm:spPr/>
      <dgm:t>
        <a:bodyPr/>
        <a:lstStyle/>
        <a:p>
          <a:endParaRPr lang="en-US"/>
        </a:p>
      </dgm:t>
    </dgm:pt>
    <dgm:pt modelId="{ADC40540-8D28-4C1F-A5EC-BF05E4DC44A6}">
      <dgm:prSet/>
      <dgm:spPr/>
      <dgm:t>
        <a:bodyPr/>
        <a:lstStyle/>
        <a:p>
          <a:pPr>
            <a:lnSpc>
              <a:spcPct val="100000"/>
            </a:lnSpc>
          </a:pPr>
          <a:r>
            <a:rPr lang="en-US"/>
            <a:t>Changes in Classes of Cash Flow: The severe decrease in cash and cash equivalents coupled with short-term debt suggests that the company may be funding its operations or investments with debt or reduced cash reserves.</a:t>
          </a:r>
        </a:p>
      </dgm:t>
    </dgm:pt>
    <dgm:pt modelId="{E5C7C970-A609-4367-8323-559A2A0CFA58}" type="parTrans" cxnId="{8BED1E3E-BEE8-4DEB-80BE-E0D517014C7B}">
      <dgm:prSet/>
      <dgm:spPr/>
      <dgm:t>
        <a:bodyPr/>
        <a:lstStyle/>
        <a:p>
          <a:endParaRPr lang="en-US"/>
        </a:p>
      </dgm:t>
    </dgm:pt>
    <dgm:pt modelId="{DA198DB6-46D2-4CAC-BC31-5C49060B93DC}" type="sibTrans" cxnId="{8BED1E3E-BEE8-4DEB-80BE-E0D517014C7B}">
      <dgm:prSet/>
      <dgm:spPr/>
      <dgm:t>
        <a:bodyPr/>
        <a:lstStyle/>
        <a:p>
          <a:endParaRPr lang="en-US"/>
        </a:p>
      </dgm:t>
    </dgm:pt>
    <dgm:pt modelId="{37FD18C9-B8FD-4761-AD8A-7E694E2DE0E4}" type="pres">
      <dgm:prSet presAssocID="{F70A217F-9F13-4C15-91AA-BE25D10D1ECA}" presName="root" presStyleCnt="0">
        <dgm:presLayoutVars>
          <dgm:dir/>
          <dgm:resizeHandles val="exact"/>
        </dgm:presLayoutVars>
      </dgm:prSet>
      <dgm:spPr/>
    </dgm:pt>
    <dgm:pt modelId="{CD9444A3-0259-41EA-A485-1FF85B911090}" type="pres">
      <dgm:prSet presAssocID="{34E4E42A-049E-43BF-8C10-9EE25C904C72}" presName="compNode" presStyleCnt="0"/>
      <dgm:spPr/>
    </dgm:pt>
    <dgm:pt modelId="{3F5EE32F-2079-48D5-AC9C-D9C58024A689}" type="pres">
      <dgm:prSet presAssocID="{34E4E42A-049E-43BF-8C10-9EE25C904C72}" presName="bgRect" presStyleLbl="bgShp" presStyleIdx="0" presStyleCnt="4"/>
      <dgm:spPr/>
    </dgm:pt>
    <dgm:pt modelId="{25B19DD1-7CC0-4819-AEB9-5FD59348F1BF}" type="pres">
      <dgm:prSet presAssocID="{34E4E42A-049E-43BF-8C10-9EE25C904C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AA81A970-F3F7-4BE5-8B59-2C3092CDB12C}" type="pres">
      <dgm:prSet presAssocID="{34E4E42A-049E-43BF-8C10-9EE25C904C72}" presName="spaceRect" presStyleCnt="0"/>
      <dgm:spPr/>
    </dgm:pt>
    <dgm:pt modelId="{D7CDD1E2-F6F2-4E22-8CFE-E83BD96F3556}" type="pres">
      <dgm:prSet presAssocID="{34E4E42A-049E-43BF-8C10-9EE25C904C72}" presName="parTx" presStyleLbl="revTx" presStyleIdx="0" presStyleCnt="4">
        <dgm:presLayoutVars>
          <dgm:chMax val="0"/>
          <dgm:chPref val="0"/>
        </dgm:presLayoutVars>
      </dgm:prSet>
      <dgm:spPr/>
    </dgm:pt>
    <dgm:pt modelId="{4DB4A91F-61D8-42BE-A76C-1F2594FFFE04}" type="pres">
      <dgm:prSet presAssocID="{6E2D074B-ABCC-499D-8F45-3879FDE567AC}" presName="sibTrans" presStyleCnt="0"/>
      <dgm:spPr/>
    </dgm:pt>
    <dgm:pt modelId="{C18157FE-71A4-4338-AF75-96A80F182E4B}" type="pres">
      <dgm:prSet presAssocID="{E6B62DEA-C5F4-40C7-8782-6AE48F8F8B39}" presName="compNode" presStyleCnt="0"/>
      <dgm:spPr/>
    </dgm:pt>
    <dgm:pt modelId="{973309F7-3080-4F75-8512-76C4F3071B91}" type="pres">
      <dgm:prSet presAssocID="{E6B62DEA-C5F4-40C7-8782-6AE48F8F8B39}" presName="bgRect" presStyleLbl="bgShp" presStyleIdx="1" presStyleCnt="4"/>
      <dgm:spPr/>
    </dgm:pt>
    <dgm:pt modelId="{EA68ED2D-4BF0-43F6-AE96-2B6C8C84D53F}" type="pres">
      <dgm:prSet presAssocID="{E6B62DEA-C5F4-40C7-8782-6AE48F8F8B3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uro"/>
        </a:ext>
      </dgm:extLst>
    </dgm:pt>
    <dgm:pt modelId="{8775F077-98CF-45CF-97C4-FFAD32F1EA81}" type="pres">
      <dgm:prSet presAssocID="{E6B62DEA-C5F4-40C7-8782-6AE48F8F8B39}" presName="spaceRect" presStyleCnt="0"/>
      <dgm:spPr/>
    </dgm:pt>
    <dgm:pt modelId="{0B2CCC80-F7FD-4476-BC97-B3CE9DBD6F6C}" type="pres">
      <dgm:prSet presAssocID="{E6B62DEA-C5F4-40C7-8782-6AE48F8F8B39}" presName="parTx" presStyleLbl="revTx" presStyleIdx="1" presStyleCnt="4">
        <dgm:presLayoutVars>
          <dgm:chMax val="0"/>
          <dgm:chPref val="0"/>
        </dgm:presLayoutVars>
      </dgm:prSet>
      <dgm:spPr/>
    </dgm:pt>
    <dgm:pt modelId="{2193AC12-0F86-451F-BDE3-205C8DA5FF3C}" type="pres">
      <dgm:prSet presAssocID="{07F96522-2294-4C3C-8781-ED8CEE0AA044}" presName="sibTrans" presStyleCnt="0"/>
      <dgm:spPr/>
    </dgm:pt>
    <dgm:pt modelId="{7140F892-A06D-4F02-BCA4-018B9A600A9F}" type="pres">
      <dgm:prSet presAssocID="{DDE0773F-89F0-4C9F-A9DC-1CBCB342535B}" presName="compNode" presStyleCnt="0"/>
      <dgm:spPr/>
    </dgm:pt>
    <dgm:pt modelId="{FF1FEE9A-54FB-42E0-B80C-850715B1A70C}" type="pres">
      <dgm:prSet presAssocID="{DDE0773F-89F0-4C9F-A9DC-1CBCB342535B}" presName="bgRect" presStyleLbl="bgShp" presStyleIdx="2" presStyleCnt="4"/>
      <dgm:spPr/>
    </dgm:pt>
    <dgm:pt modelId="{54022306-0F85-4967-BEEC-B04E36D41E30}" type="pres">
      <dgm:prSet presAssocID="{DDE0773F-89F0-4C9F-A9DC-1CBCB34253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BF2B90-FE52-47EE-B660-E79DD26DA058}" type="pres">
      <dgm:prSet presAssocID="{DDE0773F-89F0-4C9F-A9DC-1CBCB342535B}" presName="spaceRect" presStyleCnt="0"/>
      <dgm:spPr/>
    </dgm:pt>
    <dgm:pt modelId="{C2D7FCF1-C46E-4B0A-888F-BE022DF76C3B}" type="pres">
      <dgm:prSet presAssocID="{DDE0773F-89F0-4C9F-A9DC-1CBCB342535B}" presName="parTx" presStyleLbl="revTx" presStyleIdx="2" presStyleCnt="4">
        <dgm:presLayoutVars>
          <dgm:chMax val="0"/>
          <dgm:chPref val="0"/>
        </dgm:presLayoutVars>
      </dgm:prSet>
      <dgm:spPr/>
    </dgm:pt>
    <dgm:pt modelId="{D11EF725-AC20-49F8-86D8-BCA9A46AA12B}" type="pres">
      <dgm:prSet presAssocID="{63205CA8-588B-4041-ACA9-5D8DB3685A4D}" presName="sibTrans" presStyleCnt="0"/>
      <dgm:spPr/>
    </dgm:pt>
    <dgm:pt modelId="{504F1006-F025-44C0-A19A-DE7E320791F8}" type="pres">
      <dgm:prSet presAssocID="{ADC40540-8D28-4C1F-A5EC-BF05E4DC44A6}" presName="compNode" presStyleCnt="0"/>
      <dgm:spPr/>
    </dgm:pt>
    <dgm:pt modelId="{172660BE-3DAC-4096-9EAA-E52FC3F5A938}" type="pres">
      <dgm:prSet presAssocID="{ADC40540-8D28-4C1F-A5EC-BF05E4DC44A6}" presName="bgRect" presStyleLbl="bgShp" presStyleIdx="3" presStyleCnt="4"/>
      <dgm:spPr/>
    </dgm:pt>
    <dgm:pt modelId="{D5347CE7-F4A1-4341-B2EE-DD4E6181C848}" type="pres">
      <dgm:prSet presAssocID="{ADC40540-8D28-4C1F-A5EC-BF05E4DC44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oney"/>
        </a:ext>
      </dgm:extLst>
    </dgm:pt>
    <dgm:pt modelId="{22F54B32-3BFF-43B1-942D-184092276E6D}" type="pres">
      <dgm:prSet presAssocID="{ADC40540-8D28-4C1F-A5EC-BF05E4DC44A6}" presName="spaceRect" presStyleCnt="0"/>
      <dgm:spPr/>
    </dgm:pt>
    <dgm:pt modelId="{A8FCA9A2-BBAA-4D34-A06E-618360127A04}" type="pres">
      <dgm:prSet presAssocID="{ADC40540-8D28-4C1F-A5EC-BF05E4DC44A6}" presName="parTx" presStyleLbl="revTx" presStyleIdx="3" presStyleCnt="4">
        <dgm:presLayoutVars>
          <dgm:chMax val="0"/>
          <dgm:chPref val="0"/>
        </dgm:presLayoutVars>
      </dgm:prSet>
      <dgm:spPr/>
    </dgm:pt>
  </dgm:ptLst>
  <dgm:cxnLst>
    <dgm:cxn modelId="{9FCF480D-3DC2-44DC-AA18-8F9ED633F916}" type="presOf" srcId="{ADC40540-8D28-4C1F-A5EC-BF05E4DC44A6}" destId="{A8FCA9A2-BBAA-4D34-A06E-618360127A04}" srcOrd="0" destOrd="0" presId="urn:microsoft.com/office/officeart/2018/2/layout/IconVerticalSolidList"/>
    <dgm:cxn modelId="{8BED1E3E-BEE8-4DEB-80BE-E0D517014C7B}" srcId="{F70A217F-9F13-4C15-91AA-BE25D10D1ECA}" destId="{ADC40540-8D28-4C1F-A5EC-BF05E4DC44A6}" srcOrd="3" destOrd="0" parTransId="{E5C7C970-A609-4367-8323-559A2A0CFA58}" sibTransId="{DA198DB6-46D2-4CAC-BC31-5C49060B93DC}"/>
    <dgm:cxn modelId="{B289DF86-A7B6-4233-A0BF-AE1D6E48FCA7}" type="presOf" srcId="{E6B62DEA-C5F4-40C7-8782-6AE48F8F8B39}" destId="{0B2CCC80-F7FD-4476-BC97-B3CE9DBD6F6C}" srcOrd="0" destOrd="0" presId="urn:microsoft.com/office/officeart/2018/2/layout/IconVerticalSolidList"/>
    <dgm:cxn modelId="{ECC04BAF-666F-44B7-BCB7-206ECF0BC92A}" type="presOf" srcId="{F70A217F-9F13-4C15-91AA-BE25D10D1ECA}" destId="{37FD18C9-B8FD-4761-AD8A-7E694E2DE0E4}" srcOrd="0" destOrd="0" presId="urn:microsoft.com/office/officeart/2018/2/layout/IconVerticalSolidList"/>
    <dgm:cxn modelId="{83CB2DB6-4CF3-49BA-849C-A66CA7C9C422}" srcId="{F70A217F-9F13-4C15-91AA-BE25D10D1ECA}" destId="{E6B62DEA-C5F4-40C7-8782-6AE48F8F8B39}" srcOrd="1" destOrd="0" parTransId="{9EB3033E-8AFC-45E3-A99D-EAF5BF051341}" sibTransId="{07F96522-2294-4C3C-8781-ED8CEE0AA044}"/>
    <dgm:cxn modelId="{0121BDBB-EAE0-4B64-9E26-BCD6AAC888CE}" type="presOf" srcId="{DDE0773F-89F0-4C9F-A9DC-1CBCB342535B}" destId="{C2D7FCF1-C46E-4B0A-888F-BE022DF76C3B}" srcOrd="0" destOrd="0" presId="urn:microsoft.com/office/officeart/2018/2/layout/IconVerticalSolidList"/>
    <dgm:cxn modelId="{755FB7E4-1ADC-4587-8F0E-8825115F11B6}" srcId="{F70A217F-9F13-4C15-91AA-BE25D10D1ECA}" destId="{34E4E42A-049E-43BF-8C10-9EE25C904C72}" srcOrd="0" destOrd="0" parTransId="{5C65756B-52AB-483A-9678-47DACCC417AD}" sibTransId="{6E2D074B-ABCC-499D-8F45-3879FDE567AC}"/>
    <dgm:cxn modelId="{231C79EB-45CA-463E-8D4F-AF8A5165705E}" type="presOf" srcId="{34E4E42A-049E-43BF-8C10-9EE25C904C72}" destId="{D7CDD1E2-F6F2-4E22-8CFE-E83BD96F3556}" srcOrd="0" destOrd="0" presId="urn:microsoft.com/office/officeart/2018/2/layout/IconVerticalSolidList"/>
    <dgm:cxn modelId="{2A0BF6F7-B95F-4A72-A6DB-CEEA331A998A}" srcId="{F70A217F-9F13-4C15-91AA-BE25D10D1ECA}" destId="{DDE0773F-89F0-4C9F-A9DC-1CBCB342535B}" srcOrd="2" destOrd="0" parTransId="{76C37784-92CE-4583-8164-D56FF559FA49}" sibTransId="{63205CA8-588B-4041-ACA9-5D8DB3685A4D}"/>
    <dgm:cxn modelId="{7E2E30E3-C740-4AC4-B6A9-5795651E55A2}" type="presParOf" srcId="{37FD18C9-B8FD-4761-AD8A-7E694E2DE0E4}" destId="{CD9444A3-0259-41EA-A485-1FF85B911090}" srcOrd="0" destOrd="0" presId="urn:microsoft.com/office/officeart/2018/2/layout/IconVerticalSolidList"/>
    <dgm:cxn modelId="{D4F3A103-F57A-438C-BDCB-8C4AFE4CF187}" type="presParOf" srcId="{CD9444A3-0259-41EA-A485-1FF85B911090}" destId="{3F5EE32F-2079-48D5-AC9C-D9C58024A689}" srcOrd="0" destOrd="0" presId="urn:microsoft.com/office/officeart/2018/2/layout/IconVerticalSolidList"/>
    <dgm:cxn modelId="{72E87097-8D6D-4468-9211-392AC85AB201}" type="presParOf" srcId="{CD9444A3-0259-41EA-A485-1FF85B911090}" destId="{25B19DD1-7CC0-4819-AEB9-5FD59348F1BF}" srcOrd="1" destOrd="0" presId="urn:microsoft.com/office/officeart/2018/2/layout/IconVerticalSolidList"/>
    <dgm:cxn modelId="{0B19DC60-4D65-418D-AABC-01A81055DC44}" type="presParOf" srcId="{CD9444A3-0259-41EA-A485-1FF85B911090}" destId="{AA81A970-F3F7-4BE5-8B59-2C3092CDB12C}" srcOrd="2" destOrd="0" presId="urn:microsoft.com/office/officeart/2018/2/layout/IconVerticalSolidList"/>
    <dgm:cxn modelId="{730735D5-91B5-4E55-84E3-FA0E51D8840C}" type="presParOf" srcId="{CD9444A3-0259-41EA-A485-1FF85B911090}" destId="{D7CDD1E2-F6F2-4E22-8CFE-E83BD96F3556}" srcOrd="3" destOrd="0" presId="urn:microsoft.com/office/officeart/2018/2/layout/IconVerticalSolidList"/>
    <dgm:cxn modelId="{C1EE4E9A-924F-4FAB-84F9-9C331D7258D3}" type="presParOf" srcId="{37FD18C9-B8FD-4761-AD8A-7E694E2DE0E4}" destId="{4DB4A91F-61D8-42BE-A76C-1F2594FFFE04}" srcOrd="1" destOrd="0" presId="urn:microsoft.com/office/officeart/2018/2/layout/IconVerticalSolidList"/>
    <dgm:cxn modelId="{1B36A60D-0611-4193-AA0A-86DD42443AB4}" type="presParOf" srcId="{37FD18C9-B8FD-4761-AD8A-7E694E2DE0E4}" destId="{C18157FE-71A4-4338-AF75-96A80F182E4B}" srcOrd="2" destOrd="0" presId="urn:microsoft.com/office/officeart/2018/2/layout/IconVerticalSolidList"/>
    <dgm:cxn modelId="{BDE97E04-BB00-4FE2-A962-D9911BD44191}" type="presParOf" srcId="{C18157FE-71A4-4338-AF75-96A80F182E4B}" destId="{973309F7-3080-4F75-8512-76C4F3071B91}" srcOrd="0" destOrd="0" presId="urn:microsoft.com/office/officeart/2018/2/layout/IconVerticalSolidList"/>
    <dgm:cxn modelId="{6B39454D-62CA-43E3-9B36-583A323044AC}" type="presParOf" srcId="{C18157FE-71A4-4338-AF75-96A80F182E4B}" destId="{EA68ED2D-4BF0-43F6-AE96-2B6C8C84D53F}" srcOrd="1" destOrd="0" presId="urn:microsoft.com/office/officeart/2018/2/layout/IconVerticalSolidList"/>
    <dgm:cxn modelId="{3ECEA5A5-D88E-4CB0-BAB8-D8749099122E}" type="presParOf" srcId="{C18157FE-71A4-4338-AF75-96A80F182E4B}" destId="{8775F077-98CF-45CF-97C4-FFAD32F1EA81}" srcOrd="2" destOrd="0" presId="urn:microsoft.com/office/officeart/2018/2/layout/IconVerticalSolidList"/>
    <dgm:cxn modelId="{6808A6CC-C615-477D-81C0-83000085D6E2}" type="presParOf" srcId="{C18157FE-71A4-4338-AF75-96A80F182E4B}" destId="{0B2CCC80-F7FD-4476-BC97-B3CE9DBD6F6C}" srcOrd="3" destOrd="0" presId="urn:microsoft.com/office/officeart/2018/2/layout/IconVerticalSolidList"/>
    <dgm:cxn modelId="{23F2237F-08FB-474D-AE38-68DB33F35D17}" type="presParOf" srcId="{37FD18C9-B8FD-4761-AD8A-7E694E2DE0E4}" destId="{2193AC12-0F86-451F-BDE3-205C8DA5FF3C}" srcOrd="3" destOrd="0" presId="urn:microsoft.com/office/officeart/2018/2/layout/IconVerticalSolidList"/>
    <dgm:cxn modelId="{A69DE8AF-B768-453B-8CC4-F07010F5F031}" type="presParOf" srcId="{37FD18C9-B8FD-4761-AD8A-7E694E2DE0E4}" destId="{7140F892-A06D-4F02-BCA4-018B9A600A9F}" srcOrd="4" destOrd="0" presId="urn:microsoft.com/office/officeart/2018/2/layout/IconVerticalSolidList"/>
    <dgm:cxn modelId="{A1B8B88F-D147-401E-8CF3-7FEF28C96DDC}" type="presParOf" srcId="{7140F892-A06D-4F02-BCA4-018B9A600A9F}" destId="{FF1FEE9A-54FB-42E0-B80C-850715B1A70C}" srcOrd="0" destOrd="0" presId="urn:microsoft.com/office/officeart/2018/2/layout/IconVerticalSolidList"/>
    <dgm:cxn modelId="{CBA61CE2-8719-4711-B9F7-B3629B75BC97}" type="presParOf" srcId="{7140F892-A06D-4F02-BCA4-018B9A600A9F}" destId="{54022306-0F85-4967-BEEC-B04E36D41E30}" srcOrd="1" destOrd="0" presId="urn:microsoft.com/office/officeart/2018/2/layout/IconVerticalSolidList"/>
    <dgm:cxn modelId="{753EE73B-0D4F-435D-B534-F9DDB61E968D}" type="presParOf" srcId="{7140F892-A06D-4F02-BCA4-018B9A600A9F}" destId="{FFBF2B90-FE52-47EE-B660-E79DD26DA058}" srcOrd="2" destOrd="0" presId="urn:microsoft.com/office/officeart/2018/2/layout/IconVerticalSolidList"/>
    <dgm:cxn modelId="{B6556F25-2A99-4B2F-A6B8-3C8A45D83E1E}" type="presParOf" srcId="{7140F892-A06D-4F02-BCA4-018B9A600A9F}" destId="{C2D7FCF1-C46E-4B0A-888F-BE022DF76C3B}" srcOrd="3" destOrd="0" presId="urn:microsoft.com/office/officeart/2018/2/layout/IconVerticalSolidList"/>
    <dgm:cxn modelId="{27688585-9A78-40CA-902B-ED19C57B9118}" type="presParOf" srcId="{37FD18C9-B8FD-4761-AD8A-7E694E2DE0E4}" destId="{D11EF725-AC20-49F8-86D8-BCA9A46AA12B}" srcOrd="5" destOrd="0" presId="urn:microsoft.com/office/officeart/2018/2/layout/IconVerticalSolidList"/>
    <dgm:cxn modelId="{28EFBC19-1857-492B-84C9-A21C8CD77826}" type="presParOf" srcId="{37FD18C9-B8FD-4761-AD8A-7E694E2DE0E4}" destId="{504F1006-F025-44C0-A19A-DE7E320791F8}" srcOrd="6" destOrd="0" presId="urn:microsoft.com/office/officeart/2018/2/layout/IconVerticalSolidList"/>
    <dgm:cxn modelId="{225C77E0-7D44-4D44-9D7F-0D2BF57BEA4C}" type="presParOf" srcId="{504F1006-F025-44C0-A19A-DE7E320791F8}" destId="{172660BE-3DAC-4096-9EAA-E52FC3F5A938}" srcOrd="0" destOrd="0" presId="urn:microsoft.com/office/officeart/2018/2/layout/IconVerticalSolidList"/>
    <dgm:cxn modelId="{B2C907EE-3A35-4EAF-9EF6-52B5E59F5091}" type="presParOf" srcId="{504F1006-F025-44C0-A19A-DE7E320791F8}" destId="{D5347CE7-F4A1-4341-B2EE-DD4E6181C848}" srcOrd="1" destOrd="0" presId="urn:microsoft.com/office/officeart/2018/2/layout/IconVerticalSolidList"/>
    <dgm:cxn modelId="{68553642-0BC0-449E-A28A-40B12EC17C90}" type="presParOf" srcId="{504F1006-F025-44C0-A19A-DE7E320791F8}" destId="{22F54B32-3BFF-43B1-942D-184092276E6D}" srcOrd="2" destOrd="0" presId="urn:microsoft.com/office/officeart/2018/2/layout/IconVerticalSolidList"/>
    <dgm:cxn modelId="{B2808DF9-AD47-49E8-8A61-B3DB98D1FDFF}" type="presParOf" srcId="{504F1006-F025-44C0-A19A-DE7E320791F8}" destId="{A8FCA9A2-BBAA-4D34-A06E-618360127A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C490C-1598-47D2-8E98-3CF01990B7F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733C27-AC78-4191-B2D9-05B341380AE1}">
      <dgm:prSet/>
      <dgm:spPr/>
      <dgm:t>
        <a:bodyPr/>
        <a:lstStyle/>
        <a:p>
          <a:pPr>
            <a:lnSpc>
              <a:spcPct val="100000"/>
            </a:lnSpc>
          </a:pPr>
          <a:r>
            <a:rPr lang="en-US"/>
            <a:t>Operating Strengths: The company boasts strong operational cash flow, exhibiting growth in net income along with a rise in cash generated from operations.</a:t>
          </a:r>
        </a:p>
      </dgm:t>
    </dgm:pt>
    <dgm:pt modelId="{88C3C3C4-CF14-41E8-A30D-8523B3E824C9}" type="parTrans" cxnId="{01F31F51-047D-4868-AF7F-66C9D369FE4A}">
      <dgm:prSet/>
      <dgm:spPr/>
      <dgm:t>
        <a:bodyPr/>
        <a:lstStyle/>
        <a:p>
          <a:endParaRPr lang="en-US"/>
        </a:p>
      </dgm:t>
    </dgm:pt>
    <dgm:pt modelId="{9E11D427-50C6-4C33-95F5-1310EAE3427D}" type="sibTrans" cxnId="{01F31F51-047D-4868-AF7F-66C9D369FE4A}">
      <dgm:prSet/>
      <dgm:spPr/>
      <dgm:t>
        <a:bodyPr/>
        <a:lstStyle/>
        <a:p>
          <a:endParaRPr lang="en-US"/>
        </a:p>
      </dgm:t>
    </dgm:pt>
    <dgm:pt modelId="{AA24F734-FD14-4349-B870-8AADEF8AD06C}">
      <dgm:prSet/>
      <dgm:spPr/>
      <dgm:t>
        <a:bodyPr/>
        <a:lstStyle/>
        <a:p>
          <a:pPr>
            <a:lnSpc>
              <a:spcPct val="100000"/>
            </a:lnSpc>
          </a:pPr>
          <a:r>
            <a:rPr lang="en-US"/>
            <a:t>Growth and Investment: The company is expanding aggressively via increased investments, acquisitions, and purchases of property and equipment. But with the expansion comes enhanced outpourings of cash for investing.</a:t>
          </a:r>
        </a:p>
      </dgm:t>
    </dgm:pt>
    <dgm:pt modelId="{8EA72B5C-D1E9-4BFD-80CE-5FBD18F9388B}" type="parTrans" cxnId="{BAB4C583-E4C2-425D-8E98-DEBED80EB3DA}">
      <dgm:prSet/>
      <dgm:spPr/>
      <dgm:t>
        <a:bodyPr/>
        <a:lstStyle/>
        <a:p>
          <a:endParaRPr lang="en-US"/>
        </a:p>
      </dgm:t>
    </dgm:pt>
    <dgm:pt modelId="{54409E46-0826-4AAC-8C48-ACF1F7D2A040}" type="sibTrans" cxnId="{BAB4C583-E4C2-425D-8E98-DEBED80EB3DA}">
      <dgm:prSet/>
      <dgm:spPr/>
      <dgm:t>
        <a:bodyPr/>
        <a:lstStyle/>
        <a:p>
          <a:endParaRPr lang="en-US"/>
        </a:p>
      </dgm:t>
    </dgm:pt>
    <dgm:pt modelId="{0131E4E7-9EC0-44E3-9CD5-CE9CFB9164AC}">
      <dgm:prSet/>
      <dgm:spPr/>
      <dgm:t>
        <a:bodyPr/>
        <a:lstStyle/>
        <a:p>
          <a:pPr>
            <a:lnSpc>
              <a:spcPct val="100000"/>
            </a:lnSpc>
          </a:pPr>
          <a:r>
            <a:rPr lang="en-US"/>
            <a:t>Debt Management: The company balances new debt issuance with large debt repayments, indicating indirect debt usage; prudent rather than aggressive debt management.</a:t>
          </a:r>
        </a:p>
      </dgm:t>
    </dgm:pt>
    <dgm:pt modelId="{2A7F5B57-7184-47F3-8A9E-DD40A7580808}" type="parTrans" cxnId="{CA5FFA31-FDE1-4636-A708-7C0BB58DA780}">
      <dgm:prSet/>
      <dgm:spPr/>
      <dgm:t>
        <a:bodyPr/>
        <a:lstStyle/>
        <a:p>
          <a:endParaRPr lang="en-US"/>
        </a:p>
      </dgm:t>
    </dgm:pt>
    <dgm:pt modelId="{37B25E4F-4598-4A12-9A1D-D74B9055B2BC}" type="sibTrans" cxnId="{CA5FFA31-FDE1-4636-A708-7C0BB58DA780}">
      <dgm:prSet/>
      <dgm:spPr/>
      <dgm:t>
        <a:bodyPr/>
        <a:lstStyle/>
        <a:p>
          <a:endParaRPr lang="en-US"/>
        </a:p>
      </dgm:t>
    </dgm:pt>
    <dgm:pt modelId="{1F120C43-8A12-4FF5-B5A4-69392E30C391}">
      <dgm:prSet/>
      <dgm:spPr/>
      <dgm:t>
        <a:bodyPr/>
        <a:lstStyle/>
        <a:p>
          <a:pPr>
            <a:lnSpc>
              <a:spcPct val="100000"/>
            </a:lnSpc>
          </a:pPr>
          <a:r>
            <a:rPr lang="en-US"/>
            <a:t>Shareholder Returns: The company will pay out shareholder returns via elevated stock purchases and dividends.</a:t>
          </a:r>
        </a:p>
      </dgm:t>
    </dgm:pt>
    <dgm:pt modelId="{A1691F52-525A-4611-BC25-09CBDE28977D}" type="parTrans" cxnId="{3D55140E-960F-4A35-95FE-DC2B2F50301C}">
      <dgm:prSet/>
      <dgm:spPr/>
      <dgm:t>
        <a:bodyPr/>
        <a:lstStyle/>
        <a:p>
          <a:endParaRPr lang="en-US"/>
        </a:p>
      </dgm:t>
    </dgm:pt>
    <dgm:pt modelId="{739D269C-8926-45BB-9C12-D688803EF33C}" type="sibTrans" cxnId="{3D55140E-960F-4A35-95FE-DC2B2F50301C}">
      <dgm:prSet/>
      <dgm:spPr/>
      <dgm:t>
        <a:bodyPr/>
        <a:lstStyle/>
        <a:p>
          <a:endParaRPr lang="en-US"/>
        </a:p>
      </dgm:t>
    </dgm:pt>
    <dgm:pt modelId="{A3739ACF-6FB7-40BB-884A-B0B645148A4C}" type="pres">
      <dgm:prSet presAssocID="{EADC490C-1598-47D2-8E98-3CF01990B7F5}" presName="root" presStyleCnt="0">
        <dgm:presLayoutVars>
          <dgm:dir/>
          <dgm:resizeHandles val="exact"/>
        </dgm:presLayoutVars>
      </dgm:prSet>
      <dgm:spPr/>
    </dgm:pt>
    <dgm:pt modelId="{B8C9715A-7C98-4602-8134-E59A06B38CAF}" type="pres">
      <dgm:prSet presAssocID="{3D733C27-AC78-4191-B2D9-05B341380AE1}" presName="compNode" presStyleCnt="0"/>
      <dgm:spPr/>
    </dgm:pt>
    <dgm:pt modelId="{558B111F-A478-4B7F-8C67-540BFA19E073}" type="pres">
      <dgm:prSet presAssocID="{3D733C27-AC78-4191-B2D9-05B341380AE1}" presName="bgRect" presStyleLbl="bgShp" presStyleIdx="0" presStyleCnt="4"/>
      <dgm:spPr/>
    </dgm:pt>
    <dgm:pt modelId="{2059B8B1-770B-4D1C-9152-E94CC7F5E456}" type="pres">
      <dgm:prSet presAssocID="{3D733C27-AC78-4191-B2D9-05B341380AE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60DEEEDE-04FC-47AF-AD27-09C52739878B}" type="pres">
      <dgm:prSet presAssocID="{3D733C27-AC78-4191-B2D9-05B341380AE1}" presName="spaceRect" presStyleCnt="0"/>
      <dgm:spPr/>
    </dgm:pt>
    <dgm:pt modelId="{A8E35306-73F1-4DDD-8219-8C50DD40F0E9}" type="pres">
      <dgm:prSet presAssocID="{3D733C27-AC78-4191-B2D9-05B341380AE1}" presName="parTx" presStyleLbl="revTx" presStyleIdx="0" presStyleCnt="4">
        <dgm:presLayoutVars>
          <dgm:chMax val="0"/>
          <dgm:chPref val="0"/>
        </dgm:presLayoutVars>
      </dgm:prSet>
      <dgm:spPr/>
    </dgm:pt>
    <dgm:pt modelId="{A9F05B28-7B91-4CC4-8AD2-3DF6AC37F693}" type="pres">
      <dgm:prSet presAssocID="{9E11D427-50C6-4C33-95F5-1310EAE3427D}" presName="sibTrans" presStyleCnt="0"/>
      <dgm:spPr/>
    </dgm:pt>
    <dgm:pt modelId="{5336FB2F-038C-4F1E-8B5F-671ECA2E1A11}" type="pres">
      <dgm:prSet presAssocID="{AA24F734-FD14-4349-B870-8AADEF8AD06C}" presName="compNode" presStyleCnt="0"/>
      <dgm:spPr/>
    </dgm:pt>
    <dgm:pt modelId="{2FCFA9E3-2C92-40BD-AED9-956409EB2C11}" type="pres">
      <dgm:prSet presAssocID="{AA24F734-FD14-4349-B870-8AADEF8AD06C}" presName="bgRect" presStyleLbl="bgShp" presStyleIdx="1" presStyleCnt="4"/>
      <dgm:spPr/>
    </dgm:pt>
    <dgm:pt modelId="{939BB574-735E-463C-8993-0F7D16C01B4F}" type="pres">
      <dgm:prSet presAssocID="{AA24F734-FD14-4349-B870-8AADEF8AD0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8269AD5A-EA48-4671-A70F-D7DC208C1CA9}" type="pres">
      <dgm:prSet presAssocID="{AA24F734-FD14-4349-B870-8AADEF8AD06C}" presName="spaceRect" presStyleCnt="0"/>
      <dgm:spPr/>
    </dgm:pt>
    <dgm:pt modelId="{BEA54A97-A215-49DF-80E2-B6DB257DDB24}" type="pres">
      <dgm:prSet presAssocID="{AA24F734-FD14-4349-B870-8AADEF8AD06C}" presName="parTx" presStyleLbl="revTx" presStyleIdx="1" presStyleCnt="4">
        <dgm:presLayoutVars>
          <dgm:chMax val="0"/>
          <dgm:chPref val="0"/>
        </dgm:presLayoutVars>
      </dgm:prSet>
      <dgm:spPr/>
    </dgm:pt>
    <dgm:pt modelId="{F31A8BC0-BF07-4C2A-9781-7AB4C6FC241A}" type="pres">
      <dgm:prSet presAssocID="{54409E46-0826-4AAC-8C48-ACF1F7D2A040}" presName="sibTrans" presStyleCnt="0"/>
      <dgm:spPr/>
    </dgm:pt>
    <dgm:pt modelId="{46C11DD4-A00F-4002-85F9-DEE24F7C75A1}" type="pres">
      <dgm:prSet presAssocID="{0131E4E7-9EC0-44E3-9CD5-CE9CFB9164AC}" presName="compNode" presStyleCnt="0"/>
      <dgm:spPr/>
    </dgm:pt>
    <dgm:pt modelId="{3CD26E82-8AD2-483C-939E-70E9DB515BA1}" type="pres">
      <dgm:prSet presAssocID="{0131E4E7-9EC0-44E3-9CD5-CE9CFB9164AC}" presName="bgRect" presStyleLbl="bgShp" presStyleIdx="2" presStyleCnt="4"/>
      <dgm:spPr/>
    </dgm:pt>
    <dgm:pt modelId="{CBDDD5C3-CF70-43B0-9437-BDC7493743F6}" type="pres">
      <dgm:prSet presAssocID="{0131E4E7-9EC0-44E3-9CD5-CE9CFB9164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597422C6-7DBB-4236-AFC5-705CC1D3B534}" type="pres">
      <dgm:prSet presAssocID="{0131E4E7-9EC0-44E3-9CD5-CE9CFB9164AC}" presName="spaceRect" presStyleCnt="0"/>
      <dgm:spPr/>
    </dgm:pt>
    <dgm:pt modelId="{17FBF8F4-413D-4ACB-B2C7-5AF52868CEBE}" type="pres">
      <dgm:prSet presAssocID="{0131E4E7-9EC0-44E3-9CD5-CE9CFB9164AC}" presName="parTx" presStyleLbl="revTx" presStyleIdx="2" presStyleCnt="4">
        <dgm:presLayoutVars>
          <dgm:chMax val="0"/>
          <dgm:chPref val="0"/>
        </dgm:presLayoutVars>
      </dgm:prSet>
      <dgm:spPr/>
    </dgm:pt>
    <dgm:pt modelId="{9AA2FF15-CB8D-4C5C-9E05-AA7A80EE4A07}" type="pres">
      <dgm:prSet presAssocID="{37B25E4F-4598-4A12-9A1D-D74B9055B2BC}" presName="sibTrans" presStyleCnt="0"/>
      <dgm:spPr/>
    </dgm:pt>
    <dgm:pt modelId="{C1622CC2-305C-4511-940A-80B87DE4DA6D}" type="pres">
      <dgm:prSet presAssocID="{1F120C43-8A12-4FF5-B5A4-69392E30C391}" presName="compNode" presStyleCnt="0"/>
      <dgm:spPr/>
    </dgm:pt>
    <dgm:pt modelId="{BEBF9306-4563-4AAF-A9F1-5984EE43CA0E}" type="pres">
      <dgm:prSet presAssocID="{1F120C43-8A12-4FF5-B5A4-69392E30C391}" presName="bgRect" presStyleLbl="bgShp" presStyleIdx="3" presStyleCnt="4"/>
      <dgm:spPr/>
    </dgm:pt>
    <dgm:pt modelId="{5A823860-1B4E-4DD7-84BC-7DDD1D18D6F9}" type="pres">
      <dgm:prSet presAssocID="{1F120C43-8A12-4FF5-B5A4-69392E30C39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Upward Trend"/>
        </a:ext>
      </dgm:extLst>
    </dgm:pt>
    <dgm:pt modelId="{B07A3BC9-7B14-4989-80B0-8FEDAF281FAB}" type="pres">
      <dgm:prSet presAssocID="{1F120C43-8A12-4FF5-B5A4-69392E30C391}" presName="spaceRect" presStyleCnt="0"/>
      <dgm:spPr/>
    </dgm:pt>
    <dgm:pt modelId="{B33CFFDE-9D95-4D00-9DEE-73A04518BBB6}" type="pres">
      <dgm:prSet presAssocID="{1F120C43-8A12-4FF5-B5A4-69392E30C391}" presName="parTx" presStyleLbl="revTx" presStyleIdx="3" presStyleCnt="4">
        <dgm:presLayoutVars>
          <dgm:chMax val="0"/>
          <dgm:chPref val="0"/>
        </dgm:presLayoutVars>
      </dgm:prSet>
      <dgm:spPr/>
    </dgm:pt>
  </dgm:ptLst>
  <dgm:cxnLst>
    <dgm:cxn modelId="{3D55140E-960F-4A35-95FE-DC2B2F50301C}" srcId="{EADC490C-1598-47D2-8E98-3CF01990B7F5}" destId="{1F120C43-8A12-4FF5-B5A4-69392E30C391}" srcOrd="3" destOrd="0" parTransId="{A1691F52-525A-4611-BC25-09CBDE28977D}" sibTransId="{739D269C-8926-45BB-9C12-D688803EF33C}"/>
    <dgm:cxn modelId="{CA5FFA31-FDE1-4636-A708-7C0BB58DA780}" srcId="{EADC490C-1598-47D2-8E98-3CF01990B7F5}" destId="{0131E4E7-9EC0-44E3-9CD5-CE9CFB9164AC}" srcOrd="2" destOrd="0" parTransId="{2A7F5B57-7184-47F3-8A9E-DD40A7580808}" sibTransId="{37B25E4F-4598-4A12-9A1D-D74B9055B2BC}"/>
    <dgm:cxn modelId="{01F31F51-047D-4868-AF7F-66C9D369FE4A}" srcId="{EADC490C-1598-47D2-8E98-3CF01990B7F5}" destId="{3D733C27-AC78-4191-B2D9-05B341380AE1}" srcOrd="0" destOrd="0" parTransId="{88C3C3C4-CF14-41E8-A30D-8523B3E824C9}" sibTransId="{9E11D427-50C6-4C33-95F5-1310EAE3427D}"/>
    <dgm:cxn modelId="{226C6B51-D259-4434-8CBA-B91111316FC7}" type="presOf" srcId="{1F120C43-8A12-4FF5-B5A4-69392E30C391}" destId="{B33CFFDE-9D95-4D00-9DEE-73A04518BBB6}" srcOrd="0" destOrd="0" presId="urn:microsoft.com/office/officeart/2018/2/layout/IconVerticalSolidList"/>
    <dgm:cxn modelId="{CD85A072-F80F-43E9-A1F8-868F2D817D25}" type="presOf" srcId="{3D733C27-AC78-4191-B2D9-05B341380AE1}" destId="{A8E35306-73F1-4DDD-8219-8C50DD40F0E9}" srcOrd="0" destOrd="0" presId="urn:microsoft.com/office/officeart/2018/2/layout/IconVerticalSolidList"/>
    <dgm:cxn modelId="{BAB4C583-E4C2-425D-8E98-DEBED80EB3DA}" srcId="{EADC490C-1598-47D2-8E98-3CF01990B7F5}" destId="{AA24F734-FD14-4349-B870-8AADEF8AD06C}" srcOrd="1" destOrd="0" parTransId="{8EA72B5C-D1E9-4BFD-80CE-5FBD18F9388B}" sibTransId="{54409E46-0826-4AAC-8C48-ACF1F7D2A040}"/>
    <dgm:cxn modelId="{998F73A1-A744-454B-8408-9308A86E8437}" type="presOf" srcId="{0131E4E7-9EC0-44E3-9CD5-CE9CFB9164AC}" destId="{17FBF8F4-413D-4ACB-B2C7-5AF52868CEBE}" srcOrd="0" destOrd="0" presId="urn:microsoft.com/office/officeart/2018/2/layout/IconVerticalSolidList"/>
    <dgm:cxn modelId="{2B8ACFB5-2D63-4A1A-A9B3-56986989E975}" type="presOf" srcId="{EADC490C-1598-47D2-8E98-3CF01990B7F5}" destId="{A3739ACF-6FB7-40BB-884A-B0B645148A4C}" srcOrd="0" destOrd="0" presId="urn:microsoft.com/office/officeart/2018/2/layout/IconVerticalSolidList"/>
    <dgm:cxn modelId="{752CC5C0-139B-4DDE-A005-72A807784B80}" type="presOf" srcId="{AA24F734-FD14-4349-B870-8AADEF8AD06C}" destId="{BEA54A97-A215-49DF-80E2-B6DB257DDB24}" srcOrd="0" destOrd="0" presId="urn:microsoft.com/office/officeart/2018/2/layout/IconVerticalSolidList"/>
    <dgm:cxn modelId="{F285FACD-CE8F-4509-BB9B-C8A0E9F1B0D1}" type="presParOf" srcId="{A3739ACF-6FB7-40BB-884A-B0B645148A4C}" destId="{B8C9715A-7C98-4602-8134-E59A06B38CAF}" srcOrd="0" destOrd="0" presId="urn:microsoft.com/office/officeart/2018/2/layout/IconVerticalSolidList"/>
    <dgm:cxn modelId="{4CE7101B-200A-4538-8F6A-D5506300F5A4}" type="presParOf" srcId="{B8C9715A-7C98-4602-8134-E59A06B38CAF}" destId="{558B111F-A478-4B7F-8C67-540BFA19E073}" srcOrd="0" destOrd="0" presId="urn:microsoft.com/office/officeart/2018/2/layout/IconVerticalSolidList"/>
    <dgm:cxn modelId="{15289B0D-6EC1-49DF-9304-B2A0BC7F43D3}" type="presParOf" srcId="{B8C9715A-7C98-4602-8134-E59A06B38CAF}" destId="{2059B8B1-770B-4D1C-9152-E94CC7F5E456}" srcOrd="1" destOrd="0" presId="urn:microsoft.com/office/officeart/2018/2/layout/IconVerticalSolidList"/>
    <dgm:cxn modelId="{6421FBEC-5711-4118-BD67-09EC6A20FC1D}" type="presParOf" srcId="{B8C9715A-7C98-4602-8134-E59A06B38CAF}" destId="{60DEEEDE-04FC-47AF-AD27-09C52739878B}" srcOrd="2" destOrd="0" presId="urn:microsoft.com/office/officeart/2018/2/layout/IconVerticalSolidList"/>
    <dgm:cxn modelId="{BABECBC9-65E1-47F2-A223-65E272AE732E}" type="presParOf" srcId="{B8C9715A-7C98-4602-8134-E59A06B38CAF}" destId="{A8E35306-73F1-4DDD-8219-8C50DD40F0E9}" srcOrd="3" destOrd="0" presId="urn:microsoft.com/office/officeart/2018/2/layout/IconVerticalSolidList"/>
    <dgm:cxn modelId="{0AA0C1C9-C4A3-49DD-837F-7A91D56B7A82}" type="presParOf" srcId="{A3739ACF-6FB7-40BB-884A-B0B645148A4C}" destId="{A9F05B28-7B91-4CC4-8AD2-3DF6AC37F693}" srcOrd="1" destOrd="0" presId="urn:microsoft.com/office/officeart/2018/2/layout/IconVerticalSolidList"/>
    <dgm:cxn modelId="{2EC6F7A6-2682-4D82-9D4A-6B95E3D60B42}" type="presParOf" srcId="{A3739ACF-6FB7-40BB-884A-B0B645148A4C}" destId="{5336FB2F-038C-4F1E-8B5F-671ECA2E1A11}" srcOrd="2" destOrd="0" presId="urn:microsoft.com/office/officeart/2018/2/layout/IconVerticalSolidList"/>
    <dgm:cxn modelId="{18569FB0-6CE5-475A-8EF5-E4F70D4DC99B}" type="presParOf" srcId="{5336FB2F-038C-4F1E-8B5F-671ECA2E1A11}" destId="{2FCFA9E3-2C92-40BD-AED9-956409EB2C11}" srcOrd="0" destOrd="0" presId="urn:microsoft.com/office/officeart/2018/2/layout/IconVerticalSolidList"/>
    <dgm:cxn modelId="{EE01A269-19B8-4FEE-9C60-5234E695BEB6}" type="presParOf" srcId="{5336FB2F-038C-4F1E-8B5F-671ECA2E1A11}" destId="{939BB574-735E-463C-8993-0F7D16C01B4F}" srcOrd="1" destOrd="0" presId="urn:microsoft.com/office/officeart/2018/2/layout/IconVerticalSolidList"/>
    <dgm:cxn modelId="{8AF307CC-8CD2-4920-8BB1-851C162BFCF5}" type="presParOf" srcId="{5336FB2F-038C-4F1E-8B5F-671ECA2E1A11}" destId="{8269AD5A-EA48-4671-A70F-D7DC208C1CA9}" srcOrd="2" destOrd="0" presId="urn:microsoft.com/office/officeart/2018/2/layout/IconVerticalSolidList"/>
    <dgm:cxn modelId="{EBA4DA7C-716D-4768-B960-E7BBC638BDFC}" type="presParOf" srcId="{5336FB2F-038C-4F1E-8B5F-671ECA2E1A11}" destId="{BEA54A97-A215-49DF-80E2-B6DB257DDB24}" srcOrd="3" destOrd="0" presId="urn:microsoft.com/office/officeart/2018/2/layout/IconVerticalSolidList"/>
    <dgm:cxn modelId="{43F0D259-1661-49E3-A29F-0ED43D72ADC3}" type="presParOf" srcId="{A3739ACF-6FB7-40BB-884A-B0B645148A4C}" destId="{F31A8BC0-BF07-4C2A-9781-7AB4C6FC241A}" srcOrd="3" destOrd="0" presId="urn:microsoft.com/office/officeart/2018/2/layout/IconVerticalSolidList"/>
    <dgm:cxn modelId="{C4917554-558B-4DDC-932E-90E828CF76BC}" type="presParOf" srcId="{A3739ACF-6FB7-40BB-884A-B0B645148A4C}" destId="{46C11DD4-A00F-4002-85F9-DEE24F7C75A1}" srcOrd="4" destOrd="0" presId="urn:microsoft.com/office/officeart/2018/2/layout/IconVerticalSolidList"/>
    <dgm:cxn modelId="{78A2DF33-311B-4F08-B551-E0C1A5169FD8}" type="presParOf" srcId="{46C11DD4-A00F-4002-85F9-DEE24F7C75A1}" destId="{3CD26E82-8AD2-483C-939E-70E9DB515BA1}" srcOrd="0" destOrd="0" presId="urn:microsoft.com/office/officeart/2018/2/layout/IconVerticalSolidList"/>
    <dgm:cxn modelId="{73330DEA-91C6-431B-BAF3-58F02B244AB4}" type="presParOf" srcId="{46C11DD4-A00F-4002-85F9-DEE24F7C75A1}" destId="{CBDDD5C3-CF70-43B0-9437-BDC7493743F6}" srcOrd="1" destOrd="0" presId="urn:microsoft.com/office/officeart/2018/2/layout/IconVerticalSolidList"/>
    <dgm:cxn modelId="{F6AA5F22-FE6E-4899-B20D-FE67C0974917}" type="presParOf" srcId="{46C11DD4-A00F-4002-85F9-DEE24F7C75A1}" destId="{597422C6-7DBB-4236-AFC5-705CC1D3B534}" srcOrd="2" destOrd="0" presId="urn:microsoft.com/office/officeart/2018/2/layout/IconVerticalSolidList"/>
    <dgm:cxn modelId="{9CB99B1E-6564-4996-BE4F-80E1136A4137}" type="presParOf" srcId="{46C11DD4-A00F-4002-85F9-DEE24F7C75A1}" destId="{17FBF8F4-413D-4ACB-B2C7-5AF52868CEBE}" srcOrd="3" destOrd="0" presId="urn:microsoft.com/office/officeart/2018/2/layout/IconVerticalSolidList"/>
    <dgm:cxn modelId="{CE417347-493E-4E76-A758-26DC3B3BC76D}" type="presParOf" srcId="{A3739ACF-6FB7-40BB-884A-B0B645148A4C}" destId="{9AA2FF15-CB8D-4C5C-9E05-AA7A80EE4A07}" srcOrd="5" destOrd="0" presId="urn:microsoft.com/office/officeart/2018/2/layout/IconVerticalSolidList"/>
    <dgm:cxn modelId="{8FC49F28-6814-4274-AA93-91FB68917EBF}" type="presParOf" srcId="{A3739ACF-6FB7-40BB-884A-B0B645148A4C}" destId="{C1622CC2-305C-4511-940A-80B87DE4DA6D}" srcOrd="6" destOrd="0" presId="urn:microsoft.com/office/officeart/2018/2/layout/IconVerticalSolidList"/>
    <dgm:cxn modelId="{FC72BFDA-3D75-47AF-B082-9F09B0A81B60}" type="presParOf" srcId="{C1622CC2-305C-4511-940A-80B87DE4DA6D}" destId="{BEBF9306-4563-4AAF-A9F1-5984EE43CA0E}" srcOrd="0" destOrd="0" presId="urn:microsoft.com/office/officeart/2018/2/layout/IconVerticalSolidList"/>
    <dgm:cxn modelId="{8B8EA81C-A355-4C95-9D7F-C7743D525470}" type="presParOf" srcId="{C1622CC2-305C-4511-940A-80B87DE4DA6D}" destId="{5A823860-1B4E-4DD7-84BC-7DDD1D18D6F9}" srcOrd="1" destOrd="0" presId="urn:microsoft.com/office/officeart/2018/2/layout/IconVerticalSolidList"/>
    <dgm:cxn modelId="{2234F77F-BDDA-4AF3-AE10-F636B5445B23}" type="presParOf" srcId="{C1622CC2-305C-4511-940A-80B87DE4DA6D}" destId="{B07A3BC9-7B14-4989-80B0-8FEDAF281FAB}" srcOrd="2" destOrd="0" presId="urn:microsoft.com/office/officeart/2018/2/layout/IconVerticalSolidList"/>
    <dgm:cxn modelId="{BD402110-1D4D-470F-802A-0BF0330EA368}" type="presParOf" srcId="{C1622CC2-305C-4511-940A-80B87DE4DA6D}" destId="{B33CFFDE-9D95-4D00-9DEE-73A04518BB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EE32F-2079-48D5-AC9C-D9C58024A689}">
      <dsp:nvSpPr>
        <dsp:cNvPr id="0" name=""/>
        <dsp:cNvSpPr/>
      </dsp:nvSpPr>
      <dsp:spPr>
        <a:xfrm>
          <a:off x="0" y="2344"/>
          <a:ext cx="9946495" cy="11884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19DD1-7CC0-4819-AEB9-5FD59348F1BF}">
      <dsp:nvSpPr>
        <dsp:cNvPr id="0" name=""/>
        <dsp:cNvSpPr/>
      </dsp:nvSpPr>
      <dsp:spPr>
        <a:xfrm>
          <a:off x="359497" y="269739"/>
          <a:ext cx="653631" cy="653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CDD1E2-F6F2-4E22-8CFE-E83BD96F3556}">
      <dsp:nvSpPr>
        <dsp:cNvPr id="0" name=""/>
        <dsp:cNvSpPr/>
      </dsp:nvSpPr>
      <dsp:spPr>
        <a:xfrm>
          <a:off x="1372625" y="2344"/>
          <a:ext cx="8573869" cy="118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4" tIns="125774" rIns="125774" bIns="125774" numCol="1" spcCol="1270" anchor="ctr" anchorCtr="0">
          <a:noAutofit/>
        </a:bodyPr>
        <a:lstStyle/>
        <a:p>
          <a:pPr marL="0" lvl="0" indent="0" algn="l" defTabSz="889000">
            <a:lnSpc>
              <a:spcPct val="100000"/>
            </a:lnSpc>
            <a:spcBef>
              <a:spcPct val="0"/>
            </a:spcBef>
            <a:spcAft>
              <a:spcPct val="35000"/>
            </a:spcAft>
            <a:buNone/>
          </a:pPr>
          <a:r>
            <a:rPr lang="en-US" sz="2000" kern="1200" dirty="0"/>
            <a:t>Increasing Assets: The company's assets are being grown, but especially intangible ones and property. This is probably due to acquisitions, investments in infrastructure, or other strategic moves.</a:t>
          </a:r>
        </a:p>
      </dsp:txBody>
      <dsp:txXfrm>
        <a:off x="1372625" y="2344"/>
        <a:ext cx="8573869" cy="1188420"/>
      </dsp:txXfrm>
    </dsp:sp>
    <dsp:sp modelId="{973309F7-3080-4F75-8512-76C4F3071B91}">
      <dsp:nvSpPr>
        <dsp:cNvPr id="0" name=""/>
        <dsp:cNvSpPr/>
      </dsp:nvSpPr>
      <dsp:spPr>
        <a:xfrm>
          <a:off x="0" y="1487869"/>
          <a:ext cx="9946495" cy="11884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68ED2D-4BF0-43F6-AE96-2B6C8C84D53F}">
      <dsp:nvSpPr>
        <dsp:cNvPr id="0" name=""/>
        <dsp:cNvSpPr/>
      </dsp:nvSpPr>
      <dsp:spPr>
        <a:xfrm>
          <a:off x="359497" y="1755264"/>
          <a:ext cx="653631" cy="653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2CCC80-F7FD-4476-BC97-B3CE9DBD6F6C}">
      <dsp:nvSpPr>
        <dsp:cNvPr id="0" name=""/>
        <dsp:cNvSpPr/>
      </dsp:nvSpPr>
      <dsp:spPr>
        <a:xfrm>
          <a:off x="1372625" y="1487869"/>
          <a:ext cx="8573869" cy="118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4" tIns="125774" rIns="125774" bIns="125774" numCol="1" spcCol="1270" anchor="ctr" anchorCtr="0">
          <a:noAutofit/>
        </a:bodyPr>
        <a:lstStyle/>
        <a:p>
          <a:pPr marL="0" lvl="0" indent="0" algn="l" defTabSz="889000">
            <a:lnSpc>
              <a:spcPct val="100000"/>
            </a:lnSpc>
            <a:spcBef>
              <a:spcPct val="0"/>
            </a:spcBef>
            <a:spcAft>
              <a:spcPct val="35000"/>
            </a:spcAft>
            <a:buNone/>
          </a:pPr>
          <a:r>
            <a:rPr lang="en-US" sz="2000" kern="1200"/>
            <a:t>Increasing Liabilities: Liabilities have increased, particularly in current liabilities, which might suggest more short-term obligations or growth in operations requiring funding.</a:t>
          </a:r>
        </a:p>
      </dsp:txBody>
      <dsp:txXfrm>
        <a:off x="1372625" y="1487869"/>
        <a:ext cx="8573869" cy="1188420"/>
      </dsp:txXfrm>
    </dsp:sp>
    <dsp:sp modelId="{FF1FEE9A-54FB-42E0-B80C-850715B1A70C}">
      <dsp:nvSpPr>
        <dsp:cNvPr id="0" name=""/>
        <dsp:cNvSpPr/>
      </dsp:nvSpPr>
      <dsp:spPr>
        <a:xfrm>
          <a:off x="0" y="2973395"/>
          <a:ext cx="9946495" cy="11884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22306-0F85-4967-BEEC-B04E36D41E30}">
      <dsp:nvSpPr>
        <dsp:cNvPr id="0" name=""/>
        <dsp:cNvSpPr/>
      </dsp:nvSpPr>
      <dsp:spPr>
        <a:xfrm>
          <a:off x="359497" y="3240789"/>
          <a:ext cx="653631" cy="6536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D7FCF1-C46E-4B0A-888F-BE022DF76C3B}">
      <dsp:nvSpPr>
        <dsp:cNvPr id="0" name=""/>
        <dsp:cNvSpPr/>
      </dsp:nvSpPr>
      <dsp:spPr>
        <a:xfrm>
          <a:off x="1372625" y="2973395"/>
          <a:ext cx="8573869" cy="118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4" tIns="125774" rIns="125774" bIns="125774" numCol="1" spcCol="1270" anchor="ctr" anchorCtr="0">
          <a:noAutofit/>
        </a:bodyPr>
        <a:lstStyle/>
        <a:p>
          <a:pPr marL="0" lvl="0" indent="0" algn="l" defTabSz="889000">
            <a:lnSpc>
              <a:spcPct val="100000"/>
            </a:lnSpc>
            <a:spcBef>
              <a:spcPct val="0"/>
            </a:spcBef>
            <a:spcAft>
              <a:spcPct val="35000"/>
            </a:spcAft>
            <a:buNone/>
          </a:pPr>
          <a:r>
            <a:rPr lang="en-US" sz="2000" kern="1200"/>
            <a:t>Strong Equity Growth: Stockholders' equity is growing mainly due to retained earnings, which may indicate strong profitability. Looks to be investing into itself with retained earnings while building additional capital. </a:t>
          </a:r>
        </a:p>
      </dsp:txBody>
      <dsp:txXfrm>
        <a:off x="1372625" y="2973395"/>
        <a:ext cx="8573869" cy="1188420"/>
      </dsp:txXfrm>
    </dsp:sp>
    <dsp:sp modelId="{172660BE-3DAC-4096-9EAA-E52FC3F5A938}">
      <dsp:nvSpPr>
        <dsp:cNvPr id="0" name=""/>
        <dsp:cNvSpPr/>
      </dsp:nvSpPr>
      <dsp:spPr>
        <a:xfrm>
          <a:off x="0" y="4458920"/>
          <a:ext cx="9946495" cy="11884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47CE7-F4A1-4341-B2EE-DD4E6181C848}">
      <dsp:nvSpPr>
        <dsp:cNvPr id="0" name=""/>
        <dsp:cNvSpPr/>
      </dsp:nvSpPr>
      <dsp:spPr>
        <a:xfrm>
          <a:off x="359497" y="4726314"/>
          <a:ext cx="653631" cy="6536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FCA9A2-BBAA-4D34-A06E-618360127A04}">
      <dsp:nvSpPr>
        <dsp:cNvPr id="0" name=""/>
        <dsp:cNvSpPr/>
      </dsp:nvSpPr>
      <dsp:spPr>
        <a:xfrm>
          <a:off x="1372625" y="4458920"/>
          <a:ext cx="8573869" cy="118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74" tIns="125774" rIns="125774" bIns="125774" numCol="1" spcCol="1270" anchor="ctr" anchorCtr="0">
          <a:noAutofit/>
        </a:bodyPr>
        <a:lstStyle/>
        <a:p>
          <a:pPr marL="0" lvl="0" indent="0" algn="l" defTabSz="889000">
            <a:lnSpc>
              <a:spcPct val="100000"/>
            </a:lnSpc>
            <a:spcBef>
              <a:spcPct val="0"/>
            </a:spcBef>
            <a:spcAft>
              <a:spcPct val="35000"/>
            </a:spcAft>
            <a:buNone/>
          </a:pPr>
          <a:r>
            <a:rPr lang="en-US" sz="2000" kern="1200"/>
            <a:t>Changes in Classes of Cash Flow: The severe decrease in cash and cash equivalents coupled with short-term debt suggests that the company may be funding its operations or investments with debt or reduced cash reserves.</a:t>
          </a:r>
        </a:p>
      </dsp:txBody>
      <dsp:txXfrm>
        <a:off x="1372625" y="4458920"/>
        <a:ext cx="8573869" cy="11884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B111F-A478-4B7F-8C67-540BFA19E073}">
      <dsp:nvSpPr>
        <dsp:cNvPr id="0" name=""/>
        <dsp:cNvSpPr/>
      </dsp:nvSpPr>
      <dsp:spPr>
        <a:xfrm>
          <a:off x="0" y="2089"/>
          <a:ext cx="9565494" cy="10588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59B8B1-770B-4D1C-9152-E94CC7F5E456}">
      <dsp:nvSpPr>
        <dsp:cNvPr id="0" name=""/>
        <dsp:cNvSpPr/>
      </dsp:nvSpPr>
      <dsp:spPr>
        <a:xfrm>
          <a:off x="320295" y="240325"/>
          <a:ext cx="582355" cy="582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E35306-73F1-4DDD-8219-8C50DD40F0E9}">
      <dsp:nvSpPr>
        <dsp:cNvPr id="0" name=""/>
        <dsp:cNvSpPr/>
      </dsp:nvSpPr>
      <dsp:spPr>
        <a:xfrm>
          <a:off x="1222945" y="2089"/>
          <a:ext cx="8342549" cy="1058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059" tIns="112059" rIns="112059" bIns="112059" numCol="1" spcCol="1270" anchor="ctr" anchorCtr="0">
          <a:noAutofit/>
        </a:bodyPr>
        <a:lstStyle/>
        <a:p>
          <a:pPr marL="0" lvl="0" indent="0" algn="l" defTabSz="755650">
            <a:lnSpc>
              <a:spcPct val="100000"/>
            </a:lnSpc>
            <a:spcBef>
              <a:spcPct val="0"/>
            </a:spcBef>
            <a:spcAft>
              <a:spcPct val="35000"/>
            </a:spcAft>
            <a:buNone/>
          </a:pPr>
          <a:r>
            <a:rPr lang="en-US" sz="1700" kern="1200"/>
            <a:t>Operating Strengths: The company boasts strong operational cash flow, exhibiting growth in net income along with a rise in cash generated from operations.</a:t>
          </a:r>
        </a:p>
      </dsp:txBody>
      <dsp:txXfrm>
        <a:off x="1222945" y="2089"/>
        <a:ext cx="8342549" cy="1058827"/>
      </dsp:txXfrm>
    </dsp:sp>
    <dsp:sp modelId="{2FCFA9E3-2C92-40BD-AED9-956409EB2C11}">
      <dsp:nvSpPr>
        <dsp:cNvPr id="0" name=""/>
        <dsp:cNvSpPr/>
      </dsp:nvSpPr>
      <dsp:spPr>
        <a:xfrm>
          <a:off x="0" y="1325623"/>
          <a:ext cx="9565494" cy="10588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9BB574-735E-463C-8993-0F7D16C01B4F}">
      <dsp:nvSpPr>
        <dsp:cNvPr id="0" name=""/>
        <dsp:cNvSpPr/>
      </dsp:nvSpPr>
      <dsp:spPr>
        <a:xfrm>
          <a:off x="320295" y="1563859"/>
          <a:ext cx="582355" cy="582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A54A97-A215-49DF-80E2-B6DB257DDB24}">
      <dsp:nvSpPr>
        <dsp:cNvPr id="0" name=""/>
        <dsp:cNvSpPr/>
      </dsp:nvSpPr>
      <dsp:spPr>
        <a:xfrm>
          <a:off x="1222945" y="1325623"/>
          <a:ext cx="8342549" cy="1058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059" tIns="112059" rIns="112059" bIns="112059" numCol="1" spcCol="1270" anchor="ctr" anchorCtr="0">
          <a:noAutofit/>
        </a:bodyPr>
        <a:lstStyle/>
        <a:p>
          <a:pPr marL="0" lvl="0" indent="0" algn="l" defTabSz="755650">
            <a:lnSpc>
              <a:spcPct val="100000"/>
            </a:lnSpc>
            <a:spcBef>
              <a:spcPct val="0"/>
            </a:spcBef>
            <a:spcAft>
              <a:spcPct val="35000"/>
            </a:spcAft>
            <a:buNone/>
          </a:pPr>
          <a:r>
            <a:rPr lang="en-US" sz="1700" kern="1200"/>
            <a:t>Growth and Investment: The company is expanding aggressively via increased investments, acquisitions, and purchases of property and equipment. But with the expansion comes enhanced outpourings of cash for investing.</a:t>
          </a:r>
        </a:p>
      </dsp:txBody>
      <dsp:txXfrm>
        <a:off x="1222945" y="1325623"/>
        <a:ext cx="8342549" cy="1058827"/>
      </dsp:txXfrm>
    </dsp:sp>
    <dsp:sp modelId="{3CD26E82-8AD2-483C-939E-70E9DB515BA1}">
      <dsp:nvSpPr>
        <dsp:cNvPr id="0" name=""/>
        <dsp:cNvSpPr/>
      </dsp:nvSpPr>
      <dsp:spPr>
        <a:xfrm>
          <a:off x="0" y="2649157"/>
          <a:ext cx="9565494" cy="10588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DD5C3-CF70-43B0-9437-BDC7493743F6}">
      <dsp:nvSpPr>
        <dsp:cNvPr id="0" name=""/>
        <dsp:cNvSpPr/>
      </dsp:nvSpPr>
      <dsp:spPr>
        <a:xfrm>
          <a:off x="320295" y="2887393"/>
          <a:ext cx="582355" cy="582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FBF8F4-413D-4ACB-B2C7-5AF52868CEBE}">
      <dsp:nvSpPr>
        <dsp:cNvPr id="0" name=""/>
        <dsp:cNvSpPr/>
      </dsp:nvSpPr>
      <dsp:spPr>
        <a:xfrm>
          <a:off x="1222945" y="2649157"/>
          <a:ext cx="8342549" cy="1058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059" tIns="112059" rIns="112059" bIns="112059" numCol="1" spcCol="1270" anchor="ctr" anchorCtr="0">
          <a:noAutofit/>
        </a:bodyPr>
        <a:lstStyle/>
        <a:p>
          <a:pPr marL="0" lvl="0" indent="0" algn="l" defTabSz="755650">
            <a:lnSpc>
              <a:spcPct val="100000"/>
            </a:lnSpc>
            <a:spcBef>
              <a:spcPct val="0"/>
            </a:spcBef>
            <a:spcAft>
              <a:spcPct val="35000"/>
            </a:spcAft>
            <a:buNone/>
          </a:pPr>
          <a:r>
            <a:rPr lang="en-US" sz="1700" kern="1200"/>
            <a:t>Debt Management: The company balances new debt issuance with large debt repayments, indicating indirect debt usage; prudent rather than aggressive debt management.</a:t>
          </a:r>
        </a:p>
      </dsp:txBody>
      <dsp:txXfrm>
        <a:off x="1222945" y="2649157"/>
        <a:ext cx="8342549" cy="1058827"/>
      </dsp:txXfrm>
    </dsp:sp>
    <dsp:sp modelId="{BEBF9306-4563-4AAF-A9F1-5984EE43CA0E}">
      <dsp:nvSpPr>
        <dsp:cNvPr id="0" name=""/>
        <dsp:cNvSpPr/>
      </dsp:nvSpPr>
      <dsp:spPr>
        <a:xfrm>
          <a:off x="0" y="3972691"/>
          <a:ext cx="9565494" cy="105882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23860-1B4E-4DD7-84BC-7DDD1D18D6F9}">
      <dsp:nvSpPr>
        <dsp:cNvPr id="0" name=""/>
        <dsp:cNvSpPr/>
      </dsp:nvSpPr>
      <dsp:spPr>
        <a:xfrm>
          <a:off x="320295" y="4210927"/>
          <a:ext cx="582355" cy="5823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3CFFDE-9D95-4D00-9DEE-73A04518BBB6}">
      <dsp:nvSpPr>
        <dsp:cNvPr id="0" name=""/>
        <dsp:cNvSpPr/>
      </dsp:nvSpPr>
      <dsp:spPr>
        <a:xfrm>
          <a:off x="1222945" y="3972691"/>
          <a:ext cx="8342549" cy="10588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059" tIns="112059" rIns="112059" bIns="112059" numCol="1" spcCol="1270" anchor="ctr" anchorCtr="0">
          <a:noAutofit/>
        </a:bodyPr>
        <a:lstStyle/>
        <a:p>
          <a:pPr marL="0" lvl="0" indent="0" algn="l" defTabSz="755650">
            <a:lnSpc>
              <a:spcPct val="100000"/>
            </a:lnSpc>
            <a:spcBef>
              <a:spcPct val="0"/>
            </a:spcBef>
            <a:spcAft>
              <a:spcPct val="35000"/>
            </a:spcAft>
            <a:buNone/>
          </a:pPr>
          <a:r>
            <a:rPr lang="en-US" sz="1700" kern="1200"/>
            <a:t>Shareholder Returns: The company will pay out shareholder returns via elevated stock purchases and dividends.</a:t>
          </a:r>
        </a:p>
      </dsp:txBody>
      <dsp:txXfrm>
        <a:off x="1222945" y="3972691"/>
        <a:ext cx="8342549" cy="10588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897A2-9A7F-4BBF-8F6F-E19ECBED3F58}" type="datetimeFigureOut">
              <a:rPr lang="en-US" smtClean="0"/>
              <a:t>08-May-25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09D80-DE20-4119-B8B2-AC7ED889B402}" type="slidenum">
              <a:rPr lang="en-US" smtClean="0"/>
              <a:t>‹#›</a:t>
            </a:fld>
            <a:endParaRPr lang="en-US"/>
          </a:p>
        </p:txBody>
      </p:sp>
    </p:spTree>
    <p:extLst>
      <p:ext uri="{BB962C8B-B14F-4D97-AF65-F5344CB8AC3E}">
        <p14:creationId xmlns:p14="http://schemas.microsoft.com/office/powerpoint/2010/main" val="497077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409D80-DE20-4119-B8B2-AC7ED889B402}" type="slidenum">
              <a:rPr lang="en-US" smtClean="0"/>
              <a:t>1</a:t>
            </a:fld>
            <a:endParaRPr lang="en-US"/>
          </a:p>
        </p:txBody>
      </p:sp>
    </p:spTree>
    <p:extLst>
      <p:ext uri="{BB962C8B-B14F-4D97-AF65-F5344CB8AC3E}">
        <p14:creationId xmlns:p14="http://schemas.microsoft.com/office/powerpoint/2010/main" val="294360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174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4928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50565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784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1357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71166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08-May-25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00437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08-May-25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07286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08-May-25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48405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08-May-25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93191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08-May-25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141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70277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08-May-25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35974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E351CED-465B-40B5-ADCE-957C918F227B}" type="datetimeFigureOut">
              <a:rPr lang="en-US" smtClean="0"/>
              <a:t>08-May-25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1252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82674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529767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34259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35140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10750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879230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2736708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82B3-1300-E166-2DB9-3B46FBA7A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DF9DC4-B3EF-6FC0-B580-F5427B7C2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E22433-D9E1-36CA-1881-E0038BDAD337}"/>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a:extLst>
              <a:ext uri="{FF2B5EF4-FFF2-40B4-BE49-F238E27FC236}">
                <a16:creationId xmlns:a16="http://schemas.microsoft.com/office/drawing/2014/main" id="{BEAEFBBD-DBB7-D9A4-193C-850D62F74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55BE6-3209-4D12-1348-39CCC4504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6833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7187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BE9B-FDC9-5FEC-A158-CA0464BFD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A33951-827B-3FA0-7F07-25720DBDC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57BD4-3785-BE65-DB63-2AFC23B451E9}"/>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a:extLst>
              <a:ext uri="{FF2B5EF4-FFF2-40B4-BE49-F238E27FC236}">
                <a16:creationId xmlns:a16="http://schemas.microsoft.com/office/drawing/2014/main" id="{9D5A16EF-6774-8C7E-A32E-39EADBCF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0407C-3970-1620-2980-46E14A3FF4DE}"/>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253656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D9F5-3C92-5E46-626B-3E8FD8CFF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8C87DE-E55B-02FA-1B4A-6E2723AC14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EAE93-EDEA-FC9C-CB02-0FA59050CDDA}"/>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a:extLst>
              <a:ext uri="{FF2B5EF4-FFF2-40B4-BE49-F238E27FC236}">
                <a16:creationId xmlns:a16="http://schemas.microsoft.com/office/drawing/2014/main" id="{F4D42F17-3B3B-454A-17E6-8FA65D578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6AF6C-1945-7CCC-42D6-23932CF987DE}"/>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587527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B532-CC45-471E-4961-AAC31BE8B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33D651-C2F8-3A65-9FE0-D7506AA1A3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EBAA75-4D0A-B715-7153-F32498191C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62F2C5-B1BB-FD2B-2143-C15A168D1AA3}"/>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6" name="Footer Placeholder 5">
            <a:extLst>
              <a:ext uri="{FF2B5EF4-FFF2-40B4-BE49-F238E27FC236}">
                <a16:creationId xmlns:a16="http://schemas.microsoft.com/office/drawing/2014/main" id="{1C813A03-07A3-6D9C-603F-24AFEE55D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4DE586-1D5B-DAB0-7902-A34FC5AE8B2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36970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91AF-1C4F-217B-18B8-E38EB1B0C2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39BC1-5214-2848-21CB-3AD3AC004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74494F-BC93-C10F-E6D3-19CE28C8C9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901E0-B6DB-A0C1-B4CA-96ABBE6AA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CC44E8-CDD6-AAA8-36A9-FA8C7E2554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F95C90-FBE7-0C76-6B46-788B072312A0}"/>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8" name="Footer Placeholder 7">
            <a:extLst>
              <a:ext uri="{FF2B5EF4-FFF2-40B4-BE49-F238E27FC236}">
                <a16:creationId xmlns:a16="http://schemas.microsoft.com/office/drawing/2014/main" id="{3EB67A4E-A63A-EFE9-9ED2-98A07C6F58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412179-F396-2CE0-74E7-66D9ABD005D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88720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6747F-E998-13AC-8FED-57E5626681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3D805E-BBA9-F248-9470-540A6BFBA9FC}"/>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4" name="Footer Placeholder 3">
            <a:extLst>
              <a:ext uri="{FF2B5EF4-FFF2-40B4-BE49-F238E27FC236}">
                <a16:creationId xmlns:a16="http://schemas.microsoft.com/office/drawing/2014/main" id="{132DF819-298E-59A3-15B5-63D216F7C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7E145-7688-4C9A-7B34-B985FF12A49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1735558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B0A61E-0839-CCBA-3AE1-6B2439D5B306}"/>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3" name="Footer Placeholder 2">
            <a:extLst>
              <a:ext uri="{FF2B5EF4-FFF2-40B4-BE49-F238E27FC236}">
                <a16:creationId xmlns:a16="http://schemas.microsoft.com/office/drawing/2014/main" id="{7B4323BF-E73B-A997-C8ED-13859FD40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43833D-89E2-D643-CFD4-19A3433F64AF}"/>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200633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5EB5-DCCD-D978-7200-12CE4683D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9B307B-A744-0BA6-5BDA-5ED265381F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BAA893-FECA-2D6B-9DD3-F71FD63C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79DB5E-82F1-E3C7-F481-4FE1F6C6719D}"/>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6" name="Footer Placeholder 5">
            <a:extLst>
              <a:ext uri="{FF2B5EF4-FFF2-40B4-BE49-F238E27FC236}">
                <a16:creationId xmlns:a16="http://schemas.microsoft.com/office/drawing/2014/main" id="{B2C242DF-D138-FD24-519E-810A9E454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7027A-0287-6943-2C57-84BD70C8DCEE}"/>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164256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512B-5C1C-1729-C1EA-C056F2F27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1CD41-7131-E36D-1CE9-8BB3529208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B0F4E3-AA53-94D5-DCD3-30B6F5435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C20A5-244F-68F6-28EC-47D80F023231}"/>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6" name="Footer Placeholder 5">
            <a:extLst>
              <a:ext uri="{FF2B5EF4-FFF2-40B4-BE49-F238E27FC236}">
                <a16:creationId xmlns:a16="http://schemas.microsoft.com/office/drawing/2014/main" id="{D3A9407E-EBAE-AEBE-C61D-EA70769F23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B7745-BC12-A176-04FC-04A8C89B8EC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166510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32C8-21D9-BE07-2A93-D1976798FF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447FAD-C2B5-95C4-2152-17659B6218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7F2D7-0794-AAE9-B06F-F7662438B976}"/>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a:extLst>
              <a:ext uri="{FF2B5EF4-FFF2-40B4-BE49-F238E27FC236}">
                <a16:creationId xmlns:a16="http://schemas.microsoft.com/office/drawing/2014/main" id="{D5CAAB59-5077-1FCB-AB68-76C03FFD3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E583D-2DB7-E1BA-F2B3-45B544233626}"/>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11142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2C741E-45F4-2261-C8DC-269331C1D7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C1D8CD-3938-2532-DBD1-5E160368C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25F8A-5482-BE8C-7CA9-125F948D343C}"/>
              </a:ext>
            </a:extLst>
          </p:cNvPr>
          <p:cNvSpPr>
            <a:spLocks noGrp="1"/>
          </p:cNvSpPr>
          <p:nvPr>
            <p:ph type="dt" sz="half" idx="10"/>
          </p:nvPr>
        </p:nvSpPr>
        <p:spPr/>
        <p:txBody>
          <a:bodyPr/>
          <a:lstStyle/>
          <a:p>
            <a:fld id="{1E351CED-465B-40B5-ADCE-957C918F227B}" type="datetimeFigureOut">
              <a:rPr lang="en-US" smtClean="0"/>
              <a:t>08-May-25</a:t>
            </a:fld>
            <a:endParaRPr lang="en-US"/>
          </a:p>
        </p:txBody>
      </p:sp>
      <p:sp>
        <p:nvSpPr>
          <p:cNvPr id="5" name="Footer Placeholder 4">
            <a:extLst>
              <a:ext uri="{FF2B5EF4-FFF2-40B4-BE49-F238E27FC236}">
                <a16:creationId xmlns:a16="http://schemas.microsoft.com/office/drawing/2014/main" id="{DD3EC5A1-D978-1BFB-EAF3-BE6BD3AC1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27E19-23EC-59F4-9A5C-533099671E4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4436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08-May-25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6765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08-May-25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4674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08-May-25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9868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351CED-465B-40B5-ADCE-957C918F227B}" type="datetimeFigureOut">
              <a:rPr lang="en-US" smtClean="0"/>
              <a:t>08-May-25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38868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351CED-465B-40B5-ADCE-957C918F227B}" type="datetimeFigureOut">
              <a:rPr lang="en-US" smtClean="0"/>
              <a:t>08-May-25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72337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08-May-25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85383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351CED-465B-40B5-ADCE-957C918F227B}" type="datetimeFigureOut">
              <a:rPr lang="en-US" smtClean="0"/>
              <a:t>08-May-25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A33CB2A-1702-4C1D-9CC4-8D472D39F19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94296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E351CED-465B-40B5-ADCE-957C918F227B}" type="datetimeFigureOut">
              <a:rPr lang="en-US" smtClean="0"/>
              <a:t>08-May-25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784851684"/>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683D6-BA20-074C-2D5A-8F7AD87E2E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413EB0-1379-3CB2-4DDB-173DBFC03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D39FB-F397-CAB4-D4D6-D60F27FC3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351CED-465B-40B5-ADCE-957C918F227B}" type="datetimeFigureOut">
              <a:rPr lang="en-US" smtClean="0"/>
              <a:t>08-May-25</a:t>
            </a:fld>
            <a:endParaRPr lang="en-US"/>
          </a:p>
        </p:txBody>
      </p:sp>
      <p:sp>
        <p:nvSpPr>
          <p:cNvPr id="5" name="Footer Placeholder 4">
            <a:extLst>
              <a:ext uri="{FF2B5EF4-FFF2-40B4-BE49-F238E27FC236}">
                <a16:creationId xmlns:a16="http://schemas.microsoft.com/office/drawing/2014/main" id="{FE798489-BF2B-06D0-0422-045004C4A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E8E32FD-0202-C934-D9E3-0A162731D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227966717"/>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7.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0.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30.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chart" Target="../charts/chart10.xml"/><Relationship Id="rId7" Type="http://schemas.openxmlformats.org/officeDocument/2006/relationships/chart" Target="../charts/chart14.xml"/><Relationship Id="rId2" Type="http://schemas.openxmlformats.org/officeDocument/2006/relationships/chart" Target="../charts/chart9.xml"/><Relationship Id="rId1" Type="http://schemas.openxmlformats.org/officeDocument/2006/relationships/slideLayout" Target="../slideLayouts/slideLayout30.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 Id="rId9" Type="http://schemas.openxmlformats.org/officeDocument/2006/relationships/chart" Target="../charts/char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op view of wood desk with the plant, white keyboard, coffee in a white mug, notebook, and pen">
            <a:extLst>
              <a:ext uri="{FF2B5EF4-FFF2-40B4-BE49-F238E27FC236}">
                <a16:creationId xmlns:a16="http://schemas.microsoft.com/office/drawing/2014/main" id="{8A2D5FE3-7256-4D30-E046-D252AF9BAB95}"/>
              </a:ext>
            </a:extLst>
          </p:cNvPr>
          <p:cNvPicPr>
            <a:picLocks noChangeAspect="1"/>
          </p:cNvPicPr>
          <p:nvPr/>
        </p:nvPicPr>
        <p:blipFill>
          <a:blip r:embed="rId3"/>
          <a:srcRect t="1474" b="15501"/>
          <a:stretch/>
        </p:blipFill>
        <p:spPr>
          <a:xfrm>
            <a:off x="20" y="10"/>
            <a:ext cx="12191979" cy="6857989"/>
          </a:xfrm>
          <a:prstGeom prst="rect">
            <a:avLst/>
          </a:prstGeom>
        </p:spPr>
      </p:pic>
      <p:sp>
        <p:nvSpPr>
          <p:cNvPr id="2" name="Title 1">
            <a:extLst>
              <a:ext uri="{FF2B5EF4-FFF2-40B4-BE49-F238E27FC236}">
                <a16:creationId xmlns:a16="http://schemas.microsoft.com/office/drawing/2014/main" id="{DB877494-381B-9ED3-64D1-8B9BEF60D923}"/>
              </a:ext>
            </a:extLst>
          </p:cNvPr>
          <p:cNvSpPr>
            <a:spLocks noGrp="1"/>
          </p:cNvSpPr>
          <p:nvPr>
            <p:ph type="ctrTitle"/>
          </p:nvPr>
        </p:nvSpPr>
        <p:spPr>
          <a:xfrm>
            <a:off x="-18185" y="511629"/>
            <a:ext cx="5192486" cy="2525486"/>
          </a:xfrm>
        </p:spPr>
        <p:txBody>
          <a:bodyPr>
            <a:noAutofit/>
          </a:bodyPr>
          <a:lstStyle/>
          <a:p>
            <a:pPr algn="l">
              <a:lnSpc>
                <a:spcPct val="90000"/>
              </a:lnSpc>
            </a:pPr>
            <a:r>
              <a:rPr lang="en-US" sz="4000" dirty="0"/>
              <a:t>Microsoft Comprehensive Financial Analysis Report Year 2024</a:t>
            </a:r>
          </a:p>
        </p:txBody>
      </p:sp>
      <p:sp>
        <p:nvSpPr>
          <p:cNvPr id="3" name="Subtitle 2">
            <a:extLst>
              <a:ext uri="{FF2B5EF4-FFF2-40B4-BE49-F238E27FC236}">
                <a16:creationId xmlns:a16="http://schemas.microsoft.com/office/drawing/2014/main" id="{76D8A26C-786C-F322-4561-8EA504645642}"/>
              </a:ext>
            </a:extLst>
          </p:cNvPr>
          <p:cNvSpPr>
            <a:spLocks noGrp="1"/>
          </p:cNvSpPr>
          <p:nvPr>
            <p:ph type="subTitle" idx="1"/>
          </p:nvPr>
        </p:nvSpPr>
        <p:spPr>
          <a:xfrm>
            <a:off x="0" y="5419330"/>
            <a:ext cx="3349214" cy="1318927"/>
          </a:xfrm>
        </p:spPr>
        <p:txBody>
          <a:bodyPr>
            <a:normAutofit fontScale="92500"/>
          </a:bodyPr>
          <a:lstStyle/>
          <a:p>
            <a:r>
              <a:rPr lang="en-US" b="1" dirty="0">
                <a:solidFill>
                  <a:schemeClr val="bg1"/>
                </a:solidFill>
              </a:rPr>
              <a:t>Presented by:</a:t>
            </a:r>
          </a:p>
          <a:p>
            <a:r>
              <a:rPr lang="en-US" b="1" dirty="0">
                <a:solidFill>
                  <a:schemeClr val="bg1"/>
                </a:solidFill>
              </a:rPr>
              <a:t>Chukwuemeka Vincent</a:t>
            </a:r>
          </a:p>
          <a:p>
            <a:r>
              <a:rPr lang="en-US" b="1" dirty="0">
                <a:solidFill>
                  <a:schemeClr val="bg1"/>
                </a:solidFill>
              </a:rPr>
              <a:t>26</a:t>
            </a:r>
            <a:r>
              <a:rPr lang="en-US" b="1" baseline="30000" dirty="0">
                <a:solidFill>
                  <a:schemeClr val="bg1"/>
                </a:solidFill>
              </a:rPr>
              <a:t>th</a:t>
            </a:r>
            <a:r>
              <a:rPr lang="en-US" b="1" dirty="0">
                <a:solidFill>
                  <a:schemeClr val="bg1"/>
                </a:solidFill>
              </a:rPr>
              <a:t> January, 2025</a:t>
            </a:r>
          </a:p>
          <a:p>
            <a:endParaRPr lang="en-US" b="1" dirty="0">
              <a:solidFill>
                <a:schemeClr val="bg1"/>
              </a:solidFill>
            </a:endParaRPr>
          </a:p>
        </p:txBody>
      </p:sp>
    </p:spTree>
    <p:extLst>
      <p:ext uri="{BB962C8B-B14F-4D97-AF65-F5344CB8AC3E}">
        <p14:creationId xmlns:p14="http://schemas.microsoft.com/office/powerpoint/2010/main" val="2281585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17D5-7833-28BE-5A5A-B19122293C37}"/>
              </a:ext>
            </a:extLst>
          </p:cNvPr>
          <p:cNvSpPr>
            <a:spLocks noGrp="1"/>
          </p:cNvSpPr>
          <p:nvPr>
            <p:ph type="title"/>
          </p:nvPr>
        </p:nvSpPr>
        <p:spPr>
          <a:xfrm>
            <a:off x="587829" y="126087"/>
            <a:ext cx="2764971" cy="953669"/>
          </a:xfrm>
        </p:spPr>
        <p:txBody>
          <a:bodyPr>
            <a:normAutofit fontScale="90000"/>
          </a:bodyPr>
          <a:lstStyle/>
          <a:p>
            <a:r>
              <a:rPr lang="en-US" dirty="0"/>
              <a:t>Conclusion	</a:t>
            </a:r>
          </a:p>
        </p:txBody>
      </p:sp>
      <p:graphicFrame>
        <p:nvGraphicFramePr>
          <p:cNvPr id="5" name="Content Placeholder 2">
            <a:extLst>
              <a:ext uri="{FF2B5EF4-FFF2-40B4-BE49-F238E27FC236}">
                <a16:creationId xmlns:a16="http://schemas.microsoft.com/office/drawing/2014/main" id="{BFE89B90-3338-3C79-2811-BA22E447CC74}"/>
              </a:ext>
            </a:extLst>
          </p:cNvPr>
          <p:cNvGraphicFramePr>
            <a:graphicFrameLocks noGrp="1"/>
          </p:cNvGraphicFramePr>
          <p:nvPr>
            <p:ph idx="1"/>
          </p:nvPr>
        </p:nvGraphicFramePr>
        <p:xfrm>
          <a:off x="1069847" y="881743"/>
          <a:ext cx="9946495" cy="5649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272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3F12B918-2192-7F55-793D-43CC90702E36}"/>
              </a:ext>
            </a:extLst>
          </p:cNvPr>
          <p:cNvGraphicFramePr>
            <a:graphicFrameLocks noGrp="1"/>
          </p:cNvGraphicFramePr>
          <p:nvPr>
            <p:ph idx="1"/>
          </p:nvPr>
        </p:nvGraphicFramePr>
        <p:xfrm>
          <a:off x="1069847" y="783772"/>
          <a:ext cx="9565495" cy="5033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6220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36A7-7429-0211-8500-97F8629F4CC9}"/>
              </a:ext>
            </a:extLst>
          </p:cNvPr>
          <p:cNvSpPr>
            <a:spLocks noGrp="1"/>
          </p:cNvSpPr>
          <p:nvPr>
            <p:ph type="title"/>
          </p:nvPr>
        </p:nvSpPr>
        <p:spPr>
          <a:xfrm>
            <a:off x="351457" y="336553"/>
            <a:ext cx="8606346" cy="1257299"/>
          </a:xfrm>
        </p:spPr>
        <p:txBody>
          <a:bodyPr anchor="ctr">
            <a:normAutofit/>
          </a:bodyPr>
          <a:lstStyle/>
          <a:p>
            <a:r>
              <a:rPr lang="en-US" sz="4800" dirty="0"/>
              <a:t>Recommendations</a:t>
            </a:r>
          </a:p>
        </p:txBody>
      </p:sp>
      <p:sp>
        <p:nvSpPr>
          <p:cNvPr id="17" name="Content Placeholder 2">
            <a:extLst>
              <a:ext uri="{FF2B5EF4-FFF2-40B4-BE49-F238E27FC236}">
                <a16:creationId xmlns:a16="http://schemas.microsoft.com/office/drawing/2014/main" id="{0D67C356-6747-B515-AB7E-44B6A28E6962}"/>
              </a:ext>
            </a:extLst>
          </p:cNvPr>
          <p:cNvSpPr>
            <a:spLocks noGrp="1"/>
          </p:cNvSpPr>
          <p:nvPr>
            <p:ph idx="1"/>
          </p:nvPr>
        </p:nvSpPr>
        <p:spPr>
          <a:xfrm>
            <a:off x="522511" y="1930405"/>
            <a:ext cx="6901546" cy="4513938"/>
          </a:xfrm>
        </p:spPr>
        <p:txBody>
          <a:bodyPr>
            <a:noAutofit/>
          </a:bodyPr>
          <a:lstStyle/>
          <a:p>
            <a:pPr marL="342900" marR="0" lvl="0" indent="-342900">
              <a:lnSpc>
                <a:spcPct val="110000"/>
              </a:lnSpc>
              <a:buFont typeface="Symbol" panose="05050102010706020507" pitchFamily="18"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This refers to an enhancement of Income Management: Earning optimum cash flow by improved collections of accounts receivable and managing inventory so that cash is touched or released and hence reduces the dependence on short-term debt.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buFont typeface="Symbol" panose="05050102010706020507" pitchFamily="18"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Utilize debt sensibly: Raise the focus on issuing long-term debt and maximizing flexibility in financing to lessen short-term obligations and bring down the overall interest expense.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buFont typeface="Symbol" panose="05050102010706020507" pitchFamily="18"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Prioritize High-Return Investments: Evaluate and prioritize investments based on their ROI to ensure efficient capital allocation and mitigate risks associated with overextending.</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Aft>
                <a:spcPts val="800"/>
              </a:spcAft>
              <a:buFont typeface="Symbol" panose="05050102010706020507" pitchFamily="18"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Maintain Operational Efficiency: Continue optimizing for efficiency in operations in order to obtain more profitability and cash flow by automation and developing higher-margin products/services.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0000"/>
              </a:lnSpc>
              <a:buNone/>
            </a:pPr>
            <a:endParaRPr lang="en-US" sz="1600" dirty="0"/>
          </a:p>
        </p:txBody>
      </p:sp>
      <p:pic>
        <p:nvPicPr>
          <p:cNvPr id="18" name="Picture 17" descr="Calculator, pen, compass, money and a paper with graphs printed on it">
            <a:extLst>
              <a:ext uri="{FF2B5EF4-FFF2-40B4-BE49-F238E27FC236}">
                <a16:creationId xmlns:a16="http://schemas.microsoft.com/office/drawing/2014/main" id="{92545140-73EF-59E2-A92F-58C528BD57F0}"/>
              </a:ext>
            </a:extLst>
          </p:cNvPr>
          <p:cNvPicPr>
            <a:picLocks noChangeAspect="1"/>
          </p:cNvPicPr>
          <p:nvPr/>
        </p:nvPicPr>
        <p:blipFill>
          <a:blip r:embed="rId2"/>
          <a:srcRect r="-3" b="9697"/>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p:spPr>
      </p:pic>
    </p:spTree>
    <p:extLst>
      <p:ext uri="{BB962C8B-B14F-4D97-AF65-F5344CB8AC3E}">
        <p14:creationId xmlns:p14="http://schemas.microsoft.com/office/powerpoint/2010/main" val="44858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Content Placeholder 2">
            <a:extLst>
              <a:ext uri="{FF2B5EF4-FFF2-40B4-BE49-F238E27FC236}">
                <a16:creationId xmlns:a16="http://schemas.microsoft.com/office/drawing/2014/main" id="{73D7DAD3-2AD1-18FB-6F26-F70ED047BD3F}"/>
              </a:ext>
            </a:extLst>
          </p:cNvPr>
          <p:cNvSpPr>
            <a:spLocks noGrp="1"/>
          </p:cNvSpPr>
          <p:nvPr>
            <p:ph idx="1"/>
          </p:nvPr>
        </p:nvSpPr>
        <p:spPr>
          <a:xfrm>
            <a:off x="1066798" y="1088571"/>
            <a:ext cx="6335488" cy="4626431"/>
          </a:xfrm>
        </p:spPr>
        <p:txBody>
          <a:bodyPr>
            <a:normAutofit/>
          </a:bodyPr>
          <a:lstStyle/>
          <a:p>
            <a:pPr marL="342900" marR="0" lvl="0" indent="-342900">
              <a:lnSpc>
                <a:spcPct val="110000"/>
              </a:lnSpc>
              <a:buFont typeface="Symbol" panose="05050102010706020507" pitchFamily="18"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Strike a balance between returns to shareholders: Assessing the level of dividend payout and stock repurchase would generate much-needed capital for reinvestment and also at the same time provide returns to shareholders.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buFont typeface="Symbol" panose="05050102010706020507" pitchFamily="18"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Strengthen Working Capital Management: Working capital should be managed more effectively, so as to minimize receivables, manage payables, and reduce holding time due to Inventory.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buFont typeface="Symbol" panose="05050102010706020507" pitchFamily="18"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Develop Sustainable Growth: To achieve sustainable, profitable growth—focusing on market expansion into profitable sectors and ensuring the acquisition fits the long-term strategy.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Aft>
                <a:spcPts val="800"/>
              </a:spcAft>
              <a:buFont typeface="Symbol" panose="05050102010706020507" pitchFamily="18" charset="2"/>
              <a:buChar char=""/>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Develop and maintain a reasonable engagement with stakeholders: Transparently and communicatively talk about day-to-day financial situation with strategic objectives to promote stakeholder confidence and facilitate voicing concerns.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en-US" sz="1600" dirty="0"/>
          </a:p>
        </p:txBody>
      </p:sp>
      <p:pic>
        <p:nvPicPr>
          <p:cNvPr id="7" name="Graphic 6" descr="Euro">
            <a:extLst>
              <a:ext uri="{FF2B5EF4-FFF2-40B4-BE49-F238E27FC236}">
                <a16:creationId xmlns:a16="http://schemas.microsoft.com/office/drawing/2014/main" id="{A1EE32C1-8273-F5E3-66EA-839A8F38F7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4959" y="1856979"/>
            <a:ext cx="3144042" cy="3144042"/>
          </a:xfrm>
          <a:prstGeom prst="rect">
            <a:avLst/>
          </a:prstGeom>
        </p:spPr>
      </p:pic>
    </p:spTree>
    <p:extLst>
      <p:ext uri="{BB962C8B-B14F-4D97-AF65-F5344CB8AC3E}">
        <p14:creationId xmlns:p14="http://schemas.microsoft.com/office/powerpoint/2010/main" val="1370370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95B4D-B44F-2A52-BAE4-417F05438BC8}"/>
              </a:ext>
            </a:extLst>
          </p:cNvPr>
          <p:cNvSpPr>
            <a:spLocks noGrp="1"/>
          </p:cNvSpPr>
          <p:nvPr>
            <p:ph idx="1"/>
          </p:nvPr>
        </p:nvSpPr>
        <p:spPr/>
        <p:txBody>
          <a:bodyPr>
            <a:normAutofit/>
          </a:bodyPr>
          <a:lstStyle/>
          <a:p>
            <a:pPr marL="0" indent="0" algn="ctr">
              <a:buNone/>
            </a:pPr>
            <a:r>
              <a:rPr lang="en-US" sz="5400" dirty="0">
                <a:latin typeface="Times New Roman" panose="02020603050405020304" pitchFamily="18" charset="0"/>
                <a:cs typeface="Times New Roman" panose="02020603050405020304" pitchFamily="18" charset="0"/>
              </a:rPr>
              <a:t>Thank</a:t>
            </a:r>
            <a:r>
              <a:rPr lang="en-US" sz="4000" dirty="0">
                <a:latin typeface="Times New Roman" panose="02020603050405020304" pitchFamily="18" charset="0"/>
                <a:cs typeface="Times New Roman" panose="02020603050405020304" pitchFamily="18" charset="0"/>
              </a:rPr>
              <a:t> </a:t>
            </a:r>
            <a:r>
              <a:rPr lang="en-US" sz="5400" dirty="0">
                <a:latin typeface="Times New Roman" panose="02020603050405020304" pitchFamily="18" charset="0"/>
                <a:cs typeface="Times New Roman" panose="02020603050405020304" pitchFamily="18" charset="0"/>
              </a:rPr>
              <a:t>You</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21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CDED-FE7E-86CA-731E-3B6797C4429A}"/>
              </a:ext>
            </a:extLst>
          </p:cNvPr>
          <p:cNvSpPr>
            <a:spLocks noGrp="1"/>
          </p:cNvSpPr>
          <p:nvPr>
            <p:ph type="title"/>
          </p:nvPr>
        </p:nvSpPr>
        <p:spPr>
          <a:xfrm>
            <a:off x="228600" y="391299"/>
            <a:ext cx="3331029" cy="1274215"/>
          </a:xfrm>
        </p:spPr>
        <p:txBody>
          <a:bodyPr anchor="t">
            <a:normAutofit fontScale="90000"/>
          </a:bodyPr>
          <a:lstStyle/>
          <a:p>
            <a:pPr algn="r"/>
            <a:r>
              <a:rPr lang="en-US" dirty="0"/>
              <a:t>Overview of the topic	</a:t>
            </a:r>
          </a:p>
        </p:txBody>
      </p:sp>
      <p:sp>
        <p:nvSpPr>
          <p:cNvPr id="3" name="Content Placeholder 2">
            <a:extLst>
              <a:ext uri="{FF2B5EF4-FFF2-40B4-BE49-F238E27FC236}">
                <a16:creationId xmlns:a16="http://schemas.microsoft.com/office/drawing/2014/main" id="{66F83488-9C5D-29C2-5D01-77F5F8106A71}"/>
              </a:ext>
            </a:extLst>
          </p:cNvPr>
          <p:cNvSpPr>
            <a:spLocks noGrp="1"/>
          </p:cNvSpPr>
          <p:nvPr>
            <p:ph idx="1"/>
          </p:nvPr>
        </p:nvSpPr>
        <p:spPr>
          <a:xfrm>
            <a:off x="4288971" y="2082666"/>
            <a:ext cx="7195457" cy="4263705"/>
          </a:xfrm>
        </p:spPr>
        <p:txBody>
          <a:bodyPr>
            <a:normAutofit/>
          </a:bodyPr>
          <a:lstStyle/>
          <a:p>
            <a:pPr marL="0" indent="0">
              <a:buNone/>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This work is tailored at presenting the financial analysis findings of Microsoft for the year ended 2022, 2023, and 2024. I will be analyzing key headings like revenue trend analysis, liquidity, profitability, solvency, operational cost analysis, and international operation. Other external variables will also be taken into consideration, such as foreign currency fluctuations and bookkeeping standards, to provide an all-round perspective of how such factors influence the financial position of Microsoft globally and within its domestic playing field.</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71558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A6EB-C856-1BB7-E9F0-DEB952E8E21E}"/>
              </a:ext>
            </a:extLst>
          </p:cNvPr>
          <p:cNvSpPr>
            <a:spLocks noGrp="1"/>
          </p:cNvSpPr>
          <p:nvPr>
            <p:ph type="title"/>
          </p:nvPr>
        </p:nvSpPr>
        <p:spPr>
          <a:xfrm>
            <a:off x="7924801" y="211533"/>
            <a:ext cx="2558143" cy="1238250"/>
          </a:xfrm>
        </p:spPr>
        <p:txBody>
          <a:bodyPr anchor="ctr">
            <a:normAutofit fontScale="90000"/>
          </a:bodyPr>
          <a:lstStyle/>
          <a:p>
            <a:r>
              <a:rPr lang="en-US" kern="100" dirty="0">
                <a:effectLst/>
                <a:latin typeface="Times New Roman" panose="02020603050405020304" pitchFamily="18" charset="0"/>
                <a:ea typeface="Aptos" panose="020B0004020202020204" pitchFamily="34" charset="0"/>
                <a:cs typeface="Times New Roman" panose="02020603050405020304" pitchFamily="18" charset="0"/>
              </a:rPr>
              <a:t>Objectives:</a:t>
            </a:r>
            <a:br>
              <a:rPr lang="en-US" kern="100" dirty="0">
                <a:effectLst/>
                <a:latin typeface="Aptos" panose="020B0004020202020204" pitchFamily="34" charset="0"/>
                <a:ea typeface="Aptos" panose="020B0004020202020204" pitchFamily="34" charset="0"/>
                <a:cs typeface="Times New Roman" panose="02020603050405020304" pitchFamily="18" charset="0"/>
              </a:rPr>
            </a:br>
            <a:endParaRPr lang="en-US" b="0" dirty="0"/>
          </a:p>
        </p:txBody>
      </p:sp>
      <p:sp>
        <p:nvSpPr>
          <p:cNvPr id="3" name="Content Placeholder 2">
            <a:extLst>
              <a:ext uri="{FF2B5EF4-FFF2-40B4-BE49-F238E27FC236}">
                <a16:creationId xmlns:a16="http://schemas.microsoft.com/office/drawing/2014/main" id="{D815A38D-1047-9C97-D1C3-D612A0311773}"/>
              </a:ext>
            </a:extLst>
          </p:cNvPr>
          <p:cNvSpPr>
            <a:spLocks noGrp="1"/>
          </p:cNvSpPr>
          <p:nvPr>
            <p:ph idx="1"/>
          </p:nvPr>
        </p:nvSpPr>
        <p:spPr>
          <a:xfrm>
            <a:off x="272141" y="1981200"/>
            <a:ext cx="5823859" cy="4539965"/>
          </a:xfrm>
        </p:spPr>
        <p:txBody>
          <a:bodyPr>
            <a:normAutofit fontScale="85000" lnSpcReduction="20000"/>
          </a:bodyPr>
          <a:lstStyle/>
          <a:p>
            <a:pPr marL="0" marR="0" indent="0">
              <a:lnSpc>
                <a:spcPct val="110000"/>
              </a:lnSpc>
              <a:spcAft>
                <a:spcPts val="800"/>
              </a:spcAft>
              <a:buNone/>
            </a:pPr>
            <a:r>
              <a:rPr lang="en-US" sz="2600" kern="100" dirty="0">
                <a:effectLst/>
                <a:latin typeface="Times New Roman" panose="02020603050405020304" pitchFamily="18" charset="0"/>
                <a:ea typeface="Aptos" panose="020B0004020202020204" pitchFamily="34" charset="0"/>
                <a:cs typeface="Times New Roman" panose="02020603050405020304" pitchFamily="18" charset="0"/>
              </a:rPr>
              <a:t>This analysis focuses on:</a:t>
            </a: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buFont typeface="Symbol" panose="05050102010706020507" pitchFamily="18" charset="2"/>
              <a:buChar char=""/>
            </a:pPr>
            <a:r>
              <a:rPr lang="en-US" sz="2600" kern="100" dirty="0">
                <a:effectLst/>
                <a:latin typeface="Times New Roman" panose="02020603050405020304" pitchFamily="18" charset="0"/>
                <a:ea typeface="Aptos" panose="020B0004020202020204" pitchFamily="34" charset="0"/>
                <a:cs typeface="Times New Roman" panose="02020603050405020304" pitchFamily="18" charset="0"/>
              </a:rPr>
              <a:t>Analyzing the past 3 years financial performance of Microsoft and discussing key drivers.</a:t>
            </a: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buFont typeface="Symbol" panose="05050102010706020507" pitchFamily="18" charset="2"/>
              <a:buChar char=""/>
            </a:pPr>
            <a:r>
              <a:rPr lang="en-US" sz="2600" kern="100" dirty="0">
                <a:effectLst/>
                <a:latin typeface="Times New Roman" panose="02020603050405020304" pitchFamily="18" charset="0"/>
                <a:ea typeface="Aptos" panose="020B0004020202020204" pitchFamily="34" charset="0"/>
                <a:cs typeface="Times New Roman" panose="02020603050405020304" pitchFamily="18" charset="0"/>
              </a:rPr>
              <a:t>We will discuss operating expenses and the proportion to net income. Will also discuss any cost control measure implemented.</a:t>
            </a: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buFont typeface="Symbol" panose="05050102010706020507" pitchFamily="18" charset="2"/>
              <a:buChar char=""/>
            </a:pPr>
            <a:r>
              <a:rPr lang="en-US" sz="2600" kern="100" dirty="0">
                <a:effectLst/>
                <a:latin typeface="Times New Roman" panose="02020603050405020304" pitchFamily="18" charset="0"/>
                <a:ea typeface="Aptos" panose="020B0004020202020204" pitchFamily="34" charset="0"/>
                <a:cs typeface="Times New Roman" panose="02020603050405020304" pitchFamily="18" charset="0"/>
              </a:rPr>
              <a:t>To discuss key financial ratio and compare to other competitors</a:t>
            </a: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buFont typeface="Symbol" panose="05050102010706020507" pitchFamily="18" charset="2"/>
              <a:buChar char=""/>
            </a:pPr>
            <a:r>
              <a:rPr lang="en-US" sz="2600" kern="100" dirty="0">
                <a:effectLst/>
                <a:latin typeface="Times New Roman" panose="02020603050405020304" pitchFamily="18" charset="0"/>
                <a:ea typeface="Aptos" panose="020B0004020202020204" pitchFamily="34" charset="0"/>
                <a:cs typeface="Times New Roman" panose="02020603050405020304" pitchFamily="18" charset="0"/>
              </a:rPr>
              <a:t>Strategic recommendation.</a:t>
            </a: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0000"/>
              </a:lnSpc>
              <a:spcAft>
                <a:spcPts val="800"/>
              </a:spcAft>
              <a:buFont typeface="Symbol" panose="05050102010706020507" pitchFamily="18" charset="2"/>
              <a:buChar char=""/>
            </a:pPr>
            <a:r>
              <a:rPr lang="en-US" sz="2600" kern="100" dirty="0">
                <a:effectLst/>
                <a:latin typeface="Times New Roman" panose="02020603050405020304" pitchFamily="18" charset="0"/>
                <a:ea typeface="Aptos" panose="020B0004020202020204" pitchFamily="34" charset="0"/>
                <a:cs typeface="Times New Roman" panose="02020603050405020304" pitchFamily="18" charset="0"/>
              </a:rPr>
              <a:t>Role of AI in this analysis.</a:t>
            </a: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endParaRPr lang="en-US" sz="1100" dirty="0"/>
          </a:p>
        </p:txBody>
      </p:sp>
      <p:pic>
        <p:nvPicPr>
          <p:cNvPr id="5" name="Picture 4" descr="Digital financial graph">
            <a:extLst>
              <a:ext uri="{FF2B5EF4-FFF2-40B4-BE49-F238E27FC236}">
                <a16:creationId xmlns:a16="http://schemas.microsoft.com/office/drawing/2014/main" id="{4F01C554-5EA8-6194-402A-816414EE14D5}"/>
              </a:ext>
            </a:extLst>
          </p:cNvPr>
          <p:cNvPicPr>
            <a:picLocks noChangeAspect="1"/>
          </p:cNvPicPr>
          <p:nvPr/>
        </p:nvPicPr>
        <p:blipFill>
          <a:blip r:embed="rId2"/>
          <a:srcRect l="343"/>
          <a:stretch/>
        </p:blipFill>
        <p:spPr>
          <a:xfrm>
            <a:off x="3862670" y="2156616"/>
            <a:ext cx="8329331" cy="4701384"/>
          </a:xfrm>
          <a:custGeom>
            <a:avLst/>
            <a:gdLst/>
            <a:ahLst/>
            <a:cxnLst/>
            <a:rect l="l" t="t" r="r" b="b"/>
            <a:pathLst>
              <a:path w="8329331" h="4701384">
                <a:moveTo>
                  <a:pt x="7047184" y="406"/>
                </a:moveTo>
                <a:cubicBezTo>
                  <a:pt x="7473044" y="7480"/>
                  <a:pt x="7895572" y="106955"/>
                  <a:pt x="8282506" y="294946"/>
                </a:cubicBezTo>
                <a:lnTo>
                  <a:pt x="8329331" y="319324"/>
                </a:lnTo>
                <a:lnTo>
                  <a:pt x="8329331" y="4701384"/>
                </a:lnTo>
                <a:lnTo>
                  <a:pt x="0" y="4701384"/>
                </a:lnTo>
                <a:lnTo>
                  <a:pt x="5251843" y="580406"/>
                </a:lnTo>
                <a:lnTo>
                  <a:pt x="5312648" y="535110"/>
                </a:lnTo>
                <a:cubicBezTo>
                  <a:pt x="5787318" y="199904"/>
                  <a:pt x="6331234" y="25089"/>
                  <a:pt x="6876738" y="2514"/>
                </a:cubicBezTo>
                <a:cubicBezTo>
                  <a:pt x="6933561" y="163"/>
                  <a:pt x="6990402" y="-537"/>
                  <a:pt x="7047184" y="406"/>
                </a:cubicBezTo>
                <a:close/>
              </a:path>
            </a:pathLst>
          </a:custGeom>
        </p:spPr>
      </p:pic>
    </p:spTree>
    <p:extLst>
      <p:ext uri="{BB962C8B-B14F-4D97-AF65-F5344CB8AC3E}">
        <p14:creationId xmlns:p14="http://schemas.microsoft.com/office/powerpoint/2010/main" val="282443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Graph on document with pen">
            <a:extLst>
              <a:ext uri="{FF2B5EF4-FFF2-40B4-BE49-F238E27FC236}">
                <a16:creationId xmlns:a16="http://schemas.microsoft.com/office/drawing/2014/main" id="{84E93861-5262-C77A-926F-0B379D21B9C7}"/>
              </a:ext>
            </a:extLst>
          </p:cNvPr>
          <p:cNvPicPr>
            <a:picLocks noChangeAspect="1"/>
          </p:cNvPicPr>
          <p:nvPr/>
        </p:nvPicPr>
        <p:blipFill>
          <a:blip r:embed="rId2"/>
          <a:srcRect t="1424" b="14324"/>
          <a:stretch/>
        </p:blipFill>
        <p:spPr>
          <a:xfrm>
            <a:off x="21792" y="10"/>
            <a:ext cx="12191980" cy="6856539"/>
          </a:xfrm>
          <a:prstGeom prst="rect">
            <a:avLst/>
          </a:prstGeom>
        </p:spPr>
      </p:pic>
      <p:sp>
        <p:nvSpPr>
          <p:cNvPr id="2" name="Title 1">
            <a:extLst>
              <a:ext uri="{FF2B5EF4-FFF2-40B4-BE49-F238E27FC236}">
                <a16:creationId xmlns:a16="http://schemas.microsoft.com/office/drawing/2014/main" id="{471653FB-542D-7B47-64B3-8411FFB23884}"/>
              </a:ext>
            </a:extLst>
          </p:cNvPr>
          <p:cNvSpPr>
            <a:spLocks noGrp="1"/>
          </p:cNvSpPr>
          <p:nvPr>
            <p:ph type="title"/>
          </p:nvPr>
        </p:nvSpPr>
        <p:spPr>
          <a:xfrm>
            <a:off x="973880" y="784747"/>
            <a:ext cx="4808561" cy="1555842"/>
          </a:xfrm>
        </p:spPr>
        <p:txBody>
          <a:bodyPr vert="horz" lIns="91440" tIns="45720" rIns="91440" bIns="45720" rtlCol="0" anchor="b">
            <a:normAutofit/>
          </a:bodyPr>
          <a:lstStyle/>
          <a:p>
            <a:pPr>
              <a:lnSpc>
                <a:spcPct val="100000"/>
              </a:lnSpc>
            </a:pPr>
            <a:r>
              <a:rPr lang="en-US" sz="3600" dirty="0"/>
              <a:t>FINANCIAL ANALYSIS</a:t>
            </a:r>
          </a:p>
        </p:txBody>
      </p:sp>
    </p:spTree>
    <p:extLst>
      <p:ext uri="{BB962C8B-B14F-4D97-AF65-F5344CB8AC3E}">
        <p14:creationId xmlns:p14="http://schemas.microsoft.com/office/powerpoint/2010/main" val="187900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Chart type: Clustered Column. 'Product', 'Service and other', 'Total revenue' by 'Year Ended June 30,'&#10;&#10;Description automatically generated">
            <a:extLst>
              <a:ext uri="{FF2B5EF4-FFF2-40B4-BE49-F238E27FC236}">
                <a16:creationId xmlns:a16="http://schemas.microsoft.com/office/drawing/2014/main" id="{AC38C28E-57CC-43F9-B326-5FA8CCBEA40E}"/>
              </a:ext>
            </a:extLst>
          </p:cNvPr>
          <p:cNvGraphicFramePr>
            <a:graphicFrameLocks noGrp="1"/>
          </p:cNvGraphicFramePr>
          <p:nvPr>
            <p:ph idx="1"/>
            <p:extLst>
              <p:ext uri="{D42A27DB-BD31-4B8C-83A1-F6EECF244321}">
                <p14:modId xmlns:p14="http://schemas.microsoft.com/office/powerpoint/2010/main" val="3536754076"/>
              </p:ext>
            </p:extLst>
          </p:nvPr>
        </p:nvGraphicFramePr>
        <p:xfrm>
          <a:off x="0" y="93434"/>
          <a:ext cx="6183086" cy="38036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Chart type: Clustered Column. 'Product', 'Service and other', 'Total cost of revenue' by 'Field1'&#10;&#10;Description automatically generated">
            <a:extLst>
              <a:ext uri="{FF2B5EF4-FFF2-40B4-BE49-F238E27FC236}">
                <a16:creationId xmlns:a16="http://schemas.microsoft.com/office/drawing/2014/main" id="{4CC84412-F757-47F2-BF0C-D835DCB827C6}"/>
              </a:ext>
            </a:extLst>
          </p:cNvPr>
          <p:cNvGraphicFramePr>
            <a:graphicFrameLocks/>
          </p:cNvGraphicFramePr>
          <p:nvPr>
            <p:extLst>
              <p:ext uri="{D42A27DB-BD31-4B8C-83A1-F6EECF244321}">
                <p14:modId xmlns:p14="http://schemas.microsoft.com/office/powerpoint/2010/main" val="2324366091"/>
              </p:ext>
            </p:extLst>
          </p:nvPr>
        </p:nvGraphicFramePr>
        <p:xfrm>
          <a:off x="6291942" y="93434"/>
          <a:ext cx="5595257" cy="38036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27E4D31-A001-4B3D-851D-FD03E69A0872}"/>
              </a:ext>
            </a:extLst>
          </p:cNvPr>
          <p:cNvGraphicFramePr>
            <a:graphicFrameLocks/>
          </p:cNvGraphicFramePr>
          <p:nvPr>
            <p:extLst>
              <p:ext uri="{D42A27DB-BD31-4B8C-83A1-F6EECF244321}">
                <p14:modId xmlns:p14="http://schemas.microsoft.com/office/powerpoint/2010/main" val="2987527879"/>
              </p:ext>
            </p:extLst>
          </p:nvPr>
        </p:nvGraphicFramePr>
        <p:xfrm>
          <a:off x="3570515" y="4005942"/>
          <a:ext cx="5355771" cy="26452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1302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6DCB64DE-FB3A-4D83-9241-A0D26824B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75ED1-AA9B-F04A-4C88-2DBBA649D964}"/>
              </a:ext>
            </a:extLst>
          </p:cNvPr>
          <p:cNvSpPr>
            <a:spLocks noGrp="1"/>
          </p:cNvSpPr>
          <p:nvPr>
            <p:ph type="title"/>
          </p:nvPr>
        </p:nvSpPr>
        <p:spPr>
          <a:xfrm>
            <a:off x="703386" y="4782940"/>
            <a:ext cx="10250013" cy="1233251"/>
          </a:xfrm>
        </p:spPr>
        <p:txBody>
          <a:bodyPr vert="horz" lIns="91440" tIns="45720" rIns="91440" bIns="45720" rtlCol="0" anchor="b">
            <a:normAutofit/>
          </a:bodyPr>
          <a:lstStyle/>
          <a:p>
            <a:pPr>
              <a:lnSpc>
                <a:spcPct val="90000"/>
              </a:lnSpc>
            </a:pPr>
            <a:r>
              <a:rPr lang="en-US" sz="4100" dirty="0">
                <a:solidFill>
                  <a:srgbClr val="FFFFFF"/>
                </a:solidFill>
              </a:rPr>
              <a:t>Let’s compare Microsoft Profitability over the Years	</a:t>
            </a:r>
          </a:p>
        </p:txBody>
      </p:sp>
      <p:sp useBgFill="1">
        <p:nvSpPr>
          <p:cNvPr id="22" name="Snip Diagonal Corner Rectangle 6">
            <a:extLst>
              <a:ext uri="{FF2B5EF4-FFF2-40B4-BE49-F238E27FC236}">
                <a16:creationId xmlns:a16="http://schemas.microsoft.com/office/drawing/2014/main" id="{5E94C64B-831C-45FA-B484-591F4D577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AC96E397-7705-43C9-AC81-FA8EF1951D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F3610BCA-0EBE-4357-AAC0-13841E7C5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60E1E24-3D98-4A53-A3AD-CBD84D94FA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67E51D9-454B-4095-9718-C6B1CDED97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A8E8BDB-294C-4025-A6C1-2FFDDA36F8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0D27BDE-F887-4341-B91A-3145A6142E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Chart 4">
            <a:extLst>
              <a:ext uri="{FF2B5EF4-FFF2-40B4-BE49-F238E27FC236}">
                <a16:creationId xmlns:a16="http://schemas.microsoft.com/office/drawing/2014/main" id="{5D0EFBDB-459A-4962-8F68-8B1EDA50446B}"/>
              </a:ext>
            </a:extLst>
          </p:cNvPr>
          <p:cNvGraphicFramePr>
            <a:graphicFrameLocks/>
          </p:cNvGraphicFramePr>
          <p:nvPr>
            <p:extLst>
              <p:ext uri="{D42A27DB-BD31-4B8C-83A1-F6EECF244321}">
                <p14:modId xmlns:p14="http://schemas.microsoft.com/office/powerpoint/2010/main" val="3673218717"/>
              </p:ext>
            </p:extLst>
          </p:nvPr>
        </p:nvGraphicFramePr>
        <p:xfrm>
          <a:off x="1091381" y="841810"/>
          <a:ext cx="10181457" cy="31444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04687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E986-A64C-C21A-D83C-F4935D9C82A4}"/>
              </a:ext>
            </a:extLst>
          </p:cNvPr>
          <p:cNvSpPr>
            <a:spLocks noGrp="1"/>
          </p:cNvSpPr>
          <p:nvPr>
            <p:ph type="title"/>
          </p:nvPr>
        </p:nvSpPr>
        <p:spPr>
          <a:xfrm>
            <a:off x="262467" y="239485"/>
            <a:ext cx="3211286" cy="638653"/>
          </a:xfrm>
        </p:spPr>
        <p:txBody>
          <a:bodyPr>
            <a:normAutofit fontScale="90000"/>
          </a:bodyPr>
          <a:lstStyle/>
          <a:p>
            <a:r>
              <a:rPr lang="en-US" dirty="0"/>
              <a:t>Asset &amp; Liability</a:t>
            </a:r>
          </a:p>
        </p:txBody>
      </p:sp>
      <p:graphicFrame>
        <p:nvGraphicFramePr>
          <p:cNvPr id="4" name="Chart 3">
            <a:extLst>
              <a:ext uri="{FF2B5EF4-FFF2-40B4-BE49-F238E27FC236}">
                <a16:creationId xmlns:a16="http://schemas.microsoft.com/office/drawing/2014/main" id="{47A82CB6-123E-4F90-8C83-8EEB5ED85253}"/>
              </a:ext>
            </a:extLst>
          </p:cNvPr>
          <p:cNvGraphicFramePr>
            <a:graphicFrameLocks/>
          </p:cNvGraphicFramePr>
          <p:nvPr>
            <p:extLst>
              <p:ext uri="{D42A27DB-BD31-4B8C-83A1-F6EECF244321}">
                <p14:modId xmlns:p14="http://schemas.microsoft.com/office/powerpoint/2010/main" val="468522924"/>
              </p:ext>
            </p:extLst>
          </p:nvPr>
        </p:nvGraphicFramePr>
        <p:xfrm>
          <a:off x="3190725" y="1737689"/>
          <a:ext cx="4951790" cy="21477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EA76947-A45A-4F35-BBE9-74D1292078FF}"/>
              </a:ext>
            </a:extLst>
          </p:cNvPr>
          <p:cNvGraphicFramePr>
            <a:graphicFrameLocks/>
          </p:cNvGraphicFramePr>
          <p:nvPr>
            <p:extLst>
              <p:ext uri="{D42A27DB-BD31-4B8C-83A1-F6EECF244321}">
                <p14:modId xmlns:p14="http://schemas.microsoft.com/office/powerpoint/2010/main" val="3897594623"/>
              </p:ext>
            </p:extLst>
          </p:nvPr>
        </p:nvGraphicFramePr>
        <p:xfrm>
          <a:off x="262467" y="4335645"/>
          <a:ext cx="4191003" cy="26094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94F5036-D7B8-A355-51A8-BF27802B81C6}"/>
              </a:ext>
            </a:extLst>
          </p:cNvPr>
          <p:cNvGraphicFramePr>
            <a:graphicFrameLocks/>
          </p:cNvGraphicFramePr>
          <p:nvPr>
            <p:extLst>
              <p:ext uri="{D42A27DB-BD31-4B8C-83A1-F6EECF244321}">
                <p14:modId xmlns:p14="http://schemas.microsoft.com/office/powerpoint/2010/main" val="1777304569"/>
              </p:ext>
            </p:extLst>
          </p:nvPr>
        </p:nvGraphicFramePr>
        <p:xfrm>
          <a:off x="8490857" y="239485"/>
          <a:ext cx="3438676" cy="33745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3676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8072EEC4-ABA4-49A3-AF92-EE0E19AAB24C}"/>
              </a:ext>
            </a:extLst>
          </p:cNvPr>
          <p:cNvGraphicFramePr>
            <a:graphicFrameLocks/>
          </p:cNvGraphicFramePr>
          <p:nvPr>
            <p:extLst>
              <p:ext uri="{D42A27DB-BD31-4B8C-83A1-F6EECF244321}">
                <p14:modId xmlns:p14="http://schemas.microsoft.com/office/powerpoint/2010/main" val="2501759977"/>
              </p:ext>
            </p:extLst>
          </p:nvPr>
        </p:nvGraphicFramePr>
        <p:xfrm>
          <a:off x="804334" y="801793"/>
          <a:ext cx="10577744" cy="52493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116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descr="Chart type: Clustered Column. 'Product', 'Service and other', 'Total revenue' by 'Year Ended June 30,'&#10;&#10;Description automatically generated">
            <a:extLst>
              <a:ext uri="{FF2B5EF4-FFF2-40B4-BE49-F238E27FC236}">
                <a16:creationId xmlns:a16="http://schemas.microsoft.com/office/drawing/2014/main" id="{AC38C28E-57CC-43F9-B326-5FA8CCBEA40E}"/>
              </a:ext>
            </a:extLst>
          </p:cNvPr>
          <p:cNvGraphicFramePr>
            <a:graphicFrameLocks/>
          </p:cNvGraphicFramePr>
          <p:nvPr>
            <p:extLst>
              <p:ext uri="{D42A27DB-BD31-4B8C-83A1-F6EECF244321}">
                <p14:modId xmlns:p14="http://schemas.microsoft.com/office/powerpoint/2010/main" val="865708176"/>
              </p:ext>
            </p:extLst>
          </p:nvPr>
        </p:nvGraphicFramePr>
        <p:xfrm>
          <a:off x="55033" y="57149"/>
          <a:ext cx="3286881" cy="34723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descr="Chart type: Clustered Column. 'Product', 'Service and other', 'Total cost of revenue' by 'Field1'&#10;&#10;Description automatically generated">
            <a:extLst>
              <a:ext uri="{FF2B5EF4-FFF2-40B4-BE49-F238E27FC236}">
                <a16:creationId xmlns:a16="http://schemas.microsoft.com/office/drawing/2014/main" id="{4CC84412-F757-47F2-BF0C-D835DCB827C6}"/>
              </a:ext>
            </a:extLst>
          </p:cNvPr>
          <p:cNvGraphicFramePr>
            <a:graphicFrameLocks/>
          </p:cNvGraphicFramePr>
          <p:nvPr>
            <p:extLst>
              <p:ext uri="{D42A27DB-BD31-4B8C-83A1-F6EECF244321}">
                <p14:modId xmlns:p14="http://schemas.microsoft.com/office/powerpoint/2010/main" val="2340968983"/>
              </p:ext>
            </p:extLst>
          </p:nvPr>
        </p:nvGraphicFramePr>
        <p:xfrm>
          <a:off x="3403146" y="64558"/>
          <a:ext cx="3759276" cy="2400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5D0EFBDB-459A-4962-8F68-8B1EDA50446B}"/>
              </a:ext>
            </a:extLst>
          </p:cNvPr>
          <p:cNvGraphicFramePr>
            <a:graphicFrameLocks/>
          </p:cNvGraphicFramePr>
          <p:nvPr>
            <p:extLst>
              <p:ext uri="{D42A27DB-BD31-4B8C-83A1-F6EECF244321}">
                <p14:modId xmlns:p14="http://schemas.microsoft.com/office/powerpoint/2010/main" val="711893646"/>
              </p:ext>
            </p:extLst>
          </p:nvPr>
        </p:nvGraphicFramePr>
        <p:xfrm>
          <a:off x="3536571" y="4503058"/>
          <a:ext cx="3562350" cy="22787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id="{7DD0D25F-DA40-4111-9CEC-E17D8325C9C7}"/>
              </a:ext>
            </a:extLst>
          </p:cNvPr>
          <p:cNvGraphicFramePr>
            <a:graphicFrameLocks/>
          </p:cNvGraphicFramePr>
          <p:nvPr>
            <p:extLst>
              <p:ext uri="{D42A27DB-BD31-4B8C-83A1-F6EECF244321}">
                <p14:modId xmlns:p14="http://schemas.microsoft.com/office/powerpoint/2010/main" val="4111984762"/>
              </p:ext>
            </p:extLst>
          </p:nvPr>
        </p:nvGraphicFramePr>
        <p:xfrm>
          <a:off x="7317014" y="190346"/>
          <a:ext cx="4716236" cy="227451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hart 17">
            <a:extLst>
              <a:ext uri="{FF2B5EF4-FFF2-40B4-BE49-F238E27FC236}">
                <a16:creationId xmlns:a16="http://schemas.microsoft.com/office/drawing/2014/main" id="{47A82CB6-123E-4F90-8C83-8EEB5ED85253}"/>
              </a:ext>
            </a:extLst>
          </p:cNvPr>
          <p:cNvGraphicFramePr>
            <a:graphicFrameLocks/>
          </p:cNvGraphicFramePr>
          <p:nvPr>
            <p:extLst>
              <p:ext uri="{D42A27DB-BD31-4B8C-83A1-F6EECF244321}">
                <p14:modId xmlns:p14="http://schemas.microsoft.com/office/powerpoint/2010/main" val="2216293915"/>
              </p:ext>
            </p:extLst>
          </p:nvPr>
        </p:nvGraphicFramePr>
        <p:xfrm>
          <a:off x="3430814" y="2556026"/>
          <a:ext cx="3778250" cy="194703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Chart 18">
            <a:extLst>
              <a:ext uri="{FF2B5EF4-FFF2-40B4-BE49-F238E27FC236}">
                <a16:creationId xmlns:a16="http://schemas.microsoft.com/office/drawing/2014/main" id="{8072EEC4-ABA4-49A3-AF92-EE0E19AAB24C}"/>
              </a:ext>
            </a:extLst>
          </p:cNvPr>
          <p:cNvGraphicFramePr>
            <a:graphicFrameLocks/>
          </p:cNvGraphicFramePr>
          <p:nvPr>
            <p:extLst>
              <p:ext uri="{D42A27DB-BD31-4B8C-83A1-F6EECF244321}">
                <p14:modId xmlns:p14="http://schemas.microsoft.com/office/powerpoint/2010/main" val="2294968437"/>
              </p:ext>
            </p:extLst>
          </p:nvPr>
        </p:nvGraphicFramePr>
        <p:xfrm>
          <a:off x="7266214" y="4503058"/>
          <a:ext cx="4767036" cy="227874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0" name="Chart 19">
            <a:extLst>
              <a:ext uri="{FF2B5EF4-FFF2-40B4-BE49-F238E27FC236}">
                <a16:creationId xmlns:a16="http://schemas.microsoft.com/office/drawing/2014/main" id="{B27E4D31-A001-4B3D-851D-FD03E69A0872}"/>
              </a:ext>
            </a:extLst>
          </p:cNvPr>
          <p:cNvGraphicFramePr>
            <a:graphicFrameLocks/>
          </p:cNvGraphicFramePr>
          <p:nvPr>
            <p:extLst>
              <p:ext uri="{D42A27DB-BD31-4B8C-83A1-F6EECF244321}">
                <p14:modId xmlns:p14="http://schemas.microsoft.com/office/powerpoint/2010/main" val="2452674876"/>
              </p:ext>
            </p:extLst>
          </p:nvPr>
        </p:nvGraphicFramePr>
        <p:xfrm>
          <a:off x="7317014" y="2475894"/>
          <a:ext cx="4716235" cy="19685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1" name="Chart 20">
            <a:extLst>
              <a:ext uri="{FF2B5EF4-FFF2-40B4-BE49-F238E27FC236}">
                <a16:creationId xmlns:a16="http://schemas.microsoft.com/office/drawing/2014/main" id="{A8EA95E3-FD3F-4ECA-AAAA-7626E62CA278}"/>
              </a:ext>
            </a:extLst>
          </p:cNvPr>
          <p:cNvGraphicFramePr>
            <a:graphicFrameLocks/>
          </p:cNvGraphicFramePr>
          <p:nvPr>
            <p:extLst>
              <p:ext uri="{D42A27DB-BD31-4B8C-83A1-F6EECF244321}">
                <p14:modId xmlns:p14="http://schemas.microsoft.com/office/powerpoint/2010/main" val="95596319"/>
              </p:ext>
            </p:extLst>
          </p:nvPr>
        </p:nvGraphicFramePr>
        <p:xfrm>
          <a:off x="63500" y="3613150"/>
          <a:ext cx="3224664" cy="316865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935012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1745</TotalTime>
  <Words>741</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Aptos</vt:lpstr>
      <vt:lpstr>Aptos Display</vt:lpstr>
      <vt:lpstr>Arial</vt:lpstr>
      <vt:lpstr>Calibri</vt:lpstr>
      <vt:lpstr>Calibri Light</vt:lpstr>
      <vt:lpstr>Century Gothic</vt:lpstr>
      <vt:lpstr>Symbol</vt:lpstr>
      <vt:lpstr>Times New Roman</vt:lpstr>
      <vt:lpstr>Wingdings 3</vt:lpstr>
      <vt:lpstr>Retrospect</vt:lpstr>
      <vt:lpstr>Slice</vt:lpstr>
      <vt:lpstr>Office Theme</vt:lpstr>
      <vt:lpstr>Microsoft Comprehensive Financial Analysis Report Year 2024</vt:lpstr>
      <vt:lpstr>Overview of the topic </vt:lpstr>
      <vt:lpstr>Objectives: </vt:lpstr>
      <vt:lpstr>FINANCIAL ANALYSIS</vt:lpstr>
      <vt:lpstr>PowerPoint Presentation</vt:lpstr>
      <vt:lpstr>Let’s compare Microsoft Profitability over the Years </vt:lpstr>
      <vt:lpstr>Asset &amp; Liability</vt:lpstr>
      <vt:lpstr>PowerPoint Presentation</vt:lpstr>
      <vt:lpstr>PowerPoint Presentation</vt:lpstr>
      <vt:lpstr>Conclusion </vt:lpstr>
      <vt:lpstr>PowerPoint Presentation</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Chukwuemeka Obiekwe Vincent</dc:creator>
  <cp:lastModifiedBy>Chukwuemeka Obiekwe Vincent</cp:lastModifiedBy>
  <cp:revision>12</cp:revision>
  <dcterms:created xsi:type="dcterms:W3CDTF">2025-01-26T14:43:50Z</dcterms:created>
  <dcterms:modified xsi:type="dcterms:W3CDTF">2025-05-08T17:59:33Z</dcterms:modified>
</cp:coreProperties>
</file>