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3H3ErtHxGjiscZpEgJb1Mo7Pl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5FE473-4390-47BF-A800-688DA3E2BCFB}">
  <a:tblStyle styleId="{335FE473-4390-47BF-A800-688DA3E2BC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" name="Google Shape;17;p15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2" name="Google Shape;92;p2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0" name="Google Shape;100;p2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6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17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7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0" name="Google Shape;60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2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5" name="Google Shape;75;p2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4" name="Google Shape;84;p2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8326" l="0" r="-1" t="12148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019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Twentieth Century"/>
              <a:buNone/>
            </a:pPr>
            <a:r>
              <a:rPr lang="ru-RU"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 Professional</a:t>
            </a:r>
            <a:br>
              <a:rPr lang="ru-RU"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module #1</a:t>
            </a:r>
            <a:endParaRPr sz="4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3000653" y="5406421"/>
            <a:ext cx="8780016" cy="9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lecture#1 Classes, Object, Modifier, Encapsulation</a:t>
            </a:r>
            <a:br>
              <a:rPr lang="ru-RU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Mentor: &lt;…&gt;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0"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Правила объявления классов, операторов импорта и пакетов в исходном файле</a:t>
            </a:r>
            <a:b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838198" y="1026795"/>
            <a:ext cx="10418685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исходном файле может быть только один публичный класс (public class).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Исходный файл может иметь несколько "непубличных" классов.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Название публичного класса должно совпадать с именем исходного файла, который должен иметь расширение </a:t>
            </a: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.java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в конце.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Например: имя класса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class Employee{}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то исходный файл должен быть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Employee.java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класс определен внутри пакета, то оператор пакет должно быть первым оператором в исходном файле.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присутствуют операторы импорта, то они должны быть написаны между операторами пакета и объявлением класса. Если нет никаких операторов пакета, то оператор импорта должен быть первой строкой в исходном файле.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Операторы импорта и пакета будут одинаково выполняться для всех классов, присутствующих в исходном файле. В Java не представляется возможным объявить различные операторы импорта и/или пакета к различным классам в исходном файле.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0" lang="ru-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Модификаторы доступа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838198" y="1256913"/>
            <a:ext cx="9957319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Все члены класса в языке Java - поля и методы - имеют модификаторы доступа.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Модификаторы доступа позволяют задать допустимую область видимости для членов класса, то есть контекст, в котором можно употреблять данную переменную или метод.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Table&#10;&#10;Description automatically generated"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938" y="2740854"/>
            <a:ext cx="7703838" cy="286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396815" y="365126"/>
            <a:ext cx="10860069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Виды модификаторов доступа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838198" y="1076140"/>
            <a:ext cx="10418686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 Java используются следующие модификаторы доступа: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публичный, общедоступный класс или член класса.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Поля и методы, объявленные с модификатором public, видны другим классам из текущего пакета и 	из внешних пакетов.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закрытый класс или член класса, противоположность модификатору public.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Закрытый класс или член класса доступен только из кода в том же классе.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такой класс или член класса доступен из любого места в текущем классе или пакете или в 	производных классах, даже если они находятся в других пакетах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default: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Отсутствие модификатора у поля или метода класса предполагает применение к нему 	модификатора по умолчанию. Такие поля или методы видны всем классам в текущем пакете.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4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геттеры и сеттеры? get(), set()</a:t>
            </a:r>
            <a:endParaRPr b="0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838198" y="1076140"/>
            <a:ext cx="8823387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 Java геттер и сеттер — это два обычных метода, которые используются для получения значения поля класса или его изменения.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set() — это метод, который изменяет (устанавливает; от слова set) значение поля.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get()— это метод, который возвращает (от слова get) нам значение какого-то поля.</a:t>
            </a:r>
            <a:b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Геттер называют accessor (аксессор, т.к. он предоставляет доступ к полю).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Cеттер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mutator (мутатор, т.к. он меняет значение переменной)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838199" y="23851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4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Зачем нужны геттеры и сеттеры?</a:t>
            </a:r>
            <a:endParaRPr b="0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838199" y="796668"/>
            <a:ext cx="10418685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помогают достичь инкапсуляции для скрытия состояния объекта и предотвращения прямого доступа к его полям</a:t>
            </a:r>
            <a:b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реализации только геттера (без сеттера) можно достичь неизменяемости объекта</a:t>
            </a:r>
            <a:b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они могут предоставлять дополнительные функции: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- проверка корректности значения перед его присваиванием полю или обработка ошибок.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- мы можем добавить условную логику и обеспечить поведение в соответствии с потребностями.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сеттер не имеет подобной логики, а лишь присваивает полю какое-то значение, то его наличие не обеспечивает инкапсуляцию. А его присутствие становится фиктивным.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можем предоставить полям разные уровни доступа: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например,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(доступ для чтения) может быть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	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(доступ для записи) может быть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endParaRPr b="0" i="1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3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 их помощью мы достигаем еще одного ключевого принципа ООП — абстракции, которая скрывает детали реализации, чтобы никто не мог использовать поля непосредственно в других классах или модулях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838199" y="23851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0" lang="ru-RU" sz="1400">
                <a:solidFill>
                  <a:srgbClr val="283147"/>
                </a:solidFill>
                <a:latin typeface="Verdana"/>
                <a:ea typeface="Verdana"/>
                <a:cs typeface="Verdana"/>
                <a:sym typeface="Verdana"/>
              </a:rPr>
              <a:t>Правила именования геттеров и сеттеров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1561381" y="1037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{335FE473-4390-47BF-A800-688DA3E2BCFB}</a:tableStyleId>
              </a:tblPr>
              <a:tblGrid>
                <a:gridCol w="3878300"/>
                <a:gridCol w="2522500"/>
                <a:gridCol w="2907100"/>
              </a:tblGrid>
              <a:tr h="55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28314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Поле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28314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Геттер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28314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Сеттер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quantity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getQuantity()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 setQuantity(int quantity)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name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getName()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 setName(String name)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9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 birthday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 getBirthday()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 setBirthday(Date birthday)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 rich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 isRich()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ru-RU" sz="1300" u="none" cap="none" strike="noStrik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 setRich(boolean rich)</a:t>
                      </a:r>
                      <a:endParaRPr sz="1400" u="none" cap="none" strike="noStrike"/>
                    </a:p>
                  </a:txBody>
                  <a:tcPr marT="177175" marB="177175" marR="177175" marL="177175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Что такое инкапсуляция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838198" y="1076140"/>
            <a:ext cx="10418685" cy="16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программировании есть два распространенных понятия — </a:t>
            </a: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инкапсуляция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сокрытие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Значение слова «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инкапсуляция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» в программировании — </a:t>
            </a: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объединение данных и методов работы с этими данными в одной упаковке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(«капсуле»).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 в роли упаковки-капсулы выступает 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содержит в себе и 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данные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(поля класса), и 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для работы с этими данными.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58387" y="3076554"/>
            <a:ext cx="7372739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сокрытием данных нам помогают: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модификаторы доступа (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package default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геттеры и сеттеры: get(), set();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Важные преимущества инкапсуляции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8198" y="1470035"/>
            <a:ext cx="10418685" cy="332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Контроль за корректным состоянием объекта.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Благодаря сеттерам и модификаторам private, мы можем обезопасить нашу программу.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Удобство для пользователя за счет интерфейса.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Мы оставляем «снаружи» для доступа пользователя только методы.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Ему достаточно вызвать их, чтобы получить результат, и совсем не нужно вникать в детали их 	работы.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Изменения в коде не отражаются на пользователях.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Все изменения мы проводим внутри методов. На пользователя это не повлияет: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Например: мы создаем метод gas(), для класса Car.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 Пользователь как писал auto.gas() для газа машины, так и будет писать.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 А то, что мы поменяли что-то в работе метода gas() для него останется незаметным: 			   он, как и раньше, просто будет получать нужный результат.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lecture#1 Classes, Object</a:t>
            </a: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Modifier</a:t>
            </a: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Encapsulation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35116" y="923278"/>
            <a:ext cx="10418684" cy="5150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Классы и объекты</a:t>
            </a:r>
            <a:endParaRPr b="0" i="0" sz="1400" u="sng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объект и класс в Java?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Создание класса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Создание объекта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 к переменным экземпляра и методам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Правила объявления классов, операторов импорта и пакетов в исходном файле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Модификаторы доступа</a:t>
            </a:r>
            <a:endParaRPr b="0" i="0" sz="1400" u="sng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Геттеры и сеттеры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геттеры и сеттеры?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Зачем нужны геттеры и сеттеры?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Правила именования геттеров и сеттеров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Инкапсуляция</a:t>
            </a:r>
            <a:endParaRPr b="0" i="0" sz="1400" u="sng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инкапсуляция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Преимущества инкапсуляции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Объекты и классы в Java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38199" y="992290"/>
            <a:ext cx="10418684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является объектно-ориентированным языком программирования.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язык, который имеет функцию объектно-ориентирования, он поддерживает следующие основные понятия: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полиморфизм;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наследование;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инкапсуляция;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абстракция;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классы;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объекты;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экземпляр;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162022" y="4166069"/>
            <a:ext cx="10013303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Класс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может быть определен как </a:t>
            </a:r>
            <a:r>
              <a:rPr b="0" i="0" lang="ru-RU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шаблон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который описывает </a:t>
            </a:r>
            <a:r>
              <a:rPr b="0" i="0" lang="ru-RU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поведение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объекта, который в свою очередь имеет состояние и поведение.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Обьект является экземпляром класса.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Например: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собака может иметь состояние – цвет, имя, а также и поведение – кивать, лаять, есть.</a:t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объект и класс в Java?</a:t>
            </a:r>
            <a:endParaRPr i="0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838199" y="1166527"/>
            <a:ext cx="10418684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 в Java - это шаблон для создания объекта.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 - это экземпляр класса. 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определяет структуру и поведение, которые будут совместно использоваться объектами.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содержит переменные и методы, которые называются элементами класса, членами класса.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составляет основу инкапсуляции в Java. 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Каждый объект данного класса содержит структуру и поведение, которые определены классом.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Пример: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Классы и объекты фото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671" y="756346"/>
            <a:ext cx="6933329" cy="3669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2133033" y="4618994"/>
            <a:ext cx="9214338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Объявлен класс </a:t>
            </a:r>
            <a:r>
              <a:rPr b="0" i="0" lang="ru-RU" sz="1400" u="none" cap="none" strike="noStrik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Student</a:t>
            </a: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, у которого есть: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переменные </a:t>
            </a:r>
            <a:r>
              <a:rPr b="0" i="0" lang="ru-RU" sz="1400" u="none" cap="none" strike="noStrik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 и</a:t>
            </a:r>
            <a:r>
              <a:rPr b="0" i="0" lang="ru-RU" sz="1400" u="none" cap="none" strike="noStrik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 rollNo</a:t>
            </a: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b="0" i="0" sz="1400" u="none" cap="none" strike="noStrike">
              <a:solidFill>
                <a:srgbClr val="2F374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методы </a:t>
            </a:r>
            <a:r>
              <a:rPr b="0" i="0" lang="ru-RU" sz="1400" u="none" cap="none" strike="noStrik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setName()</a:t>
            </a: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 и </a:t>
            </a:r>
            <a:r>
              <a:rPr b="0" i="0" lang="ru-RU" sz="1400" u="none" cap="none" strike="noStrik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setRollNo()</a:t>
            </a: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 для установки этих значений.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На основе этого класса создано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несколько</a:t>
            </a: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 объектов: Jenna, John, Maria, James.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У каждого объекта, то есть студента, есть </a:t>
            </a:r>
            <a:r>
              <a:rPr b="0" i="0" lang="ru-RU" sz="1400" u="none" cap="none" strike="noStrik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 и</a:t>
            </a:r>
            <a:r>
              <a:rPr b="0" i="0" lang="ru-RU" sz="1400" u="none" cap="none" strike="noStrik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 rollNo</a:t>
            </a:r>
            <a:r>
              <a:rPr b="0" i="0" lang="ru-RU" sz="1400" u="none" cap="none" strike="noStrik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, но они разные!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Создание класса в </a:t>
            </a:r>
            <a:r>
              <a:rPr i="0"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sz="1400"/>
          </a:p>
        </p:txBody>
      </p:sp>
      <p:sp>
        <p:nvSpPr>
          <p:cNvPr id="142" name="Google Shape;142;p6"/>
          <p:cNvSpPr txBox="1"/>
          <p:nvPr/>
        </p:nvSpPr>
        <p:spPr>
          <a:xfrm>
            <a:off x="6581334" y="1526459"/>
            <a:ext cx="5331124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&lt;modifier&gt; class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&lt;</a:t>
            </a:r>
            <a:r>
              <a:rPr b="0" i="0" lang="ru-RU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ame&gt; 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переменная</a:t>
            </a:r>
            <a:r>
              <a:rPr b="0" i="0" lang="ru-RU" sz="1400" u="none" cap="none" strike="noStrike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переменная</a:t>
            </a:r>
            <a:r>
              <a:rPr b="0" i="0" lang="ru-RU" sz="1400" u="none" cap="none" strike="noStrike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переменнаяN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i="0" sz="1400" u="none" cap="none" strike="noStrike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имяМетода</a:t>
            </a:r>
            <a:r>
              <a:rPr b="0" i="0" lang="ru-RU" sz="1400" u="none" cap="none" strike="noStrike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список параметров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09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тело метода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имяМетода</a:t>
            </a:r>
            <a:r>
              <a:rPr b="0" i="0" lang="ru-RU" sz="1400" u="none" cap="none" strike="noStrike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список параметров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09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тело метода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имяМетодаN 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список параметров 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09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тело метода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838199" y="1064467"/>
            <a:ext cx="2155874" cy="16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Синтаксис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77A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400" u="none" cap="none" strike="noStrik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Box 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double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width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double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height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double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depth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838199" y="3511597"/>
            <a:ext cx="574313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 ключевого слова </a:t>
            </a:r>
            <a:r>
              <a:rPr b="0" i="0" lang="ru-RU" sz="14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пишется имя класса.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Имя класса с Заглавной буквы – всегда!!! </a:t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теле класса объявляются переменные и методы класса. Их может быть сколько угодно.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798343" y="4633842"/>
            <a:ext cx="1085594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создать объект 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класса Вох в Java, нужно воспользоваться оператором </a:t>
            </a:r>
            <a:r>
              <a:rPr b="0" i="0" lang="ru-RU" sz="14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-&gt;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Вох myBox </a:t>
            </a:r>
            <a:r>
              <a:rPr b="0" i="0" lang="ru-RU" sz="1400" u="none" cap="none" strike="noStrike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400" u="none" cap="none" strike="noStrik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Вох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798342" y="556530"/>
            <a:ext cx="609834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Создание объекта в 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798342" y="1023392"/>
            <a:ext cx="11257672" cy="332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создании экземпляра класса, создается объект, который содержит собственную копию каждой переменной экземпляра, определенной в данном классе.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Создание объектов класса представляет собой двух-этапный процесс: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Объявление переменной типа класса.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Эта переменная не определяет объект.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Это указатель, который может ссылаться на объект.</a:t>
            </a:r>
            <a:endParaRPr b="0" i="0" sz="1400" u="none" cap="none" strike="noStrike">
              <a:solidFill>
                <a:srgbClr val="2F374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Например: String str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Объявление класса создает только шаблон, но не конкретный объект.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F374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2"/>
            </a:pP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Создание объекта.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С помощью оператора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динамически (то есть во время выполнения) резервируется память для объекта 	и возвращается ссылка на него: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str </a:t>
            </a:r>
            <a:r>
              <a:rPr b="0" i="0" lang="ru-RU" sz="1400" u="none" cap="none" strike="noStrike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400" u="none" cap="none" strike="noStrik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String</a:t>
            </a:r>
            <a:r>
              <a:rPr b="0" i="0" lang="ru-RU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endParaRPr b="0" i="0" sz="1400" u="none" cap="none" strike="noStrike">
              <a:solidFill>
                <a:srgbClr val="2F374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Конструктор класса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838198" y="1020157"/>
            <a:ext cx="10349205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Каждый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класс имеет конструктор.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мы не напишем его или, например, забудем, компилятор создаст его по умолчанию для этого класса.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Каждый раз, когда в Java создается новый объект, будет вызываться по меньшей мере один конструктор.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Главное правило является то, что они должны иметь то же имя, что и класс.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838198" y="3225525"/>
            <a:ext cx="10263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Синтаксис: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class Puppy {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String name;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public Puppy() {} // конструктор «по умолчанию» без параметров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public Puppy(String 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 // конструктор с параметрами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this.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 = 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}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4306738" y="5472254"/>
            <a:ext cx="60945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Вопрос ??? Сколько конструкторов может быть у класса?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0"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 к переменным экземпляра и методам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838201" y="923278"/>
            <a:ext cx="10515600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Переменные и методы доступны в Java через созданные объекты.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доступ к переменной экземпляра, полный путь должен выглядеть следующим образом: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838199" y="1899523"/>
            <a:ext cx="609834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/* Сначала создайте объект */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ObjectReference = new Constructor();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/* Теперь вызовите переменную следующим образом */</a:t>
            </a:r>
            <a:endParaRPr b="0" i="1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ObjectReference.variableName;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1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/* Теперь Вы можете вызвать метод класса */</a:t>
            </a:r>
            <a:r>
              <a:rPr b="0" i="0" lang="ru-RU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ObjectReference.methodName();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2022-05-22T08:24:57Z</dcterms:created>
  <dc:creator>aleks</dc:creator>
</cp:coreProperties>
</file>