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NX3H/1hOuXR48eekqKvEyKNiW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7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2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8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9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9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2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3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4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8326" l="0" r="-1" t="12148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411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"/>
          <p:cNvSpPr txBox="1"/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</a:rPr>
              <a:t>Java Basic</a:t>
            </a:r>
            <a:br>
              <a:rPr lang="en-US" sz="4800">
                <a:solidFill>
                  <a:schemeClr val="lt1"/>
                </a:solidFill>
              </a:rPr>
            </a:br>
            <a:r>
              <a:rPr lang="en-US" sz="4800">
                <a:solidFill>
                  <a:schemeClr val="lt1"/>
                </a:solidFill>
              </a:rPr>
              <a:t>module 6 lecture 1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4309501" y="5108925"/>
            <a:ext cx="7514947" cy="1381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lecture #2. General Introduction to multithreading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Mentor: &lt;….&gt;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1" name="Google Shape;111;p1"/>
          <p:cNvCxnSpPr/>
          <p:nvPr/>
        </p:nvCxnSpPr>
        <p:spPr>
          <a:xfrm>
            <a:off x="12792722" y="1988598"/>
            <a:ext cx="914400" cy="91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Концепция многопоточности, процессы и потоки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743309" y="1387748"/>
            <a:ext cx="10048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Процесс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это экземпляр выполняемой программы, которому выделяются независимые ресурсы (процессорное время и память)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это базовая единица выполнения программы, ход выполнения набора инструкций процессором компьютера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 1 экземпляр программы существует строго </a:t>
            </a:r>
            <a:r>
              <a:rPr b="0" i="0" lang="en-US" sz="16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один процесс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которому может принадлежать </a:t>
            </a:r>
            <a:r>
              <a:rPr b="0" i="0" lang="en-US" sz="16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и более потоков</a:t>
            </a:r>
            <a:endParaRPr b="0" i="0" sz="1600" u="sng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Практическая реализация многопоточного программирования в Java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691550" y="1029752"/>
            <a:ext cx="10048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Thread, Runnable, java.util.concurrent</a:t>
            </a:r>
            <a:endParaRPr b="0" i="0" sz="1600" u="sng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Любой код выполняется в рамках потока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Из любого потока можно создать новый поток, используя java.lang.Thread или java.lang.Runnable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Основная часть инструментов для работы с многопоточным функционалом находится в библиотеке java.util.concurrent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2247900" y="3800475"/>
            <a:ext cx="4676700" cy="2986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Thread t = new Thread() {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@Override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public void run() {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try {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	Thread.sleep(5000);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} catch (InterruptedException e) {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	throw new RuntimeException(e);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System.out.println(“Hello world!”);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t.start();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886700" y="3800475"/>
            <a:ext cx="4172100" cy="2986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Runnable r = () -&gt; {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try {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Thread.sleep(5000);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catch (InterruptedException e) {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throw new RuntimeException(e);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System.out.println(“Hello world!”);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};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 t = new Thread(r);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t.start();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Практическая реализация многопоточного программирования в Java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701075" y="963077"/>
            <a:ext cx="10048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Синхронизация потоков</a:t>
            </a:r>
            <a:endParaRPr b="0" i="0" sz="1600" u="sng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Одной из самых важных функций при работе с потоками, является возможность их синхронизировать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Синхронизация позволяет потокам безопасным образом параллельно работать с одним и тем же ресурсом (база данных, объект, переменная, файл)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Java существует специальные оператор </a:t>
            </a:r>
            <a:r>
              <a:rPr b="0" i="0" lang="en-US" sz="16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который может быть применен к как к блокам кода, так и к методам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2257425" y="4133850"/>
            <a:ext cx="4676700" cy="1262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void methodWithSynchronizedBlock() {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synchronized (object) {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a++;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7562850" y="4133850"/>
            <a:ext cx="4172100" cy="831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synchronized void synchronizedMethod() {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a++;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Основные проблемы многопоточной архитектуры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691550" y="1258352"/>
            <a:ext cx="10048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Последовательность выполнения действий в разных потоках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Параллельный доступ к общим ресурсам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Взаимная блокировка потоков (deadlock)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Неравномерное распределение ресурсов между потоками (Thread starvation)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Сложность разработки надежного и эффективного многопоточного кода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Прикладная многопоточность в решении современных задач</a:t>
            </a:r>
            <a:endParaRPr/>
          </a:p>
        </p:txBody>
      </p:sp>
      <p:sp>
        <p:nvSpPr>
          <p:cNvPr id="196" name="Google Shape;196;p14"/>
          <p:cNvSpPr txBox="1"/>
          <p:nvPr/>
        </p:nvSpPr>
        <p:spPr>
          <a:xfrm>
            <a:off x="691550" y="1258352"/>
            <a:ext cx="10048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современной разработке основная многопоточность скрыта за абстракциями фреймворков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Несмотря на развитие вычислительной техники, практическое решение вычислительных задач с помощью многопоточности все еще остается актуальным как никогда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Геймдев, пожалуй, является той сферой IT-рынка, в которой многопоточность наиболее востребована как на клиентской стороне, так и на серверной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разработке клиентских приложений очень часто преобладает паттерн разделения выполнения кода UI и кода сервисного слоя в отдельных потоках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Что должен знать Java-developer о многопоточности</a:t>
            </a:r>
            <a:endParaRPr/>
          </a:p>
        </p:txBody>
      </p:sp>
      <p:sp>
        <p:nvSpPr>
          <p:cNvPr id="202" name="Google Shape;202;p15"/>
          <p:cNvSpPr txBox="1"/>
          <p:nvPr/>
        </p:nvSpPr>
        <p:spPr>
          <a:xfrm>
            <a:off x="691550" y="1258352"/>
            <a:ext cx="100482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JUNIOR: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Общее понимание реализации многопоточности в Java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Понимание синтаксических конструкций, связанных с потоками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Общее понимание устройства пакета java.util.concurrent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MIDDLE: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Хорошее знание стандартных библиотек и инструментов Java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Понимание устройства многопоточности под капотом Spring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Способность писать многопоточный функционал самостоятельно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SENIOR: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Хорошее знание инструментов и библиотек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Понимание области применения инструментов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Умение выстраивать архитектуру с многопоточным функционалом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lecture #1. General Introduction to multithreading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990600" y="1342000"/>
            <a:ext cx="104187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Концепции последовательных и параллельных вычислений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Примеры расчетных задач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Практические способы решения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Концепция многопоточности, процессы и потоки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Практическая реализация многопоточного программирования в Java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Прикладная многопоточность в решении современных задач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 проблемы многопоточной архитектуры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должен знать Java-разработчик о многопоточности 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Концепции </a:t>
            </a:r>
            <a:r>
              <a:rPr b="1" lang="en-US" sz="1600" u="sng">
                <a:latin typeface="Verdana"/>
                <a:ea typeface="Verdana"/>
                <a:cs typeface="Verdana"/>
                <a:sym typeface="Verdana"/>
              </a:rPr>
              <a:t>последовательных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и параллельных вычислений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886650" y="-295275"/>
            <a:ext cx="10370100" cy="57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Последовательные вычисления</a:t>
            </a: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способ организации вычислений, при котором программа выполняется как один вычислительный процесс и поток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Большинство задач решаются через последовательные вычисления, однако при большом количестве операций распределение ресурсов становится неоптимальным, и последовательное выполнение начинает уступать параллельному.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Так например, код ниже выполняется строго в той последовательности, в которой записаны инструкции программы: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2029650" y="3663700"/>
            <a:ext cx="3379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 = 10;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b = 20;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*= a;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doSomething(a);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doSomethingElse(b);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System.out.println(a);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System.out.println(b);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Концепции последовательных и </a:t>
            </a:r>
            <a:r>
              <a:rPr b="1" lang="en-US" sz="1600" u="sng">
                <a:latin typeface="Verdana"/>
                <a:ea typeface="Verdana"/>
                <a:cs typeface="Verdana"/>
                <a:sym typeface="Verdana"/>
              </a:rPr>
              <a:t>параллельных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вычислений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838200" y="1268400"/>
            <a:ext cx="104187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Параллельные вычисления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способ организации компьютерных вычислений, при котором программы разрабатываются как набор взаимодействующих вычислительных процессов, работающих параллельно (одновременно)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Параллельные вычисление могут быть реализованы через </a:t>
            </a:r>
            <a:r>
              <a:rPr b="0" i="0" lang="en-US" sz="16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многопроцессорность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или </a:t>
            </a:r>
            <a:r>
              <a:rPr b="0" i="0" lang="en-US" sz="16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многопоточность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платформы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Параллельные вычисления позволяют добиться </a:t>
            </a:r>
            <a:r>
              <a:rPr b="0" i="0" lang="en-US" sz="16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бOльшей производительности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при решении определенных типов задач. Но при этом имеют существенный недостаток в виде </a:t>
            </a:r>
            <a:r>
              <a:rPr b="0" i="0" lang="en-US" sz="16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повышенной сложности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реализации систем, требующих определенную последовательность взаимодействий между различными вычислительными процессами и доступ к изменяемым ресурсам 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Примеры расчетных задач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838200" y="923280"/>
            <a:ext cx="10418700" cy="47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Пример #1. Проверка целых чисел на делимость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Задача</a:t>
            </a: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найти все целые числа в диапазоне от Integer.MIN_VALUE до Integer.MAX_VALUE, которые делятся на заданное целое число без остатка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очевидное решение: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number = 5;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count = 0;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 (int i=Integer.MIN_VALUE; i &lt; Integer.MAX_VALUE; i++) {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if (i % number == 0)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count++;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System.out.println(“Total divisible by “ + number + “: “ + count);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Примеры расчетных задач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838200" y="1371600"/>
            <a:ext cx="10418700" cy="50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Пример #2. Проверка целых чисел на делимость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Задача</a:t>
            </a: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найти все простые числа в диапазоне до 1 000 000.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очевидное решение: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count = 0;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 (int i = 2; i &lt; 1000000; i++) {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boolean isPrime = true;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for (int j=2; j &lt; i; j++) {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if (i % j == 0) {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	isPrime = false;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	break;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}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if (isPrime)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count++;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System.out.println(“Total numbers of prime: “ + count);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	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Практические решения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838200" y="1229775"/>
            <a:ext cx="104187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Решение 1 - Параллельное выполнение нескольких программ на разных машинах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Концепция распараллеливания программ появилась до того, как появились первые многопроцессорные ЭВМ;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Простейшим решением подобных задач без использования многопроцессорности является написание </a:t>
            </a:r>
            <a:r>
              <a:rPr b="0" i="0" lang="en-US" sz="16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нескольких программ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которые параллельно выполняют одни и те же вычисления на нескольких </a:t>
            </a:r>
            <a:r>
              <a:rPr b="0" i="0" lang="en-US" sz="16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разных машинах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после чего выводят результаты вычислений на своих машинах;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Основными недостатками такого подхода являются необходимость модифицировать программы под разные сеты данных, а так же необходимость проводить дополнительные вычисления на основе промежуточных результатов.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Практические решения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838200" y="1229775"/>
            <a:ext cx="104187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Решение 2 - Многопоточное выполнение единой программы на одной машине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 появлением первых реализаций многопоточного вычисления появился более простой способ осуществлять подобные вычисления;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современном программировании подобные задачи решаются путем написания </a:t>
            </a:r>
            <a:r>
              <a:rPr b="0" i="0" lang="en-US" sz="16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единой программы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общей вычислительной функцией, которая вызывается </a:t>
            </a:r>
            <a:r>
              <a:rPr b="0" i="0" lang="en-US" sz="16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параллельно в нескольких потоках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различными аргументами;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Подобный подход позволяет </a:t>
            </a:r>
            <a:r>
              <a:rPr b="0" i="0" lang="en-US" sz="16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сократить время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вычисления до наибольшего времени вычисления среди всех потоков, при условии, что необходимое количество потоков доступно к моменту начала выполнения программы.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Концепция многопоточности, процессы и потоки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43309" y="1168673"/>
            <a:ext cx="10048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Многопоточность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свойство платформы (операционной системы или виртуальной машины) или приложения, состоящее в том, что процесс, порожденный в операционной системе, может состоять из нескольких потоков, выполняющихся “параллельно”, то есть без предписанного порядка во времени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100" y="2777123"/>
            <a:ext cx="54292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 txBox="1"/>
          <p:nvPr/>
        </p:nvSpPr>
        <p:spPr>
          <a:xfrm>
            <a:off x="6629400" y="2777125"/>
            <a:ext cx="4856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Многопоточность позволяет добиться более эффективного распределения ресурсов вычислительной машины при выполнении некоторых задач.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apes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