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710" r:id="rId3"/>
    <p:sldMasterId id="2147483722" r:id="rId4"/>
    <p:sldMasterId id="2147483734" r:id="rId5"/>
  </p:sldMasterIdLst>
  <p:sldIdLst>
    <p:sldId id="258" r:id="rId6"/>
    <p:sldId id="259" r:id="rId7"/>
    <p:sldId id="260" r:id="rId8"/>
    <p:sldId id="261" r:id="rId9"/>
    <p:sldId id="262" r:id="rId10"/>
    <p:sldId id="263" r:id="rId11"/>
    <p:sldId id="264" r:id="rId12"/>
    <p:sldId id="268" r:id="rId13"/>
    <p:sldId id="274" r:id="rId14"/>
    <p:sldId id="27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p:cViewPr varScale="1">
        <p:scale>
          <a:sx n="99" d="100"/>
          <a:sy n="99" d="100"/>
        </p:scale>
        <p:origin x="77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8115B1B-9681-4CCA-BD56-3E1D94EDD86D}"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E70CC-7D37-4003-B9C5-73584691558D}"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115B1B-9681-4CCA-BD56-3E1D94EDD86D}"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E70CC-7D37-4003-B9C5-73584691558D}"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115B1B-9681-4CCA-BD56-3E1D94EDD86D}"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E70CC-7D37-4003-B9C5-73584691558D}"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115B1B-9681-4CCA-BD56-3E1D94EDD86D}" type="datetimeFigureOut">
              <a:rPr lang="en-US" smtClean="0"/>
              <a:pPr/>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6E70CC-7D37-4003-B9C5-73584691558D}"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115B1B-9681-4CCA-BD56-3E1D94EDD86D}" type="datetimeFigureOut">
              <a:rPr lang="en-US" smtClean="0"/>
              <a:pPr/>
              <a:t>7/1/2022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6E70CC-7D37-4003-B9C5-73584691558D}"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115B1B-9681-4CCA-BD56-3E1D94EDD86D}" type="datetimeFigureOut">
              <a:rPr lang="en-US" smtClean="0"/>
              <a:pPr/>
              <a:t>7/1/2022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6E70CC-7D37-4003-B9C5-73584691558D}"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115B1B-9681-4CCA-BD56-3E1D94EDD86D}" type="datetimeFigureOut">
              <a:rPr lang="en-US" smtClean="0"/>
              <a:pPr/>
              <a:t>7/1/2022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6E70CC-7D37-4003-B9C5-73584691558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115B1B-9681-4CCA-BD56-3E1D94EDD86D}" type="datetimeFigureOut">
              <a:rPr lang="en-US" smtClean="0"/>
              <a:pPr/>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6E70CC-7D37-4003-B9C5-73584691558D}"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115B1B-9681-4CCA-BD56-3E1D94EDD86D}" type="datetimeFigureOut">
              <a:rPr lang="en-US" smtClean="0"/>
              <a:pPr/>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6E70CC-7D37-4003-B9C5-73584691558D}"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115B1B-9681-4CCA-BD56-3E1D94EDD86D}"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E70CC-7D37-4003-B9C5-73584691558D}"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115B1B-9681-4CCA-BD56-3E1D94EDD86D}"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E70CC-7D37-4003-B9C5-73584691558D}"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9D673A13-52C1-4B79-964C-5D73714332A3}" type="datetimeFigureOut">
              <a:rPr lang="en-US" smtClean="0"/>
              <a:pPr/>
              <a:t>7/1/2022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5138D8C-6A86-4626-BACD-D75D218269C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9D673A13-52C1-4B79-964C-5D73714332A3}" type="datetimeFigureOut">
              <a:rPr lang="en-US" smtClean="0"/>
              <a:pPr/>
              <a:t>7/1/2022</a:t>
            </a:fld>
            <a:endParaRPr lang="en-US"/>
          </a:p>
        </p:txBody>
      </p:sp>
      <p:sp>
        <p:nvSpPr>
          <p:cNvPr id="9" name="Slide Number Placeholder 8"/>
          <p:cNvSpPr>
            <a:spLocks noGrp="1"/>
          </p:cNvSpPr>
          <p:nvPr>
            <p:ph type="sldNum" sz="quarter" idx="15"/>
          </p:nvPr>
        </p:nvSpPr>
        <p:spPr/>
        <p:txBody>
          <a:bodyPr rtlCol="0"/>
          <a:lstStyle/>
          <a:p>
            <a:fld id="{B5138D8C-6A86-4626-BACD-D75D218269CD}"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D673A13-52C1-4B79-964C-5D73714332A3}" type="datetimeFigureOut">
              <a:rPr lang="en-US" smtClean="0"/>
              <a:pPr/>
              <a:t>7/1/2022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5138D8C-6A86-4626-BACD-D75D218269C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D673A13-52C1-4B79-964C-5D73714332A3}" type="datetimeFigureOut">
              <a:rPr lang="en-US" smtClean="0"/>
              <a:pPr/>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38D8C-6A86-4626-BACD-D75D218269C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9D673A13-52C1-4B79-964C-5D73714332A3}" type="datetimeFigureOut">
              <a:rPr lang="en-US" smtClean="0"/>
              <a:pPr/>
              <a:t>7/1/2022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138D8C-6A86-4626-BACD-D75D218269CD}"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9D673A13-52C1-4B79-964C-5D73714332A3}" type="datetimeFigureOut">
              <a:rPr lang="en-US" smtClean="0"/>
              <a:pPr/>
              <a:t>7/1/2022</a:t>
            </a:fld>
            <a:endParaRPr lang="en-US"/>
          </a:p>
        </p:txBody>
      </p:sp>
      <p:sp>
        <p:nvSpPr>
          <p:cNvPr id="7" name="Slide Number Placeholder 6"/>
          <p:cNvSpPr>
            <a:spLocks noGrp="1"/>
          </p:cNvSpPr>
          <p:nvPr>
            <p:ph type="sldNum" sz="quarter" idx="11"/>
          </p:nvPr>
        </p:nvSpPr>
        <p:spPr/>
        <p:txBody>
          <a:bodyPr rtlCol="0"/>
          <a:lstStyle/>
          <a:p>
            <a:fld id="{B5138D8C-6A86-4626-BACD-D75D218269CD}"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73A13-52C1-4B79-964C-5D73714332A3}" type="datetimeFigureOut">
              <a:rPr lang="en-US" smtClean="0"/>
              <a:pPr/>
              <a:t>7/1/2022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138D8C-6A86-4626-BACD-D75D218269CD}"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9D673A13-52C1-4B79-964C-5D73714332A3}" type="datetimeFigureOut">
              <a:rPr lang="en-US" smtClean="0"/>
              <a:pPr/>
              <a:t>7/1/2022</a:t>
            </a:fld>
            <a:endParaRPr lang="en-US"/>
          </a:p>
        </p:txBody>
      </p:sp>
      <p:sp>
        <p:nvSpPr>
          <p:cNvPr id="22" name="Slide Number Placeholder 21"/>
          <p:cNvSpPr>
            <a:spLocks noGrp="1"/>
          </p:cNvSpPr>
          <p:nvPr>
            <p:ph type="sldNum" sz="quarter" idx="15"/>
          </p:nvPr>
        </p:nvSpPr>
        <p:spPr/>
        <p:txBody>
          <a:bodyPr rtlCol="0"/>
          <a:lstStyle/>
          <a:p>
            <a:fld id="{B5138D8C-6A86-4626-BACD-D75D218269CD}"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D673A13-52C1-4B79-964C-5D73714332A3}" type="datetimeFigureOut">
              <a:rPr lang="en-US" smtClean="0"/>
              <a:pPr/>
              <a:t>7/1/2022</a:t>
            </a:fld>
            <a:endParaRPr lang="en-US"/>
          </a:p>
        </p:txBody>
      </p:sp>
      <p:sp>
        <p:nvSpPr>
          <p:cNvPr id="18" name="Slide Number Placeholder 17"/>
          <p:cNvSpPr>
            <a:spLocks noGrp="1"/>
          </p:cNvSpPr>
          <p:nvPr>
            <p:ph type="sldNum" sz="quarter" idx="11"/>
          </p:nvPr>
        </p:nvSpPr>
        <p:spPr/>
        <p:txBody>
          <a:bodyPr rtlCol="0"/>
          <a:lstStyle/>
          <a:p>
            <a:fld id="{B5138D8C-6A86-4626-BACD-D75D218269CD}"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D673A13-52C1-4B79-964C-5D73714332A3}"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38D8C-6A86-4626-BACD-D75D218269CD}"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D673A13-52C1-4B79-964C-5D73714332A3}"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38D8C-6A86-4626-BACD-D75D218269CD}"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8115B1B-9681-4CCA-BD56-3E1D94EDD86D}" type="datetimeFigureOut">
              <a:rPr lang="en-US" smtClean="0"/>
              <a:pPr/>
              <a:t>7/1/2022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86E70CC-7D37-4003-B9C5-73584691558D}"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8115B1B-9681-4CCA-BD56-3E1D94EDD86D}"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E70CC-7D37-4003-B9C5-73584691558D}"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8115B1B-9681-4CCA-BD56-3E1D94EDD86D}"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E70CC-7D37-4003-B9C5-73584691558D}"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8115B1B-9681-4CCA-BD56-3E1D94EDD86D}" type="datetimeFigureOut">
              <a:rPr lang="en-US" smtClean="0"/>
              <a:pPr/>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6E70CC-7D37-4003-B9C5-73584691558D}"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8115B1B-9681-4CCA-BD56-3E1D94EDD86D}" type="datetimeFigureOut">
              <a:rPr lang="en-US" smtClean="0"/>
              <a:pPr/>
              <a:t>7/1/2022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6E70CC-7D37-4003-B9C5-73584691558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8115B1B-9681-4CCA-BD56-3E1D94EDD86D}" type="datetimeFigureOut">
              <a:rPr lang="en-US" smtClean="0"/>
              <a:pPr/>
              <a:t>7/1/2022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6E70CC-7D37-4003-B9C5-73584691558D}"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115B1B-9681-4CCA-BD56-3E1D94EDD86D}" type="datetimeFigureOut">
              <a:rPr lang="en-US" smtClean="0"/>
              <a:pPr/>
              <a:t>7/1/2022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6E70CC-7D37-4003-B9C5-73584691558D}" type="slidenum">
              <a:rPr lang="en-US" smtClean="0"/>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D8115B1B-9681-4CCA-BD56-3E1D94EDD86D}" type="datetimeFigureOut">
              <a:rPr lang="en-US" smtClean="0"/>
              <a:pPr/>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6E70CC-7D37-4003-B9C5-73584691558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8115B1B-9681-4CCA-BD56-3E1D94EDD86D}" type="datetimeFigureOut">
              <a:rPr lang="en-US" smtClean="0"/>
              <a:pPr/>
              <a:t>7/1/2022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86E70CC-7D37-4003-B9C5-73584691558D}"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8115B1B-9681-4CCA-BD56-3E1D94EDD86D}"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E70CC-7D37-4003-B9C5-73584691558D}" type="slidenum">
              <a:rPr lang="en-US" smtClean="0"/>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8115B1B-9681-4CCA-BD56-3E1D94EDD86D}"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E70CC-7D37-4003-B9C5-73584691558D}" type="slidenum">
              <a:rPr lang="en-US" smtClean="0"/>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2.jpe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4.jpe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3.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heme" Target="../theme/theme5.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8DF47F-9D3C-4DA8-895C-D2EA9350DB0F}" type="datetimeFigureOut">
              <a:rPr lang="en-IN" smtClean="0"/>
              <a:pPr/>
              <a:t>01-07-2022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6B9F5F-3ED2-4B39-8C4A-422A49F85CA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spd="slow">
    <p:checke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115B1B-9681-4CCA-BD56-3E1D94EDD86D}" type="datetimeFigureOut">
              <a:rPr lang="en-US" smtClean="0"/>
              <a:pPr/>
              <a:t>7/1/2022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6E70CC-7D37-4003-B9C5-73584691558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5E39C41-7BB3-4B07-968F-0781B795A615}" type="datetimeFigureOut">
              <a:rPr lang="en-US" smtClean="0"/>
              <a:pPr/>
              <a:t>7/1/2022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A309BEC-7773-407C-9539-AB54ED10F4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762000"/>
            <a:ext cx="8229600" cy="9144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457200" y="1676400"/>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5E39C41-7BB3-4B07-968F-0781B795A615}" type="datetimeFigureOut">
              <a:rPr lang="en-US" smtClean="0"/>
              <a:pPr/>
              <a:t>7/1/2022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A309BEC-7773-407C-9539-AB54ED10F4C6}" type="slidenum">
              <a:rPr lang="en-US" smtClean="0"/>
              <a:pPr/>
              <a:t>‹#›</a:t>
            </a:fld>
            <a:endParaRPr lang="en-US"/>
          </a:p>
        </p:txBody>
      </p:sp>
      <p:pic>
        <p:nvPicPr>
          <p:cNvPr id="1026" name="Picture 2" descr="C:\Users\mt001\Desktop\cie logo short.jpg"/>
          <p:cNvPicPr>
            <a:picLocks noChangeAspect="1" noChangeArrowheads="1"/>
          </p:cNvPicPr>
          <p:nvPr/>
        </p:nvPicPr>
        <p:blipFill>
          <a:blip r:embed="rId14" cstate="print"/>
          <a:srcRect/>
          <a:stretch>
            <a:fillRect/>
          </a:stretch>
        </p:blipFill>
        <p:spPr bwMode="auto">
          <a:xfrm>
            <a:off x="6591847" y="0"/>
            <a:ext cx="2552153" cy="762000"/>
          </a:xfrm>
          <a:prstGeom prst="rect">
            <a:avLst/>
          </a:prstGeom>
          <a:noFill/>
        </p:spPr>
      </p:pic>
      <p:pic>
        <p:nvPicPr>
          <p:cNvPr id="1027" name="Picture 3" descr="C:\Users\mt001\Desktop\MLR logo.jpg"/>
          <p:cNvPicPr>
            <a:picLocks noChangeAspect="1" noChangeArrowheads="1"/>
          </p:cNvPicPr>
          <p:nvPr/>
        </p:nvPicPr>
        <p:blipFill>
          <a:blip r:embed="rId15"/>
          <a:srcRect/>
          <a:stretch>
            <a:fillRect/>
          </a:stretch>
        </p:blipFill>
        <p:spPr bwMode="auto">
          <a:xfrm>
            <a:off x="1" y="0"/>
            <a:ext cx="1676400" cy="767508"/>
          </a:xfrm>
          <a:prstGeom prst="rect">
            <a:avLst/>
          </a:prstGeom>
          <a:noFill/>
        </p:spPr>
      </p:pic>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8DF47F-9D3C-4DA8-895C-D2EA9350DB0F}" type="datetimeFigureOut">
              <a:rPr lang="en-IN" smtClean="0"/>
              <a:pPr/>
              <a:t>01-07-2022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6B9F5F-3ED2-4B39-8C4A-422A49F85CA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35"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ransition spd="slow">
    <p:checke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jpeg"/><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WATER LEVEL INDICATOR</a:t>
            </a:r>
          </a:p>
        </p:txBody>
      </p:sp>
      <p:sp>
        <p:nvSpPr>
          <p:cNvPr id="5" name="TextBox 4"/>
          <p:cNvSpPr txBox="1"/>
          <p:nvPr/>
        </p:nvSpPr>
        <p:spPr>
          <a:xfrm>
            <a:off x="786689" y="1219200"/>
            <a:ext cx="2088232" cy="400110"/>
          </a:xfrm>
          <a:prstGeom prst="rect">
            <a:avLst/>
          </a:prstGeom>
          <a:noFill/>
        </p:spPr>
        <p:txBody>
          <a:bodyPr wrap="square" rtlCol="0">
            <a:spAutoFit/>
          </a:bodyPr>
          <a:lstStyle/>
          <a:p>
            <a:r>
              <a:rPr lang="en-IN" sz="2000" dirty="0">
                <a:solidFill>
                  <a:srgbClr val="FF0000"/>
                </a:solidFill>
                <a:latin typeface="Elephant" panose="02020904090505020303" pitchFamily="18" charset="0"/>
              </a:rPr>
              <a:t>Group no 11</a:t>
            </a: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pic>
        <p:nvPicPr>
          <p:cNvPr id="1026" name="Picture 2" descr="C:\Users\mt001\Desktop\MLR logo.jpg"/>
          <p:cNvPicPr>
            <a:picLocks noChangeAspect="1" noChangeArrowheads="1"/>
          </p:cNvPicPr>
          <p:nvPr/>
        </p:nvPicPr>
        <p:blipFill>
          <a:blip r:embed="rId2"/>
          <a:srcRect/>
          <a:stretch>
            <a:fillRect/>
          </a:stretch>
        </p:blipFill>
        <p:spPr bwMode="auto">
          <a:xfrm>
            <a:off x="0" y="0"/>
            <a:ext cx="1830805" cy="838200"/>
          </a:xfrm>
          <a:prstGeom prst="rect">
            <a:avLst/>
          </a:prstGeom>
          <a:noFill/>
        </p:spPr>
      </p:pic>
      <p:pic>
        <p:nvPicPr>
          <p:cNvPr id="1027" name="Picture 3" descr="C:\Users\mt001\Desktop\cie logo short.jpg"/>
          <p:cNvPicPr>
            <a:picLocks noChangeAspect="1" noChangeArrowheads="1"/>
          </p:cNvPicPr>
          <p:nvPr/>
        </p:nvPicPr>
        <p:blipFill>
          <a:blip r:embed="rId3" cstate="print"/>
          <a:srcRect/>
          <a:stretch>
            <a:fillRect/>
          </a:stretch>
        </p:blipFill>
        <p:spPr bwMode="auto">
          <a:xfrm>
            <a:off x="6765186" y="0"/>
            <a:ext cx="2378814" cy="838200"/>
          </a:xfrm>
          <a:prstGeom prst="rect">
            <a:avLst/>
          </a:prstGeom>
          <a:noFill/>
        </p:spPr>
      </p:pic>
      <p:sp>
        <p:nvSpPr>
          <p:cNvPr id="3" name="Subtitle 3">
            <a:extLst>
              <a:ext uri="{FF2B5EF4-FFF2-40B4-BE49-F238E27FC236}">
                <a16:creationId xmlns:a16="http://schemas.microsoft.com/office/drawing/2014/main" id="{0B20F672-6B03-A11C-6FE9-0C1E01033862}"/>
              </a:ext>
            </a:extLst>
          </p:cNvPr>
          <p:cNvSpPr>
            <a:spLocks noGrp="1"/>
          </p:cNvSpPr>
          <p:nvPr>
            <p:ph type="subTitle" idx="1"/>
          </p:nvPr>
        </p:nvSpPr>
        <p:spPr>
          <a:xfrm>
            <a:off x="1036056" y="3844507"/>
            <a:ext cx="6400800" cy="1752600"/>
          </a:xfrm>
        </p:spPr>
        <p:txBody>
          <a:bodyPr>
            <a:normAutofit fontScale="85000" lnSpcReduction="20000"/>
          </a:bodyPr>
          <a:lstStyle/>
          <a:p>
            <a:r>
              <a:rPr lang="en-IN" dirty="0">
                <a:solidFill>
                  <a:schemeClr val="tx1"/>
                </a:solidFill>
                <a:latin typeface="Elephant" panose="02020904090505020303" pitchFamily="18" charset="0"/>
              </a:rPr>
              <a:t>Presented By</a:t>
            </a:r>
          </a:p>
          <a:p>
            <a:r>
              <a:rPr lang="en-IN" dirty="0">
                <a:solidFill>
                  <a:srgbClr val="FF0000"/>
                </a:solidFill>
                <a:latin typeface="Maiandra GD" panose="020E0502030308020204" pitchFamily="34" charset="0"/>
              </a:rPr>
              <a:t>B.HARI KIRAN– Roll </a:t>
            </a:r>
            <a:r>
              <a:rPr lang="en-IN">
                <a:solidFill>
                  <a:srgbClr val="FF0000"/>
                </a:solidFill>
                <a:latin typeface="Maiandra GD" panose="020E0502030308020204" pitchFamily="34" charset="0"/>
              </a:rPr>
              <a:t>No 1</a:t>
            </a:r>
            <a:r>
              <a:rPr lang="en-US">
                <a:solidFill>
                  <a:srgbClr val="FF0000"/>
                </a:solidFill>
                <a:latin typeface="Maiandra GD" panose="020E0502030308020204" pitchFamily="34" charset="0"/>
              </a:rPr>
              <a:t>2</a:t>
            </a:r>
            <a:endParaRPr lang="en-IN" dirty="0">
              <a:solidFill>
                <a:srgbClr val="FF0000"/>
              </a:solidFill>
              <a:latin typeface="Maiandra GD" panose="020E0502030308020204" pitchFamily="34" charset="0"/>
            </a:endParaRPr>
          </a:p>
          <a:p>
            <a:r>
              <a:rPr lang="en-IN" dirty="0">
                <a:solidFill>
                  <a:srgbClr val="FF0000"/>
                </a:solidFill>
                <a:latin typeface="Maiandra GD" panose="020E0502030308020204" pitchFamily="34" charset="0"/>
              </a:rPr>
              <a:t>K.HARINI– Roll No 25</a:t>
            </a:r>
          </a:p>
          <a:p>
            <a:r>
              <a:rPr lang="en-IN" dirty="0">
                <a:solidFill>
                  <a:srgbClr val="FF0000"/>
                </a:solidFill>
                <a:latin typeface="Maiandra GD" panose="020E0502030308020204" pitchFamily="34" charset="0"/>
              </a:rPr>
              <a:t>K.CHARITHA REDDY– Roll No 28</a:t>
            </a:r>
          </a:p>
        </p:txBody>
      </p:sp>
    </p:spTree>
    <p:extLst>
      <p:ext uri="{BB962C8B-B14F-4D97-AF65-F5344CB8AC3E}">
        <p14:creationId xmlns:p14="http://schemas.microsoft.com/office/powerpoint/2010/main" val="38553678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412776"/>
            <a:ext cx="7272808" cy="3600400"/>
          </a:xfrm>
        </p:spPr>
        <p:txBody>
          <a:bodyPr>
            <a:normAutofit/>
          </a:bodyPr>
          <a:lstStyle/>
          <a:p>
            <a:r>
              <a:rPr lang="en-IN" dirty="0">
                <a:latin typeface="Maiandra GD" panose="020E0502030308020204" pitchFamily="34" charset="0"/>
              </a:rPr>
              <a:t>Thank You!</a:t>
            </a:r>
            <a:br>
              <a:rPr lang="en-IN" dirty="0">
                <a:latin typeface="Maiandra GD" panose="020E0502030308020204" pitchFamily="34" charset="0"/>
              </a:rPr>
            </a:br>
            <a:br>
              <a:rPr lang="en-IN" dirty="0">
                <a:latin typeface="Maiandra GD" panose="020E0502030308020204" pitchFamily="34" charset="0"/>
              </a:rPr>
            </a:br>
            <a:r>
              <a:rPr lang="en-IN" dirty="0">
                <a:latin typeface="Maiandra GD" panose="020E0502030308020204" pitchFamily="34" charset="0"/>
              </a:rPr>
              <a:t>We are happy to hear your feedback as well, we would come back stronger!</a:t>
            </a: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pic>
        <p:nvPicPr>
          <p:cNvPr id="6" name="Picture 3" descr="C:\Users\mt001\Desktop\cie logo short.jpg"/>
          <p:cNvPicPr>
            <a:picLocks noChangeAspect="1" noChangeArrowheads="1"/>
          </p:cNvPicPr>
          <p:nvPr/>
        </p:nvPicPr>
        <p:blipFill>
          <a:blip r:embed="rId2" cstate="print"/>
          <a:srcRect/>
          <a:stretch>
            <a:fillRect/>
          </a:stretch>
        </p:blipFill>
        <p:spPr bwMode="auto">
          <a:xfrm>
            <a:off x="6765186" y="0"/>
            <a:ext cx="2378814" cy="838200"/>
          </a:xfrm>
          <a:prstGeom prst="rect">
            <a:avLst/>
          </a:prstGeom>
          <a:noFill/>
        </p:spPr>
      </p:pic>
      <p:sp>
        <p:nvSpPr>
          <p:cNvPr id="3" name="Star: 5 Points 2">
            <a:extLst>
              <a:ext uri="{FF2B5EF4-FFF2-40B4-BE49-F238E27FC236}">
                <a16:creationId xmlns:a16="http://schemas.microsoft.com/office/drawing/2014/main" id="{E6969C07-A1CE-C4CD-9D86-447206F7617C}"/>
              </a:ext>
            </a:extLst>
          </p:cNvPr>
          <p:cNvSpPr/>
          <p:nvPr/>
        </p:nvSpPr>
        <p:spPr>
          <a:xfrm>
            <a:off x="2743200" y="1676400"/>
            <a:ext cx="403858" cy="32766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9506614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5050904" cy="850106"/>
          </a:xfrm>
        </p:spPr>
        <p:txBody>
          <a:bodyPr/>
          <a:lstStyle/>
          <a:p>
            <a:r>
              <a:rPr lang="en-IN" dirty="0"/>
              <a:t>Problem Statement</a:t>
            </a:r>
          </a:p>
        </p:txBody>
      </p:sp>
      <p:sp>
        <p:nvSpPr>
          <p:cNvPr id="4" name="Subtitle 3"/>
          <p:cNvSpPr>
            <a:spLocks noGrp="1"/>
          </p:cNvSpPr>
          <p:nvPr>
            <p:ph idx="1"/>
          </p:nvPr>
        </p:nvSpPr>
        <p:spPr>
          <a:xfrm>
            <a:off x="478912" y="1207293"/>
            <a:ext cx="8229600" cy="4525963"/>
          </a:xfrm>
        </p:spPr>
        <p:txBody>
          <a:bodyPr>
            <a:normAutofit/>
          </a:bodyPr>
          <a:lstStyle/>
          <a:p>
            <a:r>
              <a:rPr lang="en-IN" sz="2200" dirty="0">
                <a:solidFill>
                  <a:srgbClr val="FF0000"/>
                </a:solidFill>
                <a:latin typeface="Maiandra GD" panose="020E0502030308020204" pitchFamily="34" charset="0"/>
              </a:rPr>
              <a:t>To reduce the overflow of water in </a:t>
            </a:r>
            <a:r>
              <a:rPr lang="en-IN" sz="2200" dirty="0" err="1">
                <a:solidFill>
                  <a:srgbClr val="FF0000"/>
                </a:solidFill>
                <a:latin typeface="Maiandra GD" panose="020E0502030308020204" pitchFamily="34" charset="0"/>
              </a:rPr>
              <a:t>watertanks</a:t>
            </a:r>
            <a:endParaRPr lang="en-IN" sz="2200" dirty="0">
              <a:solidFill>
                <a:srgbClr val="FF0000"/>
              </a:solidFill>
              <a:latin typeface="Maiandra GD" panose="020E0502030308020204" pitchFamily="34" charset="0"/>
            </a:endParaRPr>
          </a:p>
          <a:p>
            <a:r>
              <a:rPr lang="en-IN" sz="2200" dirty="0">
                <a:solidFill>
                  <a:srgbClr val="FF0000"/>
                </a:solidFill>
                <a:latin typeface="Maiandra GD" panose="020E0502030308020204" pitchFamily="34" charset="0"/>
              </a:rPr>
              <a:t>Need of this project is to save water</a:t>
            </a:r>
          </a:p>
          <a:p>
            <a:r>
              <a:rPr lang="en-IN" sz="2200" dirty="0">
                <a:solidFill>
                  <a:srgbClr val="FF0000"/>
                </a:solidFill>
                <a:latin typeface="Maiandra GD" panose="020E0502030308020204" pitchFamily="34" charset="0"/>
              </a:rPr>
              <a:t>People often forget to turn off the motor when  tank is filled completely  which causes overflow of water and because of this water gets wasted</a:t>
            </a: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pic>
        <p:nvPicPr>
          <p:cNvPr id="9" name="Picture 3" descr="C:\Users\mt001\Desktop\cie logo short.jpg"/>
          <p:cNvPicPr>
            <a:picLocks noChangeAspect="1" noChangeArrowheads="1"/>
          </p:cNvPicPr>
          <p:nvPr/>
        </p:nvPicPr>
        <p:blipFill>
          <a:blip r:embed="rId2" cstate="print"/>
          <a:srcRect/>
          <a:stretch>
            <a:fillRect/>
          </a:stretch>
        </p:blipFill>
        <p:spPr bwMode="auto">
          <a:xfrm>
            <a:off x="6765186" y="0"/>
            <a:ext cx="2378814" cy="838200"/>
          </a:xfrm>
          <a:prstGeom prst="rect">
            <a:avLst/>
          </a:prstGeom>
          <a:noFill/>
        </p:spPr>
      </p:pic>
    </p:spTree>
    <p:extLst>
      <p:ext uri="{BB962C8B-B14F-4D97-AF65-F5344CB8AC3E}">
        <p14:creationId xmlns:p14="http://schemas.microsoft.com/office/powerpoint/2010/main" val="346098237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4227240" cy="922114"/>
          </a:xfrm>
        </p:spPr>
        <p:txBody>
          <a:bodyPr/>
          <a:lstStyle/>
          <a:p>
            <a:r>
              <a:rPr lang="en-IN" dirty="0"/>
              <a:t>Customer Survey</a:t>
            </a:r>
          </a:p>
        </p:txBody>
      </p:sp>
      <p:sp>
        <p:nvSpPr>
          <p:cNvPr id="4" name="Subtitle 3"/>
          <p:cNvSpPr>
            <a:spLocks noGrp="1"/>
          </p:cNvSpPr>
          <p:nvPr>
            <p:ph idx="1"/>
          </p:nvPr>
        </p:nvSpPr>
        <p:spPr>
          <a:xfrm>
            <a:off x="478912" y="1207293"/>
            <a:ext cx="8229600" cy="4525963"/>
          </a:xfrm>
        </p:spPr>
        <p:txBody>
          <a:bodyPr>
            <a:normAutofit/>
          </a:bodyPr>
          <a:lstStyle/>
          <a:p>
            <a:r>
              <a:rPr lang="en-IN" sz="2200" dirty="0">
                <a:solidFill>
                  <a:srgbClr val="FF0000"/>
                </a:solidFill>
                <a:latin typeface="Maiandra GD" panose="020E0502030308020204" pitchFamily="34" charset="0"/>
              </a:rPr>
              <a:t>In people’s point of view this might seem to be a small issue but knowing the water level  is always important </a:t>
            </a:r>
            <a:r>
              <a:rPr lang="en-IN" sz="2200" dirty="0" err="1">
                <a:solidFill>
                  <a:srgbClr val="FF0000"/>
                </a:solidFill>
                <a:latin typeface="Maiandra GD" panose="020E0502030308020204" pitchFamily="34" charset="0"/>
              </a:rPr>
              <a:t>inorder</a:t>
            </a:r>
            <a:r>
              <a:rPr lang="en-IN" sz="2200" dirty="0">
                <a:solidFill>
                  <a:srgbClr val="FF0000"/>
                </a:solidFill>
                <a:latin typeface="Maiandra GD" panose="020E0502030308020204" pitchFamily="34" charset="0"/>
              </a:rPr>
              <a:t> to save water </a:t>
            </a:r>
          </a:p>
          <a:p>
            <a:r>
              <a:rPr lang="en-IN" sz="2200" dirty="0">
                <a:solidFill>
                  <a:srgbClr val="FF0000"/>
                </a:solidFill>
                <a:latin typeface="Maiandra GD" panose="020E0502030308020204" pitchFamily="34" charset="0"/>
              </a:rPr>
              <a:t>It is very widely used in industrial purpose and distribution of water purpose ,agriculture sector</a:t>
            </a:r>
          </a:p>
          <a:p>
            <a:r>
              <a:rPr lang="en-IN" sz="2200" dirty="0">
                <a:solidFill>
                  <a:srgbClr val="FF0000"/>
                </a:solidFill>
                <a:latin typeface="Maiandra GD" panose="020E0502030308020204" pitchFamily="34" charset="0"/>
              </a:rPr>
              <a:t>Coming to its domestic usage  ..their might be 50 % of people stating its useful even for domestic household purpose</a:t>
            </a:r>
          </a:p>
          <a:p>
            <a:endParaRPr lang="en-IN" sz="2200" dirty="0">
              <a:solidFill>
                <a:srgbClr val="FF0000"/>
              </a:solidFill>
              <a:latin typeface="Maiandra GD" panose="020E0502030308020204" pitchFamily="34" charset="0"/>
            </a:endParaRPr>
          </a:p>
          <a:p>
            <a:pPr marL="0" indent="0">
              <a:buNone/>
            </a:pPr>
            <a:endParaRPr lang="en-IN" sz="2200" dirty="0">
              <a:solidFill>
                <a:srgbClr val="FF0000"/>
              </a:solidFill>
              <a:latin typeface="Maiandra GD" panose="020E0502030308020204" pitchFamily="34" charset="0"/>
            </a:endParaRP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pic>
        <p:nvPicPr>
          <p:cNvPr id="9" name="Picture 3" descr="C:\Users\mt001\Desktop\cie logo short.jpg"/>
          <p:cNvPicPr>
            <a:picLocks noChangeAspect="1" noChangeArrowheads="1"/>
          </p:cNvPicPr>
          <p:nvPr/>
        </p:nvPicPr>
        <p:blipFill>
          <a:blip r:embed="rId2" cstate="print"/>
          <a:srcRect/>
          <a:stretch>
            <a:fillRect/>
          </a:stretch>
        </p:blipFill>
        <p:spPr bwMode="auto">
          <a:xfrm>
            <a:off x="6765186" y="0"/>
            <a:ext cx="2378814" cy="838200"/>
          </a:xfrm>
          <a:prstGeom prst="rect">
            <a:avLst/>
          </a:prstGeom>
          <a:noFill/>
        </p:spPr>
      </p:pic>
    </p:spTree>
    <p:extLst>
      <p:ext uri="{BB962C8B-B14F-4D97-AF65-F5344CB8AC3E}">
        <p14:creationId xmlns:p14="http://schemas.microsoft.com/office/powerpoint/2010/main" val="46834283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5050904" cy="922114"/>
          </a:xfrm>
        </p:spPr>
        <p:txBody>
          <a:bodyPr/>
          <a:lstStyle/>
          <a:p>
            <a:r>
              <a:rPr lang="en-IN" dirty="0"/>
              <a:t>Existing Solutions</a:t>
            </a:r>
          </a:p>
        </p:txBody>
      </p:sp>
      <p:sp>
        <p:nvSpPr>
          <p:cNvPr id="4" name="Subtitle 3"/>
          <p:cNvSpPr>
            <a:spLocks noGrp="1"/>
          </p:cNvSpPr>
          <p:nvPr>
            <p:ph idx="1"/>
          </p:nvPr>
        </p:nvSpPr>
        <p:spPr>
          <a:xfrm>
            <a:off x="478912" y="1207293"/>
            <a:ext cx="8229600" cy="4525963"/>
          </a:xfrm>
        </p:spPr>
        <p:txBody>
          <a:bodyPr>
            <a:normAutofit/>
          </a:bodyPr>
          <a:lstStyle/>
          <a:p>
            <a:r>
              <a:rPr lang="en-IN" sz="2200" dirty="0">
                <a:solidFill>
                  <a:srgbClr val="FF0000"/>
                </a:solidFill>
                <a:latin typeface="Maiandra GD" panose="020E0502030308020204" pitchFamily="34" charset="0"/>
              </a:rPr>
              <a:t>Water level indicators are already in use .people are using it  for various purposes .but the product which is already existing is much more complicated in installation as it needs measurements of tank depth , and compiling  the firmware and connecting to  </a:t>
            </a:r>
            <a:r>
              <a:rPr lang="en-IN" sz="2200" dirty="0" err="1">
                <a:solidFill>
                  <a:srgbClr val="FF0000"/>
                </a:solidFill>
                <a:latin typeface="Maiandra GD" panose="020E0502030308020204" pitchFamily="34" charset="0"/>
              </a:rPr>
              <a:t>ultersonic</a:t>
            </a:r>
            <a:r>
              <a:rPr lang="en-IN" sz="2200" dirty="0">
                <a:solidFill>
                  <a:srgbClr val="FF0000"/>
                </a:solidFill>
                <a:latin typeface="Maiandra GD" panose="020E0502030308020204" pitchFamily="34" charset="0"/>
              </a:rPr>
              <a:t> sensors which costs high. </a:t>
            </a:r>
          </a:p>
          <a:p>
            <a:endParaRPr lang="en-IN" sz="2200" dirty="0">
              <a:solidFill>
                <a:srgbClr val="FF0000"/>
              </a:solidFill>
              <a:latin typeface="Maiandra GD" panose="020E0502030308020204" pitchFamily="34" charset="0"/>
            </a:endParaRPr>
          </a:p>
          <a:p>
            <a:r>
              <a:rPr lang="en-IN" sz="2200" dirty="0">
                <a:solidFill>
                  <a:srgbClr val="FF0000"/>
                </a:solidFill>
                <a:latin typeface="Maiandra GD" panose="020E0502030308020204" pitchFamily="34" charset="0"/>
              </a:rPr>
              <a:t>When tank is filled with water by using hydrostatic force and </a:t>
            </a:r>
            <a:r>
              <a:rPr lang="en-IN" sz="2200" dirty="0" err="1">
                <a:solidFill>
                  <a:srgbClr val="FF0000"/>
                </a:solidFill>
                <a:latin typeface="Maiandra GD" panose="020E0502030308020204" pitchFamily="34" charset="0"/>
              </a:rPr>
              <a:t>and</a:t>
            </a:r>
            <a:r>
              <a:rPr lang="en-IN" sz="2200" dirty="0">
                <a:solidFill>
                  <a:srgbClr val="FF0000"/>
                </a:solidFill>
                <a:latin typeface="Maiandra GD" panose="020E0502030308020204" pitchFamily="34" charset="0"/>
              </a:rPr>
              <a:t> sensors it indicates  through led light that tank is filled with water and can overflow</a:t>
            </a: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pic>
        <p:nvPicPr>
          <p:cNvPr id="10" name="Picture 3" descr="C:\Users\mt001\Desktop\cie logo short.jpg"/>
          <p:cNvPicPr>
            <a:picLocks noChangeAspect="1" noChangeArrowheads="1"/>
          </p:cNvPicPr>
          <p:nvPr/>
        </p:nvPicPr>
        <p:blipFill>
          <a:blip r:embed="rId2" cstate="print"/>
          <a:srcRect/>
          <a:stretch>
            <a:fillRect/>
          </a:stretch>
        </p:blipFill>
        <p:spPr bwMode="auto">
          <a:xfrm>
            <a:off x="6765186" y="0"/>
            <a:ext cx="2378814" cy="838200"/>
          </a:xfrm>
          <a:prstGeom prst="rect">
            <a:avLst/>
          </a:prstGeom>
          <a:noFill/>
        </p:spPr>
      </p:pic>
    </p:spTree>
    <p:extLst>
      <p:ext uri="{BB962C8B-B14F-4D97-AF65-F5344CB8AC3E}">
        <p14:creationId xmlns:p14="http://schemas.microsoft.com/office/powerpoint/2010/main" val="217460807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5050904" cy="922114"/>
          </a:xfrm>
        </p:spPr>
        <p:txBody>
          <a:bodyPr/>
          <a:lstStyle/>
          <a:p>
            <a:r>
              <a:rPr lang="en-IN" dirty="0"/>
              <a:t>Our Solution</a:t>
            </a:r>
          </a:p>
        </p:txBody>
      </p:sp>
      <p:sp>
        <p:nvSpPr>
          <p:cNvPr id="4" name="Subtitle 3"/>
          <p:cNvSpPr>
            <a:spLocks noGrp="1"/>
          </p:cNvSpPr>
          <p:nvPr>
            <p:ph idx="1"/>
          </p:nvPr>
        </p:nvSpPr>
        <p:spPr>
          <a:xfrm>
            <a:off x="478912" y="1207293"/>
            <a:ext cx="8229600" cy="4525963"/>
          </a:xfrm>
        </p:spPr>
        <p:txBody>
          <a:bodyPr>
            <a:normAutofit/>
          </a:bodyPr>
          <a:lstStyle/>
          <a:p>
            <a:r>
              <a:rPr lang="en-IN" sz="2200" dirty="0">
                <a:solidFill>
                  <a:srgbClr val="FF0000"/>
                </a:solidFill>
                <a:latin typeface="Maiandra GD" panose="020E0502030308020204" pitchFamily="34" charset="0"/>
              </a:rPr>
              <a:t>Our device which we are constructing is of user-friendly device it is a simple device which indicates the </a:t>
            </a:r>
            <a:r>
              <a:rPr lang="en-IN" sz="2200" dirty="0" err="1">
                <a:solidFill>
                  <a:srgbClr val="FF0000"/>
                </a:solidFill>
                <a:latin typeface="Maiandra GD" panose="020E0502030308020204" pitchFamily="34" charset="0"/>
              </a:rPr>
              <a:t>waterlevel</a:t>
            </a:r>
            <a:r>
              <a:rPr lang="en-IN" sz="2200" dirty="0">
                <a:solidFill>
                  <a:srgbClr val="FF0000"/>
                </a:solidFill>
                <a:latin typeface="Maiandra GD" panose="020E0502030308020204" pitchFamily="34" charset="0"/>
              </a:rPr>
              <a:t> through led(light emitting diode)</a:t>
            </a:r>
          </a:p>
          <a:p>
            <a:r>
              <a:rPr lang="en-IN" sz="2200" dirty="0">
                <a:solidFill>
                  <a:srgbClr val="FF0000"/>
                </a:solidFill>
                <a:latin typeface="Maiandra GD" panose="020E0502030308020204" pitchFamily="34" charset="0"/>
              </a:rPr>
              <a:t>It costs very low compared to existing solution </a:t>
            </a:r>
          </a:p>
          <a:p>
            <a:r>
              <a:rPr lang="en-IN" sz="2200" dirty="0">
                <a:solidFill>
                  <a:srgbClr val="FF0000"/>
                </a:solidFill>
                <a:latin typeface="Maiandra GD" panose="020E0502030308020204" pitchFamily="34" charset="0"/>
              </a:rPr>
              <a:t> it is easier to install , it is simple model of water level indicator which can indicate the wate </a:t>
            </a:r>
            <a:r>
              <a:rPr lang="en-IN" sz="2200" dirty="0" err="1">
                <a:solidFill>
                  <a:srgbClr val="FF0000"/>
                </a:solidFill>
                <a:latin typeface="Maiandra GD" panose="020E0502030308020204" pitchFamily="34" charset="0"/>
              </a:rPr>
              <a:t>rin</a:t>
            </a:r>
            <a:r>
              <a:rPr lang="en-IN" sz="2200" dirty="0">
                <a:solidFill>
                  <a:srgbClr val="FF0000"/>
                </a:solidFill>
                <a:latin typeface="Maiandra GD" panose="020E0502030308020204" pitchFamily="34" charset="0"/>
              </a:rPr>
              <a:t> overhead tank by colour </a:t>
            </a:r>
            <a:r>
              <a:rPr lang="en-IN" sz="2200" dirty="0" err="1">
                <a:solidFill>
                  <a:srgbClr val="FF0000"/>
                </a:solidFill>
                <a:latin typeface="Maiandra GD" panose="020E0502030308020204" pitchFamily="34" charset="0"/>
              </a:rPr>
              <a:t>leds</a:t>
            </a:r>
            <a:r>
              <a:rPr lang="en-IN" sz="2200" dirty="0">
                <a:solidFill>
                  <a:srgbClr val="FF0000"/>
                </a:solidFill>
                <a:latin typeface="Maiandra GD" panose="020E0502030308020204" pitchFamily="34" charset="0"/>
              </a:rPr>
              <a:t> such as it indicates red when the tank is filled and  it indicates yellow  and green accordingly </a:t>
            </a: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pic>
        <p:nvPicPr>
          <p:cNvPr id="8" name="Picture 3" descr="C:\Users\mt001\Desktop\cie logo short.jpg"/>
          <p:cNvPicPr>
            <a:picLocks noChangeAspect="1" noChangeArrowheads="1"/>
          </p:cNvPicPr>
          <p:nvPr/>
        </p:nvPicPr>
        <p:blipFill>
          <a:blip r:embed="rId2" cstate="print"/>
          <a:srcRect/>
          <a:stretch>
            <a:fillRect/>
          </a:stretch>
        </p:blipFill>
        <p:spPr bwMode="auto">
          <a:xfrm>
            <a:off x="6765186" y="0"/>
            <a:ext cx="2378814" cy="838200"/>
          </a:xfrm>
          <a:prstGeom prst="rect">
            <a:avLst/>
          </a:prstGeom>
          <a:noFill/>
        </p:spPr>
      </p:pic>
    </p:spTree>
    <p:extLst>
      <p:ext uri="{BB962C8B-B14F-4D97-AF65-F5344CB8AC3E}">
        <p14:creationId xmlns:p14="http://schemas.microsoft.com/office/powerpoint/2010/main" val="21504493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5050904" cy="922114"/>
          </a:xfrm>
        </p:spPr>
        <p:txBody>
          <a:bodyPr/>
          <a:lstStyle/>
          <a:p>
            <a:r>
              <a:rPr lang="en-IN" dirty="0"/>
              <a:t>Value Proposition</a:t>
            </a:r>
          </a:p>
        </p:txBody>
      </p:sp>
      <p:sp>
        <p:nvSpPr>
          <p:cNvPr id="4" name="Subtitle 3"/>
          <p:cNvSpPr>
            <a:spLocks noGrp="1"/>
          </p:cNvSpPr>
          <p:nvPr>
            <p:ph idx="1"/>
          </p:nvPr>
        </p:nvSpPr>
        <p:spPr>
          <a:xfrm>
            <a:off x="478912" y="1207293"/>
            <a:ext cx="8229600" cy="4525963"/>
          </a:xfrm>
        </p:spPr>
        <p:txBody>
          <a:bodyPr>
            <a:normAutofit/>
          </a:bodyPr>
          <a:lstStyle/>
          <a:p>
            <a:r>
              <a:rPr lang="en-IN" sz="2200" dirty="0">
                <a:solidFill>
                  <a:srgbClr val="FF0000"/>
                </a:solidFill>
                <a:latin typeface="Maiandra GD" panose="020E0502030308020204" pitchFamily="34" charset="0"/>
              </a:rPr>
              <a:t>Our  solution is much more simpler in installation and costs much less compared to existing model</a:t>
            </a:r>
          </a:p>
          <a:p>
            <a:r>
              <a:rPr lang="en-IN" sz="2200" dirty="0">
                <a:solidFill>
                  <a:srgbClr val="FF0000"/>
                </a:solidFill>
                <a:latin typeface="Maiandra GD" panose="020E0502030308020204" pitchFamily="34" charset="0"/>
              </a:rPr>
              <a:t>It is saves a lot of energy and time of the user .it is so simple to use that even children can accurately use this project </a:t>
            </a:r>
          </a:p>
          <a:p>
            <a:r>
              <a:rPr lang="en-IN" sz="2200" dirty="0">
                <a:solidFill>
                  <a:srgbClr val="FF0000"/>
                </a:solidFill>
                <a:latin typeface="Maiandra GD" panose="020E0502030308020204" pitchFamily="34" charset="0"/>
              </a:rPr>
              <a:t>When the tank is filled it indicates red ,when it is in middle level it indicates yellow ,and green at the bottom level</a:t>
            </a:r>
          </a:p>
          <a:p>
            <a:endParaRPr lang="en-IN" sz="2200" dirty="0">
              <a:solidFill>
                <a:srgbClr val="FF0000"/>
              </a:solidFill>
              <a:latin typeface="Maiandra GD" panose="020E0502030308020204" pitchFamily="34" charset="0"/>
            </a:endParaRP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pic>
        <p:nvPicPr>
          <p:cNvPr id="8" name="Picture 3" descr="C:\Users\mt001\Desktop\cie logo short.jpg"/>
          <p:cNvPicPr>
            <a:picLocks noChangeAspect="1" noChangeArrowheads="1"/>
          </p:cNvPicPr>
          <p:nvPr/>
        </p:nvPicPr>
        <p:blipFill>
          <a:blip r:embed="rId2" cstate="print"/>
          <a:srcRect/>
          <a:stretch>
            <a:fillRect/>
          </a:stretch>
        </p:blipFill>
        <p:spPr bwMode="auto">
          <a:xfrm>
            <a:off x="6765186" y="0"/>
            <a:ext cx="2378814" cy="838200"/>
          </a:xfrm>
          <a:prstGeom prst="rect">
            <a:avLst/>
          </a:prstGeom>
          <a:noFill/>
        </p:spPr>
      </p:pic>
    </p:spTree>
    <p:extLst>
      <p:ext uri="{BB962C8B-B14F-4D97-AF65-F5344CB8AC3E}">
        <p14:creationId xmlns:p14="http://schemas.microsoft.com/office/powerpoint/2010/main" val="286813693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5256584" cy="922114"/>
          </a:xfrm>
        </p:spPr>
        <p:txBody>
          <a:bodyPr>
            <a:normAutofit fontScale="90000"/>
          </a:bodyPr>
          <a:lstStyle/>
          <a:p>
            <a:r>
              <a:rPr lang="en-IN" dirty="0"/>
              <a:t>Customers &amp; Consumers</a:t>
            </a:r>
          </a:p>
        </p:txBody>
      </p:sp>
      <p:sp>
        <p:nvSpPr>
          <p:cNvPr id="4" name="Subtitle 3"/>
          <p:cNvSpPr>
            <a:spLocks noGrp="1"/>
          </p:cNvSpPr>
          <p:nvPr>
            <p:ph idx="1"/>
          </p:nvPr>
        </p:nvSpPr>
        <p:spPr>
          <a:xfrm>
            <a:off x="478912" y="1207293"/>
            <a:ext cx="8229600" cy="4525963"/>
          </a:xfrm>
        </p:spPr>
        <p:txBody>
          <a:bodyPr>
            <a:normAutofit/>
          </a:bodyPr>
          <a:lstStyle/>
          <a:p>
            <a:r>
              <a:rPr lang="en-IN" sz="2200" dirty="0">
                <a:solidFill>
                  <a:srgbClr val="FF0000"/>
                </a:solidFill>
                <a:latin typeface="Maiandra GD" panose="020E0502030308020204" pitchFamily="34" charset="0"/>
              </a:rPr>
              <a:t>The main customers and consumer of this product would be the farmer as it is very useful in agriculture field ,overhead tanks industrial sector</a:t>
            </a:r>
          </a:p>
          <a:p>
            <a:endParaRPr lang="en-IN" sz="2200" dirty="0">
              <a:solidFill>
                <a:srgbClr val="FF0000"/>
              </a:solidFill>
              <a:latin typeface="Maiandra GD" panose="020E0502030308020204" pitchFamily="34" charset="0"/>
            </a:endParaRPr>
          </a:p>
          <a:p>
            <a:r>
              <a:rPr lang="en-IN" sz="2200" dirty="0">
                <a:solidFill>
                  <a:srgbClr val="FF0000"/>
                </a:solidFill>
                <a:latin typeface="Maiandra GD" panose="020E0502030308020204" pitchFamily="34" charset="0"/>
              </a:rPr>
              <a:t>We have noticed that the product is also very useful in food manufacturing industrial purpose as it needs a proper water distribution </a:t>
            </a:r>
          </a:p>
          <a:p>
            <a:pPr marL="0" indent="0">
              <a:buNone/>
            </a:pPr>
            <a:endParaRPr lang="en-IN" sz="2200" dirty="0">
              <a:solidFill>
                <a:srgbClr val="FF0000"/>
              </a:solidFill>
              <a:latin typeface="Maiandra GD" panose="020E0502030308020204" pitchFamily="34" charset="0"/>
            </a:endParaRPr>
          </a:p>
          <a:p>
            <a:endParaRPr lang="en-IN" sz="2200" dirty="0">
              <a:solidFill>
                <a:srgbClr val="FF0000"/>
              </a:solidFill>
              <a:latin typeface="Maiandra GD" panose="020E0502030308020204" pitchFamily="34" charset="0"/>
            </a:endParaRP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pic>
        <p:nvPicPr>
          <p:cNvPr id="8" name="Picture 3" descr="C:\Users\mt001\Desktop\cie logo short.jpg"/>
          <p:cNvPicPr>
            <a:picLocks noChangeAspect="1" noChangeArrowheads="1"/>
          </p:cNvPicPr>
          <p:nvPr/>
        </p:nvPicPr>
        <p:blipFill>
          <a:blip r:embed="rId2" cstate="print"/>
          <a:srcRect/>
          <a:stretch>
            <a:fillRect/>
          </a:stretch>
        </p:blipFill>
        <p:spPr bwMode="auto">
          <a:xfrm>
            <a:off x="6765186" y="0"/>
            <a:ext cx="2378814" cy="838200"/>
          </a:xfrm>
          <a:prstGeom prst="rect">
            <a:avLst/>
          </a:prstGeom>
          <a:noFill/>
        </p:spPr>
      </p:pic>
    </p:spTree>
    <p:extLst>
      <p:ext uri="{BB962C8B-B14F-4D97-AF65-F5344CB8AC3E}">
        <p14:creationId xmlns:p14="http://schemas.microsoft.com/office/powerpoint/2010/main" val="194283680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5256584" cy="922114"/>
          </a:xfrm>
        </p:spPr>
        <p:txBody>
          <a:bodyPr>
            <a:normAutofit/>
          </a:bodyPr>
          <a:lstStyle/>
          <a:p>
            <a:r>
              <a:rPr lang="en-IN" dirty="0"/>
              <a:t>Design - Blueprint</a:t>
            </a:r>
          </a:p>
        </p:txBody>
      </p:sp>
      <p:sp>
        <p:nvSpPr>
          <p:cNvPr id="4" name="Subtitle 3"/>
          <p:cNvSpPr>
            <a:spLocks noGrp="1"/>
          </p:cNvSpPr>
          <p:nvPr>
            <p:ph idx="1"/>
          </p:nvPr>
        </p:nvSpPr>
        <p:spPr>
          <a:xfrm>
            <a:off x="478912" y="1207293"/>
            <a:ext cx="8229600" cy="4525963"/>
          </a:xfrm>
        </p:spPr>
        <p:txBody>
          <a:bodyPr>
            <a:normAutofit/>
          </a:bodyPr>
          <a:lstStyle/>
          <a:p>
            <a:r>
              <a:rPr lang="en-IN" sz="2200" dirty="0">
                <a:solidFill>
                  <a:srgbClr val="FF0000"/>
                </a:solidFill>
                <a:latin typeface="Maiandra GD" panose="020E0502030308020204" pitchFamily="34" charset="0"/>
              </a:rPr>
              <a:t>This is the exact plan of constructing circuit of the water level indicator. </a:t>
            </a: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pic>
        <p:nvPicPr>
          <p:cNvPr id="8" name="Picture 3" descr="C:\Users\mt001\Desktop\cie logo short.jpg"/>
          <p:cNvPicPr>
            <a:picLocks noChangeAspect="1" noChangeArrowheads="1"/>
          </p:cNvPicPr>
          <p:nvPr/>
        </p:nvPicPr>
        <p:blipFill>
          <a:blip r:embed="rId2" cstate="print"/>
          <a:srcRect/>
          <a:stretch>
            <a:fillRect/>
          </a:stretch>
        </p:blipFill>
        <p:spPr bwMode="auto">
          <a:xfrm>
            <a:off x="6765186" y="0"/>
            <a:ext cx="2378814" cy="838200"/>
          </a:xfrm>
          <a:prstGeom prst="rect">
            <a:avLst/>
          </a:prstGeom>
          <a:noFill/>
        </p:spPr>
      </p:pic>
      <p:pic>
        <p:nvPicPr>
          <p:cNvPr id="5" name="Picture 4">
            <a:extLst>
              <a:ext uri="{FF2B5EF4-FFF2-40B4-BE49-F238E27FC236}">
                <a16:creationId xmlns:a16="http://schemas.microsoft.com/office/drawing/2014/main" id="{6AE0E752-BCE1-3B3B-F64A-3A61D57F16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81200"/>
            <a:ext cx="8305800" cy="3962399"/>
          </a:xfrm>
          <a:prstGeom prst="rect">
            <a:avLst/>
          </a:prstGeom>
        </p:spPr>
      </p:pic>
    </p:spTree>
    <p:extLst>
      <p:ext uri="{BB962C8B-B14F-4D97-AF65-F5344CB8AC3E}">
        <p14:creationId xmlns:p14="http://schemas.microsoft.com/office/powerpoint/2010/main" val="26297334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5256584" cy="922114"/>
          </a:xfrm>
        </p:spPr>
        <p:txBody>
          <a:bodyPr>
            <a:normAutofit/>
          </a:bodyPr>
          <a:lstStyle/>
          <a:p>
            <a:r>
              <a:rPr lang="en-IN" dirty="0"/>
              <a:t>Output – Screen Shots</a:t>
            </a:r>
          </a:p>
        </p:txBody>
      </p:sp>
      <p:sp>
        <p:nvSpPr>
          <p:cNvPr id="4" name="Subtitle 3"/>
          <p:cNvSpPr>
            <a:spLocks noGrp="1"/>
          </p:cNvSpPr>
          <p:nvPr>
            <p:ph idx="1"/>
          </p:nvPr>
        </p:nvSpPr>
        <p:spPr>
          <a:xfrm>
            <a:off x="478912" y="1207293"/>
            <a:ext cx="8229600" cy="4525963"/>
          </a:xfrm>
        </p:spPr>
        <p:txBody>
          <a:bodyPr>
            <a:normAutofit/>
          </a:bodyPr>
          <a:lstStyle/>
          <a:p>
            <a:r>
              <a:rPr lang="en-IN" sz="2200" dirty="0">
                <a:solidFill>
                  <a:srgbClr val="FF0000"/>
                </a:solidFill>
                <a:latin typeface="Maiandra GD" panose="020E0502030308020204" pitchFamily="34" charset="0"/>
              </a:rPr>
              <a:t>our output screen shots of prototype</a:t>
            </a:r>
          </a:p>
          <a:p>
            <a:r>
              <a:rPr lang="en-IN" sz="2200" dirty="0">
                <a:solidFill>
                  <a:srgbClr val="FF0000"/>
                </a:solidFill>
                <a:latin typeface="Maiandra GD" panose="020E0502030308020204" pitchFamily="34" charset="0"/>
              </a:rPr>
              <a:t> </a:t>
            </a: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pic>
        <p:nvPicPr>
          <p:cNvPr id="8" name="Picture 3" descr="C:\Users\mt001\Desktop\cie logo short.jpg"/>
          <p:cNvPicPr>
            <a:picLocks noChangeAspect="1" noChangeArrowheads="1"/>
          </p:cNvPicPr>
          <p:nvPr/>
        </p:nvPicPr>
        <p:blipFill>
          <a:blip r:embed="rId2" cstate="print"/>
          <a:srcRect/>
          <a:stretch>
            <a:fillRect/>
          </a:stretch>
        </p:blipFill>
        <p:spPr bwMode="auto">
          <a:xfrm>
            <a:off x="6765186" y="0"/>
            <a:ext cx="2378814" cy="838200"/>
          </a:xfrm>
          <a:prstGeom prst="rect">
            <a:avLst/>
          </a:prstGeom>
          <a:noFill/>
        </p:spPr>
      </p:pic>
      <p:pic>
        <p:nvPicPr>
          <p:cNvPr id="13" name="Picture 12">
            <a:extLst>
              <a:ext uri="{FF2B5EF4-FFF2-40B4-BE49-F238E27FC236}">
                <a16:creationId xmlns:a16="http://schemas.microsoft.com/office/drawing/2014/main" id="{B8DD7F91-B308-7A27-4A93-C8B08FACC9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6350" y="1733550"/>
            <a:ext cx="5504234" cy="2228850"/>
          </a:xfrm>
          <a:prstGeom prst="rect">
            <a:avLst/>
          </a:prstGeom>
        </p:spPr>
      </p:pic>
    </p:spTree>
    <p:extLst>
      <p:ext uri="{BB962C8B-B14F-4D97-AF65-F5344CB8AC3E}">
        <p14:creationId xmlns:p14="http://schemas.microsoft.com/office/powerpoint/2010/main" val="26297334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E Idea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4.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5.xml><?xml version="1.0" encoding="utf-8"?>
<a:theme xmlns:a="http://schemas.openxmlformats.org/drawingml/2006/main" name="1_CIE Idea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CIE Idea Presentation</Template>
  <TotalTime>272</TotalTime>
  <Words>496</Words>
  <Application>Microsoft Office PowerPoint</Application>
  <PresentationFormat>On-screen Show (4:3)</PresentationFormat>
  <Paragraphs>46</Paragraphs>
  <Slides>10</Slides>
  <Notes>0</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10</vt:i4>
      </vt:variant>
    </vt:vector>
  </HeadingPairs>
  <TitlesOfParts>
    <vt:vector size="25" baseType="lpstr">
      <vt:lpstr>Arial</vt:lpstr>
      <vt:lpstr>Calibri</vt:lpstr>
      <vt:lpstr>Century Schoolbook</vt:lpstr>
      <vt:lpstr>Elephant</vt:lpstr>
      <vt:lpstr>Lucida Sans Unicode</vt:lpstr>
      <vt:lpstr>Maiandra GD</vt:lpstr>
      <vt:lpstr>Verdana</vt:lpstr>
      <vt:lpstr>Wingdings</vt:lpstr>
      <vt:lpstr>Wingdings 2</vt:lpstr>
      <vt:lpstr>Wingdings 3</vt:lpstr>
      <vt:lpstr>CIE Idea Presentation</vt:lpstr>
      <vt:lpstr>2_Custom Design</vt:lpstr>
      <vt:lpstr>Oriel</vt:lpstr>
      <vt:lpstr>Concourse</vt:lpstr>
      <vt:lpstr>1_CIE Idea Presentation</vt:lpstr>
      <vt:lpstr>WATER LEVEL INDICATOR</vt:lpstr>
      <vt:lpstr>Problem Statement</vt:lpstr>
      <vt:lpstr>Customer Survey</vt:lpstr>
      <vt:lpstr>Existing Solutions</vt:lpstr>
      <vt:lpstr>Our Solution</vt:lpstr>
      <vt:lpstr>Value Proposition</vt:lpstr>
      <vt:lpstr>Customers &amp; Consumers</vt:lpstr>
      <vt:lpstr>Design - Blueprint</vt:lpstr>
      <vt:lpstr>Output – Screen Shots</vt:lpstr>
      <vt:lpstr>Thank You!  We are happy to hear your feedback as well, we would come back stronger!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Name</dc:title>
  <dc:creator>mt001</dc:creator>
  <cp:lastModifiedBy>shonukudikala6302@outlook.com</cp:lastModifiedBy>
  <cp:revision>15</cp:revision>
  <dcterms:created xsi:type="dcterms:W3CDTF">2019-11-02T17:09:15Z</dcterms:created>
  <dcterms:modified xsi:type="dcterms:W3CDTF">2022-07-01T10:30:21Z</dcterms:modified>
</cp:coreProperties>
</file>