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10" r:id="rId3"/>
    <p:sldMasterId id="2147483722" r:id="rId4"/>
    <p:sldMasterId id="2147483734" r:id="rId5"/>
  </p:sldMasterIdLst>
  <p:sldIdLst>
    <p:sldId id="258" r:id="rId6"/>
    <p:sldId id="259" r:id="rId7"/>
    <p:sldId id="260" r:id="rId8"/>
    <p:sldId id="261" r:id="rId9"/>
    <p:sldId id="262" r:id="rId10"/>
    <p:sldId id="263" r:id="rId11"/>
    <p:sldId id="264" r:id="rId12"/>
    <p:sldId id="268" r:id="rId13"/>
    <p:sldId id="274"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924"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115B1B-9681-4CCA-BD56-3E1D94EDD86D}"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115B1B-9681-4CCA-BD56-3E1D94EDD86D}" type="datetimeFigureOut">
              <a:rPr lang="en-US" smtClean="0"/>
              <a:pPr/>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5B1B-9681-4CCA-BD56-3E1D94EDD86D}"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D673A13-52C1-4B79-964C-5D73714332A3}" type="datetimeFigureOut">
              <a:rPr lang="en-US" smtClean="0"/>
              <a:pPr/>
              <a:t>7/1/2022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5138D8C-6A86-4626-BACD-D75D218269C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D673A13-52C1-4B79-964C-5D73714332A3}" type="datetimeFigureOut">
              <a:rPr lang="en-US" smtClean="0"/>
              <a:pPr/>
              <a:t>7/1/2022</a:t>
            </a:fld>
            <a:endParaRPr lang="en-US"/>
          </a:p>
        </p:txBody>
      </p:sp>
      <p:sp>
        <p:nvSpPr>
          <p:cNvPr id="9" name="Slide Number Placeholder 8"/>
          <p:cNvSpPr>
            <a:spLocks noGrp="1"/>
          </p:cNvSpPr>
          <p:nvPr>
            <p:ph type="sldNum" sz="quarter" idx="15"/>
          </p:nvPr>
        </p:nvSpPr>
        <p:spPr/>
        <p:txBody>
          <a:bodyPr rtlCol="0"/>
          <a:lstStyle/>
          <a:p>
            <a:fld id="{B5138D8C-6A86-4626-BACD-D75D218269C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D673A13-52C1-4B79-964C-5D73714332A3}" type="datetimeFigureOut">
              <a:rPr lang="en-US" smtClean="0"/>
              <a:pPr/>
              <a:t>7/1/2022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5138D8C-6A86-4626-BACD-D75D218269C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D673A13-52C1-4B79-964C-5D73714332A3}"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38D8C-6A86-4626-BACD-D75D218269C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D673A13-52C1-4B79-964C-5D73714332A3}"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38D8C-6A86-4626-BACD-D75D218269C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D673A13-52C1-4B79-964C-5D73714332A3}" type="datetimeFigureOut">
              <a:rPr lang="en-US" smtClean="0"/>
              <a:pPr/>
              <a:t>7/1/2022</a:t>
            </a:fld>
            <a:endParaRPr lang="en-US"/>
          </a:p>
        </p:txBody>
      </p:sp>
      <p:sp>
        <p:nvSpPr>
          <p:cNvPr id="7" name="Slide Number Placeholder 6"/>
          <p:cNvSpPr>
            <a:spLocks noGrp="1"/>
          </p:cNvSpPr>
          <p:nvPr>
            <p:ph type="sldNum" sz="quarter" idx="11"/>
          </p:nvPr>
        </p:nvSpPr>
        <p:spPr/>
        <p:txBody>
          <a:bodyPr rtlCol="0"/>
          <a:lstStyle/>
          <a:p>
            <a:fld id="{B5138D8C-6A86-4626-BACD-D75D218269C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3A13-52C1-4B79-964C-5D73714332A3}"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38D8C-6A86-4626-BACD-D75D218269CD}"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D673A13-52C1-4B79-964C-5D73714332A3}" type="datetimeFigureOut">
              <a:rPr lang="en-US" smtClean="0"/>
              <a:pPr/>
              <a:t>7/1/2022</a:t>
            </a:fld>
            <a:endParaRPr lang="en-US"/>
          </a:p>
        </p:txBody>
      </p:sp>
      <p:sp>
        <p:nvSpPr>
          <p:cNvPr id="22" name="Slide Number Placeholder 21"/>
          <p:cNvSpPr>
            <a:spLocks noGrp="1"/>
          </p:cNvSpPr>
          <p:nvPr>
            <p:ph type="sldNum" sz="quarter" idx="15"/>
          </p:nvPr>
        </p:nvSpPr>
        <p:spPr/>
        <p:txBody>
          <a:bodyPr rtlCol="0"/>
          <a:lstStyle/>
          <a:p>
            <a:fld id="{B5138D8C-6A86-4626-BACD-D75D218269C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D673A13-52C1-4B79-964C-5D73714332A3}" type="datetimeFigureOut">
              <a:rPr lang="en-US" smtClean="0"/>
              <a:pPr/>
              <a:t>7/1/2022</a:t>
            </a:fld>
            <a:endParaRPr lang="en-US"/>
          </a:p>
        </p:txBody>
      </p:sp>
      <p:sp>
        <p:nvSpPr>
          <p:cNvPr id="18" name="Slide Number Placeholder 17"/>
          <p:cNvSpPr>
            <a:spLocks noGrp="1"/>
          </p:cNvSpPr>
          <p:nvPr>
            <p:ph type="sldNum" sz="quarter" idx="11"/>
          </p:nvPr>
        </p:nvSpPr>
        <p:spPr/>
        <p:txBody>
          <a:bodyPr rtlCol="0"/>
          <a:lstStyle/>
          <a:p>
            <a:fld id="{B5138D8C-6A86-4626-BACD-D75D218269C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673A13-52C1-4B79-964C-5D73714332A3}"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38D8C-6A86-4626-BACD-D75D218269CD}"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673A13-52C1-4B79-964C-5D73714332A3}"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38D8C-6A86-4626-BACD-D75D218269CD}"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8115B1B-9681-4CCA-BD56-3E1D94EDD86D}" type="datetimeFigureOut">
              <a:rPr lang="en-US" smtClean="0"/>
              <a:pPr/>
              <a:t>7/1/2022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86E70CC-7D37-4003-B9C5-73584691558D}"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115B1B-9681-4CCA-BD56-3E1D94EDD86D}"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E70CC-7D37-4003-B9C5-73584691558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115B1B-9681-4CCA-BD56-3E1D94EDD86D}" type="datetimeFigureOut">
              <a:rPr lang="en-US" smtClean="0"/>
              <a:pPr/>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E70CC-7D37-4003-B9C5-73584691558D}"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5B1B-9681-4CCA-BD56-3E1D94EDD86D}"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E70CC-7D37-4003-B9C5-73584691558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8115B1B-9681-4CCA-BD56-3E1D94EDD86D}" type="datetimeFigureOut">
              <a:rPr lang="en-US" smtClean="0"/>
              <a:pPr/>
              <a:t>7/1/2022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86E70CC-7D37-4003-B9C5-73584691558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115B1B-9681-4CCA-BD56-3E1D94EDD86D}"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E70CC-7D37-4003-B9C5-73584691558D}"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8DF47F-9D3C-4DA8-895C-D2EA9350DB0F}" type="datetimeFigureOut">
              <a:rPr lang="en-IN" smtClean="0"/>
              <a:pPr/>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B9F5F-3ED2-4B39-8C4A-422A49F85CA4}" type="slidenum">
              <a:rPr lang="en-IN" smtClean="0"/>
              <a:pPr/>
              <a:t>‹#›</a:t>
            </a:fld>
            <a:endParaRPr lang="en-IN"/>
          </a:p>
        </p:txBody>
      </p:sp>
    </p:spTree>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2.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4.jpe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DF47F-9D3C-4DA8-895C-D2EA9350DB0F}" type="datetimeFigureOut">
              <a:rPr lang="en-IN" smtClean="0"/>
              <a:pPr/>
              <a:t>01-07-2022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9F5F-3ED2-4B39-8C4A-422A49F85C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check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15B1B-9681-4CCA-BD56-3E1D94EDD86D}" type="datetimeFigureOut">
              <a:rPr lang="en-US" smtClean="0"/>
              <a:pPr/>
              <a:t>7/1/2022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6E70CC-7D37-4003-B9C5-7358469155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5E39C41-7BB3-4B07-968F-0781B795A615}" type="datetimeFigureOut">
              <a:rPr lang="en-US" smtClean="0"/>
              <a:pPr/>
              <a:t>7/1/2022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A309BEC-7773-407C-9539-AB54ED10F4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762000"/>
            <a:ext cx="8229600" cy="9144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676400"/>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E39C41-7BB3-4B07-968F-0781B795A615}" type="datetimeFigureOut">
              <a:rPr lang="en-US" smtClean="0"/>
              <a:pPr/>
              <a:t>7/1/2022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A309BEC-7773-407C-9539-AB54ED10F4C6}" type="slidenum">
              <a:rPr lang="en-US" smtClean="0"/>
              <a:pPr/>
              <a:t>‹#›</a:t>
            </a:fld>
            <a:endParaRPr lang="en-US"/>
          </a:p>
        </p:txBody>
      </p:sp>
      <p:pic>
        <p:nvPicPr>
          <p:cNvPr id="1026" name="Picture 2" descr="C:\Users\mt001\Desktop\cie logo short.jpg"/>
          <p:cNvPicPr>
            <a:picLocks noChangeAspect="1" noChangeArrowheads="1"/>
          </p:cNvPicPr>
          <p:nvPr/>
        </p:nvPicPr>
        <p:blipFill>
          <a:blip r:embed="rId14" cstate="print"/>
          <a:srcRect/>
          <a:stretch>
            <a:fillRect/>
          </a:stretch>
        </p:blipFill>
        <p:spPr bwMode="auto">
          <a:xfrm>
            <a:off x="6591847" y="0"/>
            <a:ext cx="2552153" cy="762000"/>
          </a:xfrm>
          <a:prstGeom prst="rect">
            <a:avLst/>
          </a:prstGeom>
          <a:noFill/>
        </p:spPr>
      </p:pic>
      <p:pic>
        <p:nvPicPr>
          <p:cNvPr id="1027" name="Picture 3" descr="C:\Users\mt001\Desktop\MLR logo.jpg"/>
          <p:cNvPicPr>
            <a:picLocks noChangeAspect="1" noChangeArrowheads="1"/>
          </p:cNvPicPr>
          <p:nvPr/>
        </p:nvPicPr>
        <p:blipFill>
          <a:blip r:embed="rId15"/>
          <a:srcRect/>
          <a:stretch>
            <a:fillRect/>
          </a:stretch>
        </p:blipFill>
        <p:spPr bwMode="auto">
          <a:xfrm>
            <a:off x="1" y="0"/>
            <a:ext cx="1676400" cy="767508"/>
          </a:xfrm>
          <a:prstGeom prst="rect">
            <a:avLst/>
          </a:prstGeom>
          <a:noFill/>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DF47F-9D3C-4DA8-895C-D2EA9350DB0F}" type="datetimeFigureOut">
              <a:rPr lang="en-IN" smtClean="0"/>
              <a:pPr/>
              <a:t>01-07-2022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B9F5F-3ED2-4B39-8C4A-422A49F85C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5"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ransition spd="slow">
    <p:check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echtarget.com/whatis/definition/CCTV-closed-circuit-television" TargetMode="Externa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t>
            </a:r>
            <a:r>
              <a:rPr lang="en-IN" dirty="0"/>
              <a:t>ASER SECURITY SYSTEM</a:t>
            </a:r>
          </a:p>
        </p:txBody>
      </p:sp>
      <p:sp>
        <p:nvSpPr>
          <p:cNvPr id="4" name="Subtitle 3"/>
          <p:cNvSpPr>
            <a:spLocks noGrp="1"/>
          </p:cNvSpPr>
          <p:nvPr>
            <p:ph type="subTitle" idx="1"/>
          </p:nvPr>
        </p:nvSpPr>
        <p:spPr/>
        <p:txBody>
          <a:bodyPr>
            <a:normAutofit fontScale="85000" lnSpcReduction="20000"/>
          </a:bodyPr>
          <a:lstStyle/>
          <a:p>
            <a:r>
              <a:rPr lang="en-IN" dirty="0">
                <a:solidFill>
                  <a:schemeClr val="tx1"/>
                </a:solidFill>
                <a:latin typeface="Elephant" panose="02020904090505020303" pitchFamily="18" charset="0"/>
              </a:rPr>
              <a:t>Presented By</a:t>
            </a:r>
          </a:p>
          <a:p>
            <a:r>
              <a:rPr lang="en-IN" dirty="0">
                <a:solidFill>
                  <a:srgbClr val="FF0000"/>
                </a:solidFill>
                <a:latin typeface="Maiandra GD" panose="020E0502030308020204" pitchFamily="34" charset="0"/>
              </a:rPr>
              <a:t>B.KEERTHI – 21R21A6707</a:t>
            </a:r>
          </a:p>
          <a:p>
            <a:r>
              <a:rPr lang="en-IN" dirty="0">
                <a:solidFill>
                  <a:srgbClr val="FF0000"/>
                </a:solidFill>
                <a:latin typeface="Maiandra GD" panose="020E0502030308020204" pitchFamily="34" charset="0"/>
              </a:rPr>
              <a:t>D.ASHRITH REDDY – 21R21A6716</a:t>
            </a:r>
          </a:p>
          <a:p>
            <a:r>
              <a:rPr lang="en-IN" dirty="0">
                <a:solidFill>
                  <a:srgbClr val="FF0000"/>
                </a:solidFill>
                <a:latin typeface="Maiandra GD" panose="020E0502030308020204" pitchFamily="34" charset="0"/>
              </a:rPr>
              <a:t>K.PRASHANTH – 21R21A6732</a:t>
            </a:r>
          </a:p>
          <a:p>
            <a:endParaRPr lang="en-IN" dirty="0">
              <a:solidFill>
                <a:srgbClr val="FF0000"/>
              </a:solidFill>
              <a:latin typeface="Maiandra GD" panose="020E0502030308020204" pitchFamily="34" charset="0"/>
            </a:endParaRPr>
          </a:p>
        </p:txBody>
      </p:sp>
      <p:sp>
        <p:nvSpPr>
          <p:cNvPr id="5" name="TextBox 4"/>
          <p:cNvSpPr txBox="1"/>
          <p:nvPr/>
        </p:nvSpPr>
        <p:spPr>
          <a:xfrm>
            <a:off x="762000" y="1219200"/>
            <a:ext cx="2088232" cy="400110"/>
          </a:xfrm>
          <a:prstGeom prst="rect">
            <a:avLst/>
          </a:prstGeom>
          <a:noFill/>
        </p:spPr>
        <p:txBody>
          <a:bodyPr wrap="square" rtlCol="0">
            <a:spAutoFit/>
          </a:bodyPr>
          <a:lstStyle/>
          <a:p>
            <a:r>
              <a:rPr lang="en-IN" sz="2000" dirty="0">
                <a:latin typeface="Elephant" panose="02020904090505020303" pitchFamily="18" charset="0"/>
              </a:rPr>
              <a:t>Team No: </a:t>
            </a:r>
            <a:r>
              <a:rPr lang="en-IN" sz="2000" dirty="0">
                <a:solidFill>
                  <a:srgbClr val="FF0000"/>
                </a:solidFill>
                <a:latin typeface="Elephant" panose="02020904090505020303" pitchFamily="18" charset="0"/>
              </a:rPr>
              <a:t>5</a:t>
            </a:r>
          </a:p>
        </p:txBody>
      </p:sp>
      <p:sp>
        <p:nvSpPr>
          <p:cNvPr id="6" name="TextBox 5"/>
          <p:cNvSpPr txBox="1"/>
          <p:nvPr/>
        </p:nvSpPr>
        <p:spPr>
          <a:xfrm>
            <a:off x="685800" y="1828800"/>
            <a:ext cx="4723912" cy="369332"/>
          </a:xfrm>
          <a:prstGeom prst="rect">
            <a:avLst/>
          </a:prstGeom>
          <a:noFill/>
        </p:spPr>
        <p:txBody>
          <a:bodyPr wrap="square" rtlCol="0">
            <a:spAutoFit/>
          </a:bodyPr>
          <a:lstStyle/>
          <a:p>
            <a:r>
              <a:rPr lang="en-IN" dirty="0">
                <a:latin typeface="Elephant" panose="02020904090505020303" pitchFamily="18" charset="0"/>
              </a:rPr>
              <a:t>Team Name:</a:t>
            </a:r>
            <a:endParaRPr lang="en-IN" dirty="0">
              <a:solidFill>
                <a:srgbClr val="FF0000"/>
              </a:solidFill>
              <a:latin typeface="Elephant" panose="02020904090505020303" pitchFamily="18"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1026" name="Picture 2" descr="C:\Users\mt001\Desktop\MLR logo.jpg"/>
          <p:cNvPicPr>
            <a:picLocks noChangeAspect="1" noChangeArrowheads="1"/>
          </p:cNvPicPr>
          <p:nvPr/>
        </p:nvPicPr>
        <p:blipFill>
          <a:blip r:embed="rId2"/>
          <a:srcRect/>
          <a:stretch>
            <a:fillRect/>
          </a:stretch>
        </p:blipFill>
        <p:spPr bwMode="auto">
          <a:xfrm>
            <a:off x="0" y="0"/>
            <a:ext cx="1830805" cy="838200"/>
          </a:xfrm>
          <a:prstGeom prst="rect">
            <a:avLst/>
          </a:prstGeom>
          <a:noFill/>
        </p:spPr>
      </p:pic>
      <p:pic>
        <p:nvPicPr>
          <p:cNvPr id="1027" name="Picture 3" descr="C:\Users\mt001\Desktop\cie logo short.jpg"/>
          <p:cNvPicPr>
            <a:picLocks noChangeAspect="1" noChangeArrowheads="1"/>
          </p:cNvPicPr>
          <p:nvPr/>
        </p:nvPicPr>
        <p:blipFill>
          <a:blip r:embed="rId3"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3855367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12776"/>
            <a:ext cx="7272808" cy="3600400"/>
          </a:xfrm>
        </p:spPr>
        <p:txBody>
          <a:bodyPr>
            <a:normAutofit/>
          </a:bodyPr>
          <a:lstStyle/>
          <a:p>
            <a:r>
              <a:rPr lang="en-IN" dirty="0">
                <a:latin typeface="Maiandra GD" panose="020E0502030308020204" pitchFamily="34" charset="0"/>
              </a:rPr>
              <a:t>Thank You!</a:t>
            </a:r>
            <a:br>
              <a:rPr lang="en-IN" dirty="0">
                <a:latin typeface="Maiandra GD" panose="020E0502030308020204" pitchFamily="34" charset="0"/>
              </a:rPr>
            </a:br>
            <a:br>
              <a:rPr lang="en-IN" dirty="0">
                <a:latin typeface="Maiandra GD" panose="020E0502030308020204" pitchFamily="34" charset="0"/>
              </a:rPr>
            </a:br>
            <a:r>
              <a:rPr lang="en-IN" dirty="0">
                <a:latin typeface="Maiandra GD" panose="020E0502030308020204" pitchFamily="34" charset="0"/>
              </a:rPr>
              <a:t>We are happy to hear your feedback as well, we would come back stronger!</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6"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419506614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5050904" cy="850106"/>
          </a:xfrm>
        </p:spPr>
        <p:txBody>
          <a:bodyPr/>
          <a:lstStyle/>
          <a:p>
            <a:r>
              <a:rPr lang="en-IN" dirty="0"/>
              <a:t>Problem Statement</a:t>
            </a:r>
          </a:p>
        </p:txBody>
      </p:sp>
      <p:sp>
        <p:nvSpPr>
          <p:cNvPr id="4" name="Subtitle 3"/>
          <p:cNvSpPr>
            <a:spLocks noGrp="1"/>
          </p:cNvSpPr>
          <p:nvPr>
            <p:ph idx="1"/>
          </p:nvPr>
        </p:nvSpPr>
        <p:spPr>
          <a:xfrm>
            <a:off x="478912" y="1207293"/>
            <a:ext cx="7903088" cy="5193507"/>
          </a:xfrm>
        </p:spPr>
        <p:txBody>
          <a:bodyPr>
            <a:normAutofit/>
          </a:bodyPr>
          <a:lstStyle/>
          <a:p>
            <a:pPr marL="1371600" lvl="3" indent="0">
              <a:buNone/>
            </a:pPr>
            <a:endParaRPr lang="en-IN" sz="1000" dirty="0">
              <a:solidFill>
                <a:srgbClr val="FF0000"/>
              </a:solidFill>
              <a:latin typeface="Maiandra GD" panose="020E0502030308020204" pitchFamily="34" charset="0"/>
            </a:endParaRPr>
          </a:p>
          <a:p>
            <a:pPr marL="0" indent="0">
              <a:buNone/>
            </a:pPr>
            <a:endParaRPr lang="en-IN" sz="2200" dirty="0">
              <a:solidFill>
                <a:srgbClr val="FF0000"/>
              </a:solidFill>
              <a:latin typeface="Maiandra GD" panose="020E0502030308020204" pitchFamily="34" charset="0"/>
            </a:endParaRPr>
          </a:p>
          <a:p>
            <a:r>
              <a:rPr lang="en-US" sz="2400" dirty="0">
                <a:solidFill>
                  <a:srgbClr val="FF0000"/>
                </a:solidFill>
                <a:latin typeface="Maiandra GD" panose="020E0502030308020204" pitchFamily="34" charset="0"/>
              </a:rPr>
              <a:t>Poor security at our places can lead to disastrous results.</a:t>
            </a:r>
          </a:p>
          <a:p>
            <a:endParaRPr lang="en-IN" sz="2200" dirty="0">
              <a:solidFill>
                <a:srgbClr val="FF0000"/>
              </a:solidFill>
              <a:latin typeface="Maiandra GD" panose="020E0502030308020204" pitchFamily="34" charset="0"/>
            </a:endParaRPr>
          </a:p>
          <a:p>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9"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pic>
        <p:nvPicPr>
          <p:cNvPr id="6" name="Picture 4" descr="Which crime is threatening your Intellectual Property?">
            <a:extLst>
              <a:ext uri="{FF2B5EF4-FFF2-40B4-BE49-F238E27FC236}">
                <a16:creationId xmlns:a16="http://schemas.microsoft.com/office/drawing/2014/main" id="{7AE834EF-3266-4AE0-87F1-8AEDBBAFDA63}"/>
              </a:ext>
            </a:extLst>
          </p:cNvPr>
          <p:cNvPicPr>
            <a:picLocks noChangeAspect="1" noChangeArrowheads="1"/>
          </p:cNvPicPr>
          <p:nvPr/>
        </p:nvPicPr>
        <p:blipFill>
          <a:blip r:embed="rId3"/>
          <a:srcRect/>
          <a:stretch>
            <a:fillRect/>
          </a:stretch>
        </p:blipFill>
        <p:spPr bwMode="auto">
          <a:xfrm>
            <a:off x="1296543" y="2895600"/>
            <a:ext cx="6840747" cy="2860039"/>
          </a:xfrm>
          <a:prstGeom prst="rect">
            <a:avLst/>
          </a:prstGeom>
          <a:noFill/>
        </p:spPr>
      </p:pic>
    </p:spTree>
    <p:extLst>
      <p:ext uri="{BB962C8B-B14F-4D97-AF65-F5344CB8AC3E}">
        <p14:creationId xmlns:p14="http://schemas.microsoft.com/office/powerpoint/2010/main" val="34609823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4227240" cy="922114"/>
          </a:xfrm>
        </p:spPr>
        <p:txBody>
          <a:bodyPr/>
          <a:lstStyle/>
          <a:p>
            <a:r>
              <a:rPr lang="en-IN" dirty="0"/>
              <a:t>Customer Survey</a:t>
            </a:r>
          </a:p>
        </p:txBody>
      </p:sp>
      <p:sp>
        <p:nvSpPr>
          <p:cNvPr id="4" name="Subtitle 3"/>
          <p:cNvSpPr>
            <a:spLocks noGrp="1"/>
          </p:cNvSpPr>
          <p:nvPr>
            <p:ph idx="1"/>
          </p:nvPr>
        </p:nvSpPr>
        <p:spPr>
          <a:xfrm>
            <a:off x="478912" y="1207293"/>
            <a:ext cx="8229600" cy="4525963"/>
          </a:xfrm>
        </p:spPr>
        <p:txBody>
          <a:bodyPr>
            <a:normAutofit fontScale="85000" lnSpcReduction="20000"/>
          </a:bodyPr>
          <a:lstStyle/>
          <a:p>
            <a:pPr algn="l"/>
            <a:r>
              <a:rPr lang="en-US" sz="2400" b="0" i="0" dirty="0">
                <a:solidFill>
                  <a:srgbClr val="FF0000"/>
                </a:solidFill>
                <a:effectLst/>
                <a:latin typeface="Maiandra GD" panose="020E0502030308020204" pitchFamily="34" charset="0"/>
              </a:rPr>
              <a:t>It’s the responsibility of a business to protect and safeguard not only its employees, but also its assets and valuable information from any kind of theft, damage, or loss.</a:t>
            </a:r>
            <a:br>
              <a:rPr lang="en-US" sz="2400" b="0" i="0" dirty="0">
                <a:solidFill>
                  <a:srgbClr val="FF0000"/>
                </a:solidFill>
                <a:effectLst/>
                <a:latin typeface="Maiandra GD" panose="020E0502030308020204" pitchFamily="34" charset="0"/>
              </a:rPr>
            </a:br>
            <a:endParaRPr lang="en-US" sz="2400" b="0" i="0" dirty="0">
              <a:solidFill>
                <a:srgbClr val="FF0000"/>
              </a:solidFill>
              <a:effectLst/>
              <a:latin typeface="Maiandra GD" panose="020E0502030308020204" pitchFamily="34" charset="0"/>
            </a:endParaRPr>
          </a:p>
          <a:p>
            <a:pPr algn="l"/>
            <a:r>
              <a:rPr lang="en-US" sz="2400" b="0" i="0" dirty="0">
                <a:solidFill>
                  <a:srgbClr val="FF0000"/>
                </a:solidFill>
                <a:effectLst/>
                <a:latin typeface="Maiandra GD" panose="020E0502030308020204" pitchFamily="34" charset="0"/>
              </a:rPr>
              <a:t>Small Biz Trends conducted a recent survey and discovered that a 5% retention of customers could increase a company’s profit margins from between 25% and 95%.</a:t>
            </a:r>
          </a:p>
          <a:p>
            <a:pPr algn="l"/>
            <a:endParaRPr lang="en-US" sz="2400" b="0" i="0" dirty="0">
              <a:solidFill>
                <a:srgbClr val="FF0000"/>
              </a:solidFill>
              <a:effectLst/>
              <a:latin typeface="Maiandra GD" panose="020E0502030308020204" pitchFamily="34" charset="0"/>
            </a:endParaRPr>
          </a:p>
          <a:p>
            <a:pPr algn="l"/>
            <a:r>
              <a:rPr lang="en-US" sz="2400" b="0" i="0" dirty="0">
                <a:solidFill>
                  <a:srgbClr val="FF0000"/>
                </a:solidFill>
                <a:effectLst/>
                <a:latin typeface="Maiandra GD" panose="020E0502030308020204" pitchFamily="34" charset="0"/>
              </a:rPr>
              <a:t>Effective and reliable workplace security is very important to any business because it reduces insurance, compensation, liabilities, and other expenses that the company must pay to its stakeholders, ultimately leading to increased business revenue and a reduction in operational charges incurred. </a:t>
            </a:r>
          </a:p>
          <a:p>
            <a:pPr algn="l"/>
            <a:r>
              <a:rPr lang="en-US" sz="2400" dirty="0">
                <a:solidFill>
                  <a:srgbClr val="FF0000"/>
                </a:solidFill>
                <a:latin typeface="Maiandra GD" panose="020E0502030308020204" pitchFamily="34" charset="0"/>
              </a:rPr>
              <a:t>FOR MORE INFO VISIT :</a:t>
            </a:r>
            <a:r>
              <a:rPr lang="en-US" sz="2400" dirty="0">
                <a:solidFill>
                  <a:srgbClr val="FF0000"/>
                </a:solidFill>
                <a:highlight>
                  <a:srgbClr val="FFFF00"/>
                </a:highlight>
                <a:latin typeface="Maiandra GD" panose="020E0502030308020204" pitchFamily="34" charset="0"/>
              </a:rPr>
              <a:t>https://www.buildingsecurity.com/blog/importance-of-the-security-industry/</a:t>
            </a:r>
            <a:endParaRPr lang="en-US" sz="2400" b="0" i="0" dirty="0">
              <a:solidFill>
                <a:srgbClr val="FF0000"/>
              </a:solidFill>
              <a:effectLst/>
              <a:highlight>
                <a:srgbClr val="FFFF00"/>
              </a:highlight>
              <a:latin typeface="Maiandra GD" panose="020E0502030308020204" pitchFamily="34" charset="0"/>
            </a:endParaRPr>
          </a:p>
          <a:p>
            <a:pPr marL="0" indent="0">
              <a:buNone/>
            </a:pPr>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9"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4683428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5050904" cy="922114"/>
          </a:xfrm>
        </p:spPr>
        <p:txBody>
          <a:bodyPr/>
          <a:lstStyle/>
          <a:p>
            <a:r>
              <a:rPr lang="en-IN" dirty="0"/>
              <a:t>Existing Solutions</a:t>
            </a:r>
          </a:p>
        </p:txBody>
      </p:sp>
      <p:sp>
        <p:nvSpPr>
          <p:cNvPr id="4" name="Subtitle 3"/>
          <p:cNvSpPr>
            <a:spLocks noGrp="1"/>
          </p:cNvSpPr>
          <p:nvPr>
            <p:ph idx="1"/>
          </p:nvPr>
        </p:nvSpPr>
        <p:spPr>
          <a:xfrm>
            <a:off x="478912" y="1207293"/>
            <a:ext cx="8229600" cy="4525963"/>
          </a:xfrm>
        </p:spPr>
        <p:txBody>
          <a:bodyPr>
            <a:normAutofit/>
          </a:bodyPr>
          <a:lstStyle/>
          <a:p>
            <a:pPr marL="0" indent="0">
              <a:buNone/>
            </a:pPr>
            <a:r>
              <a:rPr lang="en-US" sz="2400" b="0" i="0" dirty="0">
                <a:solidFill>
                  <a:srgbClr val="FF0000"/>
                </a:solidFill>
                <a:effectLst/>
                <a:latin typeface="Maiandra GD" panose="020E0502030308020204" pitchFamily="34" charset="0"/>
              </a:rPr>
              <a:t>The most common type of surveillance is closed circuit television (</a:t>
            </a:r>
            <a:r>
              <a:rPr lang="en-US" sz="2400" b="0" i="0" u="sng" dirty="0">
                <a:solidFill>
                  <a:srgbClr val="FF0000"/>
                </a:solidFill>
                <a:effectLst/>
                <a:latin typeface="Maiandra GD" panose="020E0502030308020204" pitchFamily="34" charset="0"/>
                <a:hlinkClick r:id="rId2">
                  <a:extLst>
                    <a:ext uri="{A12FA001-AC4F-418D-AE19-62706E023703}">
                      <ahyp:hlinkClr xmlns:ahyp="http://schemas.microsoft.com/office/drawing/2018/hyperlinkcolor" val="tx"/>
                    </a:ext>
                  </a:extLst>
                </a:hlinkClick>
              </a:rPr>
              <a:t>CCTV</a:t>
            </a:r>
            <a:r>
              <a:rPr lang="en-US" sz="2400" b="0" i="0" dirty="0">
                <a:solidFill>
                  <a:srgbClr val="FF0000"/>
                </a:solidFill>
                <a:effectLst/>
                <a:latin typeface="Maiandra GD" panose="020E0502030308020204" pitchFamily="34" charset="0"/>
              </a:rPr>
              <a:t>) cameras that record the activity of a combination of areas. The benefit of these surveillance cameras is that they are as valuable in capturing criminal behavior as they are in preventing it. Threat actors who see a CCTV camera are less inclined to break in or vandalize a building out of fear of having their identity recorded. Similarly, if a particular asset or piece of equipment is stolen, surveillance can provide the visual evidence one needs to identify the culprit and their tactics.</a:t>
            </a:r>
            <a:endParaRPr lang="en-IN" sz="2400" dirty="0">
              <a:solidFill>
                <a:srgbClr val="FF0000"/>
              </a:solidFill>
              <a:latin typeface="Maiandra GD" panose="020E0502030308020204" pitchFamily="34" charset="0"/>
            </a:endParaRPr>
          </a:p>
          <a:p>
            <a:pPr marL="0" indent="0">
              <a:buNone/>
            </a:pPr>
            <a:endParaRPr lang="en-IN" sz="2400" dirty="0">
              <a:solidFill>
                <a:srgbClr val="FF0000"/>
              </a:solidFill>
              <a:latin typeface="Maiandra GD" panose="020E0502030308020204" pitchFamily="34" charset="0"/>
            </a:endParaRPr>
          </a:p>
          <a:p>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10" name="Picture 3" descr="C:\Users\mt001\Desktop\cie logo short.jpg"/>
          <p:cNvPicPr>
            <a:picLocks noChangeAspect="1" noChangeArrowheads="1"/>
          </p:cNvPicPr>
          <p:nvPr/>
        </p:nvPicPr>
        <p:blipFill>
          <a:blip r:embed="rId3"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21746080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5050904" cy="922114"/>
          </a:xfrm>
        </p:spPr>
        <p:txBody>
          <a:bodyPr/>
          <a:lstStyle/>
          <a:p>
            <a:r>
              <a:rPr lang="en-IN" dirty="0"/>
              <a:t>Our Solution</a:t>
            </a:r>
          </a:p>
        </p:txBody>
      </p:sp>
      <p:sp>
        <p:nvSpPr>
          <p:cNvPr id="4" name="Subtitle 3"/>
          <p:cNvSpPr>
            <a:spLocks noGrp="1"/>
          </p:cNvSpPr>
          <p:nvPr>
            <p:ph idx="1"/>
          </p:nvPr>
        </p:nvSpPr>
        <p:spPr>
          <a:xfrm>
            <a:off x="478912" y="1207293"/>
            <a:ext cx="8229600" cy="4525963"/>
          </a:xfrm>
        </p:spPr>
        <p:txBody>
          <a:bodyPr>
            <a:normAutofit/>
          </a:bodyPr>
          <a:lstStyle/>
          <a:p>
            <a:r>
              <a:rPr lang="en-US" sz="3200" dirty="0">
                <a:solidFill>
                  <a:schemeClr val="accent5">
                    <a:lumMod val="75000"/>
                  </a:schemeClr>
                </a:solidFill>
              </a:rPr>
              <a:t>Laser security system:</a:t>
            </a:r>
          </a:p>
          <a:p>
            <a:pPr algn="l" fontAlgn="base">
              <a:buFont typeface="Arial" panose="020B0604020202020204" pitchFamily="34" charset="0"/>
              <a:buChar char="•"/>
            </a:pPr>
            <a:r>
              <a:rPr lang="en-US" sz="2400" dirty="0">
                <a:solidFill>
                  <a:srgbClr val="FF0000"/>
                </a:solidFill>
                <a:latin typeface="Maiandra GD" panose="020E0502030308020204" pitchFamily="34" charset="0"/>
              </a:rPr>
              <a:t>When a person crosses the laser ,the electronics will put the warning signal</a:t>
            </a:r>
            <a:r>
              <a:rPr lang="en-US" sz="1600" dirty="0">
                <a:solidFill>
                  <a:srgbClr val="FF0000"/>
                </a:solidFill>
                <a:latin typeface="Maiandra GD" panose="020E0502030308020204" pitchFamily="34" charset="0"/>
              </a:rPr>
              <a:t>.</a:t>
            </a:r>
            <a:endParaRPr lang="en-US" sz="2000" b="0" i="0" dirty="0">
              <a:solidFill>
                <a:srgbClr val="FF0000"/>
              </a:solidFill>
              <a:effectLst/>
              <a:latin typeface="Maiandra GD" panose="020E0502030308020204" pitchFamily="34" charset="0"/>
            </a:endParaRPr>
          </a:p>
          <a:p>
            <a:pPr algn="l" fontAlgn="base">
              <a:buFont typeface="Arial" panose="020B0604020202020204" pitchFamily="34" charset="0"/>
              <a:buChar char="•"/>
            </a:pPr>
            <a:r>
              <a:rPr lang="en-US" sz="2400" b="0" i="0" dirty="0">
                <a:solidFill>
                  <a:srgbClr val="FF0000"/>
                </a:solidFill>
                <a:effectLst/>
                <a:latin typeface="Maiandra GD" panose="020E0502030308020204" pitchFamily="34" charset="0"/>
              </a:rPr>
              <a:t>If used with a battery, the laser security system can work even when there is a power outage.</a:t>
            </a:r>
          </a:p>
          <a:p>
            <a:pPr algn="l" fontAlgn="base">
              <a:buFont typeface="Arial" panose="020B0604020202020204" pitchFamily="34" charset="0"/>
              <a:buChar char="•"/>
            </a:pPr>
            <a:r>
              <a:rPr lang="en-US" sz="2400" b="0" i="0" dirty="0">
                <a:solidFill>
                  <a:srgbClr val="FF0000"/>
                </a:solidFill>
                <a:effectLst/>
                <a:latin typeface="Maiandra GD" panose="020E0502030308020204" pitchFamily="34" charset="0"/>
              </a:rPr>
              <a:t> The circuit, construction and setup for the Laser Security System is very simple.</a:t>
            </a:r>
          </a:p>
          <a:p>
            <a:pPr marL="0" indent="0">
              <a:buNone/>
            </a:pPr>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21504493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5050904" cy="922114"/>
          </a:xfrm>
        </p:spPr>
        <p:txBody>
          <a:bodyPr/>
          <a:lstStyle/>
          <a:p>
            <a:r>
              <a:rPr lang="en-IN" dirty="0"/>
              <a:t>Value Proposition</a:t>
            </a:r>
          </a:p>
        </p:txBody>
      </p:sp>
      <p:sp>
        <p:nvSpPr>
          <p:cNvPr id="4" name="Subtitle 3"/>
          <p:cNvSpPr>
            <a:spLocks noGrp="1"/>
          </p:cNvSpPr>
          <p:nvPr>
            <p:ph idx="1"/>
          </p:nvPr>
        </p:nvSpPr>
        <p:spPr>
          <a:xfrm>
            <a:off x="478912" y="1207293"/>
            <a:ext cx="8229600" cy="4525963"/>
          </a:xfrm>
        </p:spPr>
        <p:txBody>
          <a:bodyPr>
            <a:normAutofit/>
          </a:bodyPr>
          <a:lstStyle/>
          <a:p>
            <a:pPr algn="l" fontAlgn="base">
              <a:buFont typeface="Arial" panose="020B0604020202020204" pitchFamily="34" charset="0"/>
              <a:buChar char="•"/>
            </a:pPr>
            <a:r>
              <a:rPr lang="en-US" sz="2800" b="0" i="0" dirty="0">
                <a:solidFill>
                  <a:srgbClr val="FF0000"/>
                </a:solidFill>
                <a:effectLst/>
                <a:latin typeface="Maiandra GD" panose="020E0502030308020204" pitchFamily="34" charset="0"/>
              </a:rPr>
              <a:t>If used with a battery, the laser security system can work even when there is a power outage.</a:t>
            </a:r>
          </a:p>
          <a:p>
            <a:pPr algn="l" fontAlgn="base">
              <a:buFont typeface="Arial" panose="020B0604020202020204" pitchFamily="34" charset="0"/>
              <a:buChar char="•"/>
            </a:pPr>
            <a:r>
              <a:rPr lang="en-US" sz="2800" b="0" i="0" dirty="0">
                <a:solidFill>
                  <a:srgbClr val="FF0000"/>
                </a:solidFill>
                <a:effectLst/>
                <a:latin typeface="Maiandra GD" panose="020E0502030308020204" pitchFamily="34" charset="0"/>
              </a:rPr>
              <a:t> The circuit, construction and setup for the Laser Security System is very simple.</a:t>
            </a:r>
          </a:p>
          <a:p>
            <a:pPr algn="l" fontAlgn="base">
              <a:buFont typeface="Arial" panose="020B0604020202020204" pitchFamily="34" charset="0"/>
              <a:buChar char="•"/>
            </a:pPr>
            <a:r>
              <a:rPr lang="en-US" sz="2800" dirty="0">
                <a:solidFill>
                  <a:srgbClr val="FF0000"/>
                </a:solidFill>
                <a:latin typeface="Maiandra GD" panose="020E0502030308020204" pitchFamily="34" charset="0"/>
              </a:rPr>
              <a:t>Affordable price.</a:t>
            </a:r>
          </a:p>
          <a:p>
            <a:pPr algn="l" fontAlgn="base">
              <a:buFont typeface="Arial" panose="020B0604020202020204" pitchFamily="34" charset="0"/>
              <a:buChar char="•"/>
            </a:pPr>
            <a:r>
              <a:rPr lang="en-US" sz="2800" dirty="0">
                <a:solidFill>
                  <a:srgbClr val="FF0000"/>
                </a:solidFill>
                <a:latin typeface="Maiandra GD" panose="020E0502030308020204" pitchFamily="34" charset="0"/>
              </a:rPr>
              <a:t>Installation of this product easy and cost efficient.</a:t>
            </a:r>
            <a:endParaRPr lang="en-IN" sz="2800" dirty="0">
              <a:solidFill>
                <a:srgbClr val="FF0000"/>
              </a:solidFill>
              <a:latin typeface="Maiandra GD" panose="020E0502030308020204" pitchFamily="34" charset="0"/>
            </a:endParaRPr>
          </a:p>
          <a:p>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28681369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5256584" cy="922114"/>
          </a:xfrm>
        </p:spPr>
        <p:txBody>
          <a:bodyPr>
            <a:normAutofit fontScale="90000"/>
          </a:bodyPr>
          <a:lstStyle/>
          <a:p>
            <a:r>
              <a:rPr lang="en-IN" dirty="0"/>
              <a:t>Customers &amp; Consumers</a:t>
            </a:r>
          </a:p>
        </p:txBody>
      </p:sp>
      <p:sp>
        <p:nvSpPr>
          <p:cNvPr id="4" name="Subtitle 3"/>
          <p:cNvSpPr>
            <a:spLocks noGrp="1"/>
          </p:cNvSpPr>
          <p:nvPr>
            <p:ph idx="1"/>
          </p:nvPr>
        </p:nvSpPr>
        <p:spPr>
          <a:xfrm>
            <a:off x="478912" y="1207293"/>
            <a:ext cx="8229600" cy="4525963"/>
          </a:xfrm>
        </p:spPr>
        <p:txBody>
          <a:bodyPr>
            <a:normAutofit/>
          </a:bodyPr>
          <a:lstStyle/>
          <a:p>
            <a:pPr marL="285750" indent="-285750">
              <a:buFont typeface="Arial" panose="020B0604020202020204" pitchFamily="34" charset="0"/>
              <a:buChar char="•"/>
            </a:pPr>
            <a:r>
              <a:rPr lang="en-US" sz="2800" dirty="0">
                <a:solidFill>
                  <a:srgbClr val="FF0000"/>
                </a:solidFill>
                <a:latin typeface="Maiandra GD" panose="020E0502030308020204" pitchFamily="34" charset="0"/>
              </a:rPr>
              <a:t>This can be used by business owners ,banks, security needed places like museums.</a:t>
            </a:r>
          </a:p>
          <a:p>
            <a:pPr marL="514350" indent="-514350">
              <a:buFont typeface="+mj-ea"/>
              <a:buAutoNum type="circleNumDbPlain"/>
            </a:pPr>
            <a:r>
              <a:rPr lang="en-US" sz="2000" dirty="0">
                <a:solidFill>
                  <a:srgbClr val="FF0000"/>
                </a:solidFill>
                <a:latin typeface="Maiandra GD" panose="020E0502030308020204" pitchFamily="34" charset="0"/>
              </a:rPr>
              <a:t>Mostly security providers(suppliers).</a:t>
            </a:r>
          </a:p>
          <a:p>
            <a:pPr marL="514350" indent="-514350">
              <a:buFont typeface="+mj-ea"/>
              <a:buAutoNum type="circleNumDbPlain"/>
            </a:pPr>
            <a:r>
              <a:rPr lang="en-US" sz="2000" dirty="0">
                <a:solidFill>
                  <a:srgbClr val="FF0000"/>
                </a:solidFill>
                <a:latin typeface="Maiandra GD" panose="020E0502030308020204" pitchFamily="34" charset="0"/>
              </a:rPr>
              <a:t> It can be used in jail to prevent prison break.</a:t>
            </a:r>
          </a:p>
          <a:p>
            <a:pPr marL="514350" indent="-514350">
              <a:buFont typeface="+mj-ea"/>
              <a:buAutoNum type="circleNumDbPlain"/>
            </a:pPr>
            <a:r>
              <a:rPr lang="en-US" sz="2000" dirty="0">
                <a:solidFill>
                  <a:srgbClr val="FF0000"/>
                </a:solidFill>
                <a:latin typeface="Maiandra GD" panose="020E0502030308020204" pitchFamily="34" charset="0"/>
              </a:rPr>
              <a:t>Used as automatic indicator.</a:t>
            </a:r>
          </a:p>
          <a:p>
            <a:pPr marL="514350" indent="-514350">
              <a:buFont typeface="+mj-ea"/>
              <a:buAutoNum type="circleNumDbPlain"/>
            </a:pPr>
            <a:r>
              <a:rPr lang="en-US" sz="2000" dirty="0">
                <a:solidFill>
                  <a:srgbClr val="FF0000"/>
                </a:solidFill>
                <a:latin typeface="Maiandra GD" panose="020E0502030308020204" pitchFamily="34" charset="0"/>
              </a:rPr>
              <a:t>It can be used in mines area to indicate restricted place.</a:t>
            </a:r>
          </a:p>
          <a:p>
            <a:pPr marL="514350" indent="-514350">
              <a:buFont typeface="+mj-ea"/>
              <a:buAutoNum type="circleNumDbPlain"/>
            </a:pPr>
            <a:r>
              <a:rPr lang="en-US" sz="2000" dirty="0">
                <a:solidFill>
                  <a:srgbClr val="FF0000"/>
                </a:solidFill>
                <a:latin typeface="Maiandra GD" panose="020E0502030308020204" pitchFamily="34" charset="0"/>
              </a:rPr>
              <a:t>Helps to keep you tabs on kids &amp; notifies you. </a:t>
            </a:r>
          </a:p>
          <a:p>
            <a:pPr marL="285750" indent="-285750">
              <a:buFont typeface="Arial" panose="020B0604020202020204" pitchFamily="34" charset="0"/>
              <a:buChar char="•"/>
            </a:pPr>
            <a:endParaRPr lang="en-US" sz="2800" dirty="0">
              <a:solidFill>
                <a:srgbClr val="FF0000"/>
              </a:solidFill>
              <a:latin typeface="Maiandra GD" panose="020E0502030308020204" pitchFamily="34" charset="0"/>
            </a:endParaRPr>
          </a:p>
          <a:p>
            <a:endParaRPr lang="en-IN" sz="2200" dirty="0">
              <a:solidFill>
                <a:srgbClr val="FF0000"/>
              </a:solidFill>
              <a:latin typeface="Maiandra GD" panose="020E0502030308020204" pitchFamily="34" charset="0"/>
            </a:endParaRP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Tree>
    <p:extLst>
      <p:ext uri="{BB962C8B-B14F-4D97-AF65-F5344CB8AC3E}">
        <p14:creationId xmlns:p14="http://schemas.microsoft.com/office/powerpoint/2010/main" val="19428368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5256584" cy="922114"/>
          </a:xfrm>
        </p:spPr>
        <p:txBody>
          <a:bodyPr>
            <a:normAutofit/>
          </a:bodyPr>
          <a:lstStyle/>
          <a:p>
            <a:r>
              <a:rPr lang="en-IN" dirty="0"/>
              <a:t>Design - Blueprint</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pic>
        <p:nvPicPr>
          <p:cNvPr id="6" name="Picture 2">
            <a:extLst>
              <a:ext uri="{FF2B5EF4-FFF2-40B4-BE49-F238E27FC236}">
                <a16:creationId xmlns:a16="http://schemas.microsoft.com/office/drawing/2014/main" id="{C3B6EA8B-606F-49F7-A3BF-64B95CBBB032}"/>
              </a:ext>
            </a:extLst>
          </p:cNvPr>
          <p:cNvPicPr>
            <a:picLocks noGrp="1"/>
          </p:cNvPicPr>
          <p:nvPr>
            <p:ph idx="1"/>
          </p:nvPr>
        </p:nvPicPr>
        <p:blipFill>
          <a:blip r:embed="rId3"/>
          <a:srcRect/>
          <a:stretch>
            <a:fillRect/>
          </a:stretch>
        </p:blipFill>
        <p:spPr bwMode="auto">
          <a:xfrm>
            <a:off x="990600" y="1981200"/>
            <a:ext cx="2857143" cy="2228571"/>
          </a:xfrm>
          <a:prstGeom prst="rect">
            <a:avLst/>
          </a:prstGeom>
          <a:noFill/>
          <a:ln>
            <a:noFill/>
          </a:ln>
        </p:spPr>
      </p:pic>
      <p:sp>
        <p:nvSpPr>
          <p:cNvPr id="10" name="TextBox 9">
            <a:extLst>
              <a:ext uri="{FF2B5EF4-FFF2-40B4-BE49-F238E27FC236}">
                <a16:creationId xmlns:a16="http://schemas.microsoft.com/office/drawing/2014/main" id="{B79D4FB9-A7EB-42B4-BC8B-B00AC4E2FBCA}"/>
              </a:ext>
            </a:extLst>
          </p:cNvPr>
          <p:cNvSpPr txBox="1"/>
          <p:nvPr/>
        </p:nvSpPr>
        <p:spPr>
          <a:xfrm>
            <a:off x="1561742" y="4572000"/>
            <a:ext cx="6210657" cy="1200329"/>
          </a:xfrm>
          <a:prstGeom prst="rect">
            <a:avLst/>
          </a:prstGeom>
          <a:noFill/>
        </p:spPr>
        <p:txBody>
          <a:bodyPr wrap="square">
            <a:spAutoFit/>
          </a:bodyPr>
          <a:lstStyle/>
          <a:p>
            <a:r>
              <a:rPr lang="en-US" sz="2400" dirty="0">
                <a:solidFill>
                  <a:srgbClr val="FF0000"/>
                </a:solidFill>
                <a:latin typeface="Maiandra GD" panose="020E0502030308020204" pitchFamily="34" charset="0"/>
              </a:rPr>
              <a:t>we have scope for development , We try to develop it in sending a message to rescue when the sensor detects the intrusion.</a:t>
            </a:r>
          </a:p>
        </p:txBody>
      </p:sp>
    </p:spTree>
    <p:extLst>
      <p:ext uri="{BB962C8B-B14F-4D97-AF65-F5344CB8AC3E}">
        <p14:creationId xmlns:p14="http://schemas.microsoft.com/office/powerpoint/2010/main" val="2629733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5256584" cy="922114"/>
          </a:xfrm>
        </p:spPr>
        <p:txBody>
          <a:bodyPr>
            <a:normAutofit/>
          </a:bodyPr>
          <a:lstStyle/>
          <a:p>
            <a:r>
              <a:rPr lang="en-IN" dirty="0"/>
              <a:t>Output – Screen Shots</a:t>
            </a:r>
          </a:p>
        </p:txBody>
      </p:sp>
      <p:sp>
        <p:nvSpPr>
          <p:cNvPr id="4" name="Subtitle 3"/>
          <p:cNvSpPr>
            <a:spLocks noGrp="1"/>
          </p:cNvSpPr>
          <p:nvPr>
            <p:ph idx="1"/>
          </p:nvPr>
        </p:nvSpPr>
        <p:spPr>
          <a:xfrm>
            <a:off x="478912" y="1207293"/>
            <a:ext cx="8229600" cy="4525963"/>
          </a:xfrm>
        </p:spPr>
        <p:txBody>
          <a:bodyPr>
            <a:normAutofit/>
          </a:bodyPr>
          <a:lstStyle/>
          <a:p>
            <a:pPr marL="0" indent="0">
              <a:buNone/>
            </a:pPr>
            <a:r>
              <a:rPr lang="en-IN" sz="2200" dirty="0">
                <a:solidFill>
                  <a:srgbClr val="FF0000"/>
                </a:solidFill>
                <a:latin typeface="Maiandra GD" panose="020E0502030308020204" pitchFamily="34" charset="0"/>
              </a:rPr>
              <a:t> </a:t>
            </a:r>
          </a:p>
        </p:txBody>
      </p:sp>
      <p:sp>
        <p:nvSpPr>
          <p:cNvPr id="7" name="TextBox 6"/>
          <p:cNvSpPr txBox="1"/>
          <p:nvPr/>
        </p:nvSpPr>
        <p:spPr>
          <a:xfrm>
            <a:off x="100116" y="5085184"/>
            <a:ext cx="1224136" cy="923330"/>
          </a:xfrm>
          <a:prstGeom prst="rect">
            <a:avLst/>
          </a:prstGeom>
          <a:noFill/>
        </p:spPr>
        <p:txBody>
          <a:bodyPr wrap="square" rtlCol="0">
            <a:spAutoFit/>
          </a:bodyPr>
          <a:lstStyle/>
          <a:p>
            <a:r>
              <a:rPr lang="en-IN" dirty="0">
                <a:solidFill>
                  <a:schemeClr val="bg1"/>
                </a:solidFill>
              </a:rPr>
              <a:t>IoT Hackathon 2019</a:t>
            </a:r>
          </a:p>
        </p:txBody>
      </p:sp>
      <p:pic>
        <p:nvPicPr>
          <p:cNvPr id="8" name="Picture 3" descr="C:\Users\mt001\Desktop\cie logo short.jpg"/>
          <p:cNvPicPr>
            <a:picLocks noChangeAspect="1" noChangeArrowheads="1"/>
          </p:cNvPicPr>
          <p:nvPr/>
        </p:nvPicPr>
        <p:blipFill>
          <a:blip r:embed="rId2" cstate="print"/>
          <a:srcRect/>
          <a:stretch>
            <a:fillRect/>
          </a:stretch>
        </p:blipFill>
        <p:spPr bwMode="auto">
          <a:xfrm>
            <a:off x="6765186" y="0"/>
            <a:ext cx="2378814" cy="838200"/>
          </a:xfrm>
          <a:prstGeom prst="rect">
            <a:avLst/>
          </a:prstGeom>
          <a:noFill/>
        </p:spPr>
      </p:pic>
      <p:sp>
        <p:nvSpPr>
          <p:cNvPr id="3" name="AutoShape 2">
            <a:extLst>
              <a:ext uri="{FF2B5EF4-FFF2-40B4-BE49-F238E27FC236}">
                <a16:creationId xmlns:a16="http://schemas.microsoft.com/office/drawing/2014/main" id="{A143C364-59F1-4A74-A200-639A58F0A224}"/>
              </a:ext>
            </a:extLst>
          </p:cNvPr>
          <p:cNvSpPr>
            <a:spLocks noChangeAspect="1" noChangeArrowheads="1"/>
          </p:cNvSpPr>
          <p:nvPr/>
        </p:nvSpPr>
        <p:spPr bwMode="auto">
          <a:xfrm>
            <a:off x="4419600" y="3276600"/>
            <a:ext cx="1295400" cy="1295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564EA67A-9625-4D0C-B5AD-37BA21A1B071}"/>
              </a:ext>
            </a:extLst>
          </p:cNvPr>
          <p:cNvPicPr>
            <a:picLocks noChangeAspect="1"/>
          </p:cNvPicPr>
          <p:nvPr/>
        </p:nvPicPr>
        <p:blipFill>
          <a:blip r:embed="rId3"/>
          <a:stretch>
            <a:fillRect/>
          </a:stretch>
        </p:blipFill>
        <p:spPr>
          <a:xfrm>
            <a:off x="1386597" y="1810112"/>
            <a:ext cx="5569527" cy="3829050"/>
          </a:xfrm>
          <a:prstGeom prst="rect">
            <a:avLst/>
          </a:prstGeom>
        </p:spPr>
      </p:pic>
    </p:spTree>
    <p:extLst>
      <p:ext uri="{BB962C8B-B14F-4D97-AF65-F5344CB8AC3E}">
        <p14:creationId xmlns:p14="http://schemas.microsoft.com/office/powerpoint/2010/main" val="2629733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E Idea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1_CIE Idea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CIE Idea Presentation</Template>
  <TotalTime>164</TotalTime>
  <Words>529</Words>
  <Application>Microsoft Office PowerPoint</Application>
  <PresentationFormat>On-screen Show (4:3)</PresentationFormat>
  <Paragraphs>51</Paragraphs>
  <Slides>10</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10</vt:i4>
      </vt:variant>
    </vt:vector>
  </HeadingPairs>
  <TitlesOfParts>
    <vt:vector size="25" baseType="lpstr">
      <vt:lpstr>Arial</vt:lpstr>
      <vt:lpstr>Calibri</vt:lpstr>
      <vt:lpstr>Century Schoolbook</vt:lpstr>
      <vt:lpstr>Elephant</vt:lpstr>
      <vt:lpstr>Lucida Sans Unicode</vt:lpstr>
      <vt:lpstr>Maiandra GD</vt:lpstr>
      <vt:lpstr>Verdana</vt:lpstr>
      <vt:lpstr>Wingdings</vt:lpstr>
      <vt:lpstr>Wingdings 2</vt:lpstr>
      <vt:lpstr>Wingdings 3</vt:lpstr>
      <vt:lpstr>CIE Idea Presentation</vt:lpstr>
      <vt:lpstr>2_Custom Design</vt:lpstr>
      <vt:lpstr>Oriel</vt:lpstr>
      <vt:lpstr>Concourse</vt:lpstr>
      <vt:lpstr>1_CIE Idea Presentation</vt:lpstr>
      <vt:lpstr>LASER SECURITY SYSTEM</vt:lpstr>
      <vt:lpstr>Problem Statement</vt:lpstr>
      <vt:lpstr>Customer Survey</vt:lpstr>
      <vt:lpstr>Existing Solutions</vt:lpstr>
      <vt:lpstr>Our Solution</vt:lpstr>
      <vt:lpstr>Value Proposition</vt:lpstr>
      <vt:lpstr>Customers &amp; Consumers</vt:lpstr>
      <vt:lpstr>Design - Blueprint</vt:lpstr>
      <vt:lpstr>Output – Screen Shots</vt:lpstr>
      <vt:lpstr>Thank You!  We are happy to hear your feedback as well, we would come back stronger!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Name</dc:title>
  <dc:creator>mt001</dc:creator>
  <cp:lastModifiedBy>shonukudikala6302@outlook.com</cp:lastModifiedBy>
  <cp:revision>16</cp:revision>
  <dcterms:created xsi:type="dcterms:W3CDTF">2019-11-02T17:09:15Z</dcterms:created>
  <dcterms:modified xsi:type="dcterms:W3CDTF">2022-07-01T10:31:05Z</dcterms:modified>
</cp:coreProperties>
</file>