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 id="2147483710" r:id="rId3"/>
    <p:sldMasterId id="2147483722" r:id="rId4"/>
    <p:sldMasterId id="2147483734" r:id="rId5"/>
  </p:sldMasterIdLst>
  <p:notesMasterIdLst>
    <p:notesMasterId r:id="rId21"/>
  </p:notesMasterIdLst>
  <p:handoutMasterIdLst>
    <p:handoutMasterId r:id="rId22"/>
  </p:handoutMasterIdLst>
  <p:sldIdLst>
    <p:sldId id="258" r:id="rId6"/>
    <p:sldId id="279" r:id="rId7"/>
    <p:sldId id="259" r:id="rId8"/>
    <p:sldId id="260" r:id="rId9"/>
    <p:sldId id="261" r:id="rId10"/>
    <p:sldId id="275" r:id="rId11"/>
    <p:sldId id="262" r:id="rId12"/>
    <p:sldId id="277" r:id="rId13"/>
    <p:sldId id="263" r:id="rId14"/>
    <p:sldId id="264" r:id="rId15"/>
    <p:sldId id="282" r:id="rId16"/>
    <p:sldId id="268" r:id="rId17"/>
    <p:sldId id="274" r:id="rId18"/>
    <p:sldId id="281"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73" autoAdjust="0"/>
  </p:normalViewPr>
  <p:slideViewPr>
    <p:cSldViewPr>
      <p:cViewPr varScale="1">
        <p:scale>
          <a:sx n="93" d="100"/>
          <a:sy n="93" d="100"/>
        </p:scale>
        <p:origin x="924" y="80"/>
      </p:cViewPr>
      <p:guideLst>
        <p:guide orient="horz" pos="2160"/>
        <p:guide pos="2880"/>
      </p:guideLst>
    </p:cSldViewPr>
  </p:slideViewPr>
  <p:outlineViewPr>
    <p:cViewPr>
      <p:scale>
        <a:sx n="33" d="100"/>
        <a:sy n="33" d="100"/>
      </p:scale>
      <p:origin x="240" y="1100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2AD755D-2340-4E4F-B96C-9D602B88AAC5}" type="datetimeFigureOut">
              <a:rPr lang="en-US" smtClean="0"/>
              <a:pPr/>
              <a:t>7/1/2022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EC24C6F-E250-47A6-A712-EC111CAB901C}" type="slidenum">
              <a:rPr lang="en-US" smtClean="0"/>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E15C3A-5971-4DCB-A65C-D373321D4DB2}" type="datetimeFigureOut">
              <a:rPr lang="en-US" smtClean="0"/>
              <a:pPr/>
              <a:t>7/1/2022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17EBDC-0628-4B92-A3BA-5736E3AB2569}"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317EBDC-0628-4B92-A3BA-5736E3AB2569}" type="slidenum">
              <a:rPr lang="en-US" smtClean="0"/>
              <a:pPr/>
              <a:t>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08DF47F-9D3C-4DA8-895C-D2EA9350DB0F}" type="datetimeFigureOut">
              <a:rPr lang="en-IN" smtClean="0"/>
              <a:pPr/>
              <a:t>01-07-2022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A6B9F5F-3ED2-4B39-8C4A-422A49F85CA4}" type="slidenum">
              <a:rPr lang="en-IN" smtClean="0"/>
              <a:pPr/>
              <a:t>‹#›</a:t>
            </a:fld>
            <a:endParaRPr lang="en-IN" dirty="0"/>
          </a:p>
        </p:txBody>
      </p:sp>
    </p:spTree>
  </p:cSld>
  <p:clrMapOvr>
    <a:masterClrMapping/>
  </p:clrMapOvr>
  <p:transition spd="slow">
    <p:check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8DF47F-9D3C-4DA8-895C-D2EA9350DB0F}" type="datetimeFigureOut">
              <a:rPr lang="en-IN" smtClean="0"/>
              <a:pPr/>
              <a:t>01-07-2022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A6B9F5F-3ED2-4B39-8C4A-422A49F85CA4}" type="slidenum">
              <a:rPr lang="en-IN" smtClean="0"/>
              <a:pPr/>
              <a:t>‹#›</a:t>
            </a:fld>
            <a:endParaRPr lang="en-IN" dirty="0"/>
          </a:p>
        </p:txBody>
      </p:sp>
    </p:spTree>
  </p:cSld>
  <p:clrMapOvr>
    <a:masterClrMapping/>
  </p:clrMapOvr>
  <p:transition spd="slow">
    <p:check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8DF47F-9D3C-4DA8-895C-D2EA9350DB0F}" type="datetimeFigureOut">
              <a:rPr lang="en-IN" smtClean="0"/>
              <a:pPr/>
              <a:t>01-07-2022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A6B9F5F-3ED2-4B39-8C4A-422A49F85CA4}" type="slidenum">
              <a:rPr lang="en-IN" smtClean="0"/>
              <a:pPr/>
              <a:t>‹#›</a:t>
            </a:fld>
            <a:endParaRPr lang="en-IN" dirty="0"/>
          </a:p>
        </p:txBody>
      </p:sp>
    </p:spTree>
  </p:cSld>
  <p:clrMapOvr>
    <a:masterClrMapping/>
  </p:clrMapOvr>
  <p:transition spd="slow">
    <p:check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8DF47F-9D3C-4DA8-895C-D2EA9350DB0F}" type="datetimeFigureOut">
              <a:rPr lang="en-IN" smtClean="0"/>
              <a:pPr/>
              <a:t>01-07-2022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A6B9F5F-3ED2-4B39-8C4A-422A49F85CA4}" type="slidenum">
              <a:rPr lang="en-IN" smtClean="0"/>
              <a:pPr/>
              <a:t>‹#›</a:t>
            </a:fld>
            <a:endParaRPr lang="en-IN" dirty="0"/>
          </a:p>
        </p:txBody>
      </p:sp>
    </p:spTree>
  </p:cSld>
  <p:clrMapOvr>
    <a:masterClrMapping/>
  </p:clrMapOvr>
  <p:transition spd="slow">
    <p:check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8115B1B-9681-4CCA-BD56-3E1D94EDD86D}" type="datetimeFigureOut">
              <a:rPr lang="en-US" smtClean="0"/>
              <a:pPr/>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86E70CC-7D37-4003-B9C5-73584691558D}"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115B1B-9681-4CCA-BD56-3E1D94EDD86D}" type="datetimeFigureOut">
              <a:rPr lang="en-US" smtClean="0"/>
              <a:pPr/>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86E70CC-7D37-4003-B9C5-73584691558D}"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115B1B-9681-4CCA-BD56-3E1D94EDD86D}" type="datetimeFigureOut">
              <a:rPr lang="en-US" smtClean="0"/>
              <a:pPr/>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86E70CC-7D37-4003-B9C5-73584691558D}"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8115B1B-9681-4CCA-BD56-3E1D94EDD86D}" type="datetimeFigureOut">
              <a:rPr lang="en-US" smtClean="0"/>
              <a:pPr/>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86E70CC-7D37-4003-B9C5-73584691558D}"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115B1B-9681-4CCA-BD56-3E1D94EDD86D}" type="datetimeFigureOut">
              <a:rPr lang="en-US" smtClean="0"/>
              <a:pPr/>
              <a:t>7/1/2022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86E70CC-7D37-4003-B9C5-73584691558D}"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8115B1B-9681-4CCA-BD56-3E1D94EDD86D}" type="datetimeFigureOut">
              <a:rPr lang="en-US" smtClean="0"/>
              <a:pPr/>
              <a:t>7/1/2022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86E70CC-7D37-4003-B9C5-73584691558D}"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115B1B-9681-4CCA-BD56-3E1D94EDD86D}" type="datetimeFigureOut">
              <a:rPr lang="en-US" smtClean="0"/>
              <a:pPr/>
              <a:t>7/1/2022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86E70CC-7D37-4003-B9C5-73584691558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08DF47F-9D3C-4DA8-895C-D2EA9350DB0F}" type="datetimeFigureOut">
              <a:rPr lang="en-IN" smtClean="0"/>
              <a:pPr/>
              <a:t>01-07-2022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A6B9F5F-3ED2-4B39-8C4A-422A49F85CA4}" type="slidenum">
              <a:rPr lang="en-IN" smtClean="0"/>
              <a:pPr/>
              <a:t>‹#›</a:t>
            </a:fld>
            <a:endParaRPr lang="en-I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115B1B-9681-4CCA-BD56-3E1D94EDD86D}" type="datetimeFigureOut">
              <a:rPr lang="en-US" smtClean="0"/>
              <a:pPr/>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86E70CC-7D37-4003-B9C5-73584691558D}" type="slidenum">
              <a:rPr lang="en-US" smtClean="0"/>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115B1B-9681-4CCA-BD56-3E1D94EDD86D}" type="datetimeFigureOut">
              <a:rPr lang="en-US" smtClean="0"/>
              <a:pPr/>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86E70CC-7D37-4003-B9C5-73584691558D}"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115B1B-9681-4CCA-BD56-3E1D94EDD86D}" type="datetimeFigureOut">
              <a:rPr lang="en-US" smtClean="0"/>
              <a:pPr/>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86E70CC-7D37-4003-B9C5-73584691558D}" type="slidenum">
              <a:rPr lang="en-US" smtClean="0"/>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115B1B-9681-4CCA-BD56-3E1D94EDD86D}" type="datetimeFigureOut">
              <a:rPr lang="en-US" smtClean="0"/>
              <a:pPr/>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86E70CC-7D37-4003-B9C5-73584691558D}" type="slidenum">
              <a:rPr lang="en-US" smtClean="0"/>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9D673A13-52C1-4B79-964C-5D73714332A3}" type="datetimeFigureOut">
              <a:rPr lang="en-US" smtClean="0"/>
              <a:pPr/>
              <a:t>7/1/2022</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5138D8C-6A86-4626-BACD-D75D218269CD}"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9D673A13-52C1-4B79-964C-5D73714332A3}" type="datetimeFigureOut">
              <a:rPr lang="en-US" smtClean="0"/>
              <a:pPr/>
              <a:t>7/1/2022</a:t>
            </a:fld>
            <a:endParaRPr lang="en-US" dirty="0"/>
          </a:p>
        </p:txBody>
      </p:sp>
      <p:sp>
        <p:nvSpPr>
          <p:cNvPr id="9" name="Slide Number Placeholder 8"/>
          <p:cNvSpPr>
            <a:spLocks noGrp="1"/>
          </p:cNvSpPr>
          <p:nvPr>
            <p:ph type="sldNum" sz="quarter" idx="15"/>
          </p:nvPr>
        </p:nvSpPr>
        <p:spPr/>
        <p:txBody>
          <a:bodyPr rtlCol="0"/>
          <a:lstStyle/>
          <a:p>
            <a:fld id="{B5138D8C-6A86-4626-BACD-D75D218269CD}"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9D673A13-52C1-4B79-964C-5D73714332A3}" type="datetimeFigureOut">
              <a:rPr lang="en-US" smtClean="0"/>
              <a:pPr/>
              <a:t>7/1/2022</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B5138D8C-6A86-4626-BACD-D75D218269CD}"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9D673A13-52C1-4B79-964C-5D73714332A3}" type="datetimeFigureOut">
              <a:rPr lang="en-US" smtClean="0"/>
              <a:pPr/>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5138D8C-6A86-4626-BACD-D75D218269CD}" type="slidenum">
              <a:rPr lang="en-US" smtClean="0"/>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9D673A13-52C1-4B79-964C-5D73714332A3}" type="datetimeFigureOut">
              <a:rPr lang="en-US" smtClean="0"/>
              <a:pPr/>
              <a:t>7/1/2022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5138D8C-6A86-4626-BACD-D75D218269CD}" type="slidenum">
              <a:rPr lang="en-US" smtClean="0"/>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9D673A13-52C1-4B79-964C-5D73714332A3}" type="datetimeFigureOut">
              <a:rPr lang="en-US" smtClean="0"/>
              <a:pPr/>
              <a:t>7/1/2022</a:t>
            </a:fld>
            <a:endParaRPr lang="en-US" dirty="0"/>
          </a:p>
        </p:txBody>
      </p:sp>
      <p:sp>
        <p:nvSpPr>
          <p:cNvPr id="7" name="Slide Number Placeholder 6"/>
          <p:cNvSpPr>
            <a:spLocks noGrp="1"/>
          </p:cNvSpPr>
          <p:nvPr>
            <p:ph type="sldNum" sz="quarter" idx="11"/>
          </p:nvPr>
        </p:nvSpPr>
        <p:spPr/>
        <p:txBody>
          <a:bodyPr rtlCol="0"/>
          <a:lstStyle/>
          <a:p>
            <a:fld id="{B5138D8C-6A86-4626-BACD-D75D218269CD}"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8DF47F-9D3C-4DA8-895C-D2EA9350DB0F}" type="datetimeFigureOut">
              <a:rPr lang="en-IN" smtClean="0"/>
              <a:pPr/>
              <a:t>01-07-2022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A6B9F5F-3ED2-4B39-8C4A-422A49F85CA4}" type="slidenum">
              <a:rPr lang="en-IN" smtClean="0"/>
              <a:pPr/>
              <a:t>‹#›</a:t>
            </a:fld>
            <a:endParaRPr lang="en-IN" dirty="0"/>
          </a:p>
        </p:txBody>
      </p:sp>
    </p:spTree>
  </p:cSld>
  <p:clrMapOvr>
    <a:masterClrMapping/>
  </p:clrMapOvr>
  <p:transition spd="slow">
    <p:checke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73A13-52C1-4B79-964C-5D73714332A3}" type="datetimeFigureOut">
              <a:rPr lang="en-US" smtClean="0"/>
              <a:pPr/>
              <a:t>7/1/2022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5138D8C-6A86-4626-BACD-D75D218269CD}" type="slidenum">
              <a:rPr lang="en-US" smtClean="0"/>
              <a:pPr/>
              <a:t>‹#›</a:t>
            </a:fld>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9D673A13-52C1-4B79-964C-5D73714332A3}" type="datetimeFigureOut">
              <a:rPr lang="en-US" smtClean="0"/>
              <a:pPr/>
              <a:t>7/1/2022</a:t>
            </a:fld>
            <a:endParaRPr lang="en-US" dirty="0"/>
          </a:p>
        </p:txBody>
      </p:sp>
      <p:sp>
        <p:nvSpPr>
          <p:cNvPr id="22" name="Slide Number Placeholder 21"/>
          <p:cNvSpPr>
            <a:spLocks noGrp="1"/>
          </p:cNvSpPr>
          <p:nvPr>
            <p:ph type="sldNum" sz="quarter" idx="15"/>
          </p:nvPr>
        </p:nvSpPr>
        <p:spPr/>
        <p:txBody>
          <a:bodyPr rtlCol="0"/>
          <a:lstStyle/>
          <a:p>
            <a:fld id="{B5138D8C-6A86-4626-BACD-D75D218269CD}"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a:t>Click icon to add picture</a:t>
            </a:r>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9D673A13-52C1-4B79-964C-5D73714332A3}" type="datetimeFigureOut">
              <a:rPr lang="en-US" smtClean="0"/>
              <a:pPr/>
              <a:t>7/1/2022</a:t>
            </a:fld>
            <a:endParaRPr lang="en-US" dirty="0"/>
          </a:p>
        </p:txBody>
      </p:sp>
      <p:sp>
        <p:nvSpPr>
          <p:cNvPr id="18" name="Slide Number Placeholder 17"/>
          <p:cNvSpPr>
            <a:spLocks noGrp="1"/>
          </p:cNvSpPr>
          <p:nvPr>
            <p:ph type="sldNum" sz="quarter" idx="11"/>
          </p:nvPr>
        </p:nvSpPr>
        <p:spPr/>
        <p:txBody>
          <a:bodyPr rtlCol="0"/>
          <a:lstStyle/>
          <a:p>
            <a:fld id="{B5138D8C-6A86-4626-BACD-D75D218269CD}"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D673A13-52C1-4B79-964C-5D73714332A3}" type="datetimeFigureOut">
              <a:rPr lang="en-US" smtClean="0"/>
              <a:pPr/>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5138D8C-6A86-4626-BACD-D75D218269CD}" type="slidenum">
              <a:rPr lang="en-US" smtClean="0"/>
              <a:pPr/>
              <a:t>‹#›</a:t>
            </a:fld>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D673A13-52C1-4B79-964C-5D73714332A3}" type="datetimeFigureOut">
              <a:rPr lang="en-US" smtClean="0"/>
              <a:pPr/>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5138D8C-6A86-4626-BACD-D75D218269CD}" type="slidenum">
              <a:rPr lang="en-US" smtClean="0"/>
              <a:pPr/>
              <a:t>‹#›</a:t>
            </a:fld>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8115B1B-9681-4CCA-BD56-3E1D94EDD86D}" type="datetimeFigureOut">
              <a:rPr lang="en-US" smtClean="0"/>
              <a:pPr/>
              <a:t>7/1/2022</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86E70CC-7D37-4003-B9C5-73584691558D}" type="slidenum">
              <a:rPr lang="en-US" smtClean="0"/>
              <a:pPr/>
              <a:t>‹#›</a:t>
            </a:fld>
            <a:endParaRPr 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8115B1B-9681-4CCA-BD56-3E1D94EDD86D}" type="datetimeFigureOut">
              <a:rPr lang="en-US" smtClean="0"/>
              <a:pPr/>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86E70CC-7D37-4003-B9C5-73584691558D}" type="slidenum">
              <a:rPr lang="en-US" smtClean="0"/>
              <a:pPr/>
              <a:t>‹#›</a:t>
            </a:fld>
            <a:endParaRPr lang="en-US"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8115B1B-9681-4CCA-BD56-3E1D94EDD86D}" type="datetimeFigureOut">
              <a:rPr lang="en-US" smtClean="0"/>
              <a:pPr/>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86E70CC-7D37-4003-B9C5-73584691558D}"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8115B1B-9681-4CCA-BD56-3E1D94EDD86D}" type="datetimeFigureOut">
              <a:rPr lang="en-US" smtClean="0"/>
              <a:pPr/>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86E70CC-7D37-4003-B9C5-73584691558D}" type="slidenum">
              <a:rPr lang="en-US" smtClean="0"/>
              <a:pPr/>
              <a:t>‹#›</a:t>
            </a:fld>
            <a:endParaRPr lang="en-US"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8115B1B-9681-4CCA-BD56-3E1D94EDD86D}" type="datetimeFigureOut">
              <a:rPr lang="en-US" smtClean="0"/>
              <a:pPr/>
              <a:t>7/1/2022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86E70CC-7D37-4003-B9C5-73584691558D}"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8DF47F-9D3C-4DA8-895C-D2EA9350DB0F}" type="datetimeFigureOut">
              <a:rPr lang="en-IN" smtClean="0"/>
              <a:pPr/>
              <a:t>01-07-2022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A6B9F5F-3ED2-4B39-8C4A-422A49F85CA4}" type="slidenum">
              <a:rPr lang="en-IN" smtClean="0"/>
              <a:pPr/>
              <a:t>‹#›</a:t>
            </a:fld>
            <a:endParaRPr lang="en-IN" dirty="0"/>
          </a:p>
        </p:txBody>
      </p:sp>
    </p:spTree>
  </p:cSld>
  <p:clrMapOvr>
    <a:masterClrMapping/>
  </p:clrMapOvr>
  <p:transition spd="slow">
    <p:checke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8115B1B-9681-4CCA-BD56-3E1D94EDD86D}" type="datetimeFigureOut">
              <a:rPr lang="en-US" smtClean="0"/>
              <a:pPr/>
              <a:t>7/1/2022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86E70CC-7D37-4003-B9C5-73584691558D}" type="slidenum">
              <a:rPr lang="en-US" smtClean="0"/>
              <a:pPr/>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115B1B-9681-4CCA-BD56-3E1D94EDD86D}" type="datetimeFigureOut">
              <a:rPr lang="en-US" smtClean="0"/>
              <a:pPr/>
              <a:t>7/1/2022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86E70CC-7D37-4003-B9C5-73584691558D}" type="slidenum">
              <a:rPr lang="en-US" smtClean="0"/>
              <a:pPr/>
              <a:t>‹#›</a:t>
            </a:fld>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D8115B1B-9681-4CCA-BD56-3E1D94EDD86D}" type="datetimeFigureOut">
              <a:rPr lang="en-US" smtClean="0"/>
              <a:pPr/>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86E70CC-7D37-4003-B9C5-73584691558D}"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a:t>Click icon to add picture</a:t>
            </a:r>
          </a:p>
        </p:txBody>
      </p:sp>
      <p:sp>
        <p:nvSpPr>
          <p:cNvPr id="5" name="Date Placeholder 4"/>
          <p:cNvSpPr>
            <a:spLocks noGrp="1"/>
          </p:cNvSpPr>
          <p:nvPr>
            <p:ph type="dt" sz="half" idx="10"/>
          </p:nvPr>
        </p:nvSpPr>
        <p:spPr/>
        <p:txBody>
          <a:bodyPr/>
          <a:lstStyle>
            <a:lvl1pPr>
              <a:defRPr>
                <a:solidFill>
                  <a:schemeClr val="tx1"/>
                </a:solidFill>
              </a:defRPr>
            </a:lvl1pPr>
            <a:extLst/>
          </a:lstStyle>
          <a:p>
            <a:fld id="{D8115B1B-9681-4CCA-BD56-3E1D94EDD86D}" type="datetimeFigureOut">
              <a:rPr lang="en-US" smtClean="0"/>
              <a:pPr/>
              <a:t>7/1/2022</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86E70CC-7D37-4003-B9C5-73584691558D}"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8115B1B-9681-4CCA-BD56-3E1D94EDD86D}" type="datetimeFigureOut">
              <a:rPr lang="en-US" smtClean="0"/>
              <a:pPr/>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86E70CC-7D37-4003-B9C5-73584691558D}" type="slidenum">
              <a:rPr lang="en-US" smtClean="0"/>
              <a:pPr/>
              <a:t>‹#›</a:t>
            </a:fld>
            <a:endParaRPr 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8115B1B-9681-4CCA-BD56-3E1D94EDD86D}" type="datetimeFigureOut">
              <a:rPr lang="en-US" smtClean="0"/>
              <a:pPr/>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86E70CC-7D37-4003-B9C5-73584691558D}" type="slidenum">
              <a:rPr lang="en-US" smtClean="0"/>
              <a:pPr/>
              <a:t>‹#›</a:t>
            </a:fld>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08DF47F-9D3C-4DA8-895C-D2EA9350DB0F}" type="datetimeFigureOut">
              <a:rPr lang="en-IN" smtClean="0"/>
              <a:pPr/>
              <a:t>01-07-2022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A6B9F5F-3ED2-4B39-8C4A-422A49F85CA4}" type="slidenum">
              <a:rPr lang="en-IN" smtClean="0"/>
              <a:pPr/>
              <a:t>‹#›</a:t>
            </a:fld>
            <a:endParaRPr lang="en-IN" dirty="0"/>
          </a:p>
        </p:txBody>
      </p:sp>
    </p:spTree>
  </p:cSld>
  <p:clrMapOvr>
    <a:masterClrMapping/>
  </p:clrMapOvr>
  <p:transition spd="slow">
    <p:checke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08DF47F-9D3C-4DA8-895C-D2EA9350DB0F}" type="datetimeFigureOut">
              <a:rPr lang="en-IN" smtClean="0"/>
              <a:pPr/>
              <a:t>01-07-2022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A6B9F5F-3ED2-4B39-8C4A-422A49F85CA4}" type="slidenum">
              <a:rPr lang="en-IN" smtClean="0"/>
              <a:pPr/>
              <a:t>‹#›</a:t>
            </a:fld>
            <a:endParaRPr lang="en-IN"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8DF47F-9D3C-4DA8-895C-D2EA9350DB0F}" type="datetimeFigureOut">
              <a:rPr lang="en-IN" smtClean="0"/>
              <a:pPr/>
              <a:t>01-07-2022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A6B9F5F-3ED2-4B39-8C4A-422A49F85CA4}" type="slidenum">
              <a:rPr lang="en-IN" smtClean="0"/>
              <a:pPr/>
              <a:t>‹#›</a:t>
            </a:fld>
            <a:endParaRPr lang="en-IN" dirty="0"/>
          </a:p>
        </p:txBody>
      </p:sp>
    </p:spTree>
  </p:cSld>
  <p:clrMapOvr>
    <a:masterClrMapping/>
  </p:clrMapOvr>
  <p:transition spd="slow">
    <p:checke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8DF47F-9D3C-4DA8-895C-D2EA9350DB0F}" type="datetimeFigureOut">
              <a:rPr lang="en-IN" smtClean="0"/>
              <a:pPr/>
              <a:t>01-07-2022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A6B9F5F-3ED2-4B39-8C4A-422A49F85CA4}" type="slidenum">
              <a:rPr lang="en-IN" smtClean="0"/>
              <a:pPr/>
              <a:t>‹#›</a:t>
            </a:fld>
            <a:endParaRPr lang="en-IN" dirty="0"/>
          </a:p>
        </p:txBody>
      </p:sp>
    </p:spTree>
  </p:cSld>
  <p:clrMapOvr>
    <a:masterClrMapping/>
  </p:clrMapOvr>
  <p:transition spd="slow">
    <p:check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8DF47F-9D3C-4DA8-895C-D2EA9350DB0F}" type="datetimeFigureOut">
              <a:rPr lang="en-IN" smtClean="0"/>
              <a:pPr/>
              <a:t>01-07-2022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A6B9F5F-3ED2-4B39-8C4A-422A49F85CA4}" type="slidenum">
              <a:rPr lang="en-IN" smtClean="0"/>
              <a:pPr/>
              <a:t>‹#›</a:t>
            </a:fld>
            <a:endParaRPr lang="en-IN" dirty="0"/>
          </a:p>
        </p:txBody>
      </p:sp>
    </p:spTree>
  </p:cSld>
  <p:clrMapOvr>
    <a:masterClrMapping/>
  </p:clrMapOvr>
  <p:transition spd="slow">
    <p:checke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8DF47F-9D3C-4DA8-895C-D2EA9350DB0F}" type="datetimeFigureOut">
              <a:rPr lang="en-IN" smtClean="0"/>
              <a:pPr/>
              <a:t>01-07-2022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A6B9F5F-3ED2-4B39-8C4A-422A49F85CA4}" type="slidenum">
              <a:rPr lang="en-IN" smtClean="0"/>
              <a:pPr/>
              <a:t>‹#›</a:t>
            </a:fld>
            <a:endParaRPr lang="en-IN" dirty="0"/>
          </a:p>
        </p:txBody>
      </p:sp>
    </p:spTree>
  </p:cSld>
  <p:clrMapOvr>
    <a:masterClrMapping/>
  </p:clrMapOvr>
  <p:transition spd="slow">
    <p:checke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8DF47F-9D3C-4DA8-895C-D2EA9350DB0F}" type="datetimeFigureOut">
              <a:rPr lang="en-IN" smtClean="0"/>
              <a:pPr/>
              <a:t>01-07-2022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A6B9F5F-3ED2-4B39-8C4A-422A49F85CA4}" type="slidenum">
              <a:rPr lang="en-IN" smtClean="0"/>
              <a:pPr/>
              <a:t>‹#›</a:t>
            </a:fld>
            <a:endParaRPr lang="en-IN" dirty="0"/>
          </a:p>
        </p:txBody>
      </p:sp>
    </p:spTree>
  </p:cSld>
  <p:clrMapOvr>
    <a:masterClrMapping/>
  </p:clrMapOvr>
  <p:transition spd="slow">
    <p:checke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08DF47F-9D3C-4DA8-895C-D2EA9350DB0F}" type="datetimeFigureOut">
              <a:rPr lang="en-IN" smtClean="0"/>
              <a:pPr/>
              <a:t>01-07-2022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A6B9F5F-3ED2-4B39-8C4A-422A49F85CA4}" type="slidenum">
              <a:rPr lang="en-IN" smtClean="0"/>
              <a:pPr/>
              <a:t>‹#›</a:t>
            </a:fld>
            <a:endParaRPr lang="en-IN" dirty="0"/>
          </a:p>
        </p:txBody>
      </p:sp>
    </p:spTree>
  </p:cSld>
  <p:clrMapOvr>
    <a:masterClrMapping/>
  </p:clrMapOvr>
  <p:transition spd="slow">
    <p:checke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8DF47F-9D3C-4DA8-895C-D2EA9350DB0F}" type="datetimeFigureOut">
              <a:rPr lang="en-IN" smtClean="0"/>
              <a:pPr/>
              <a:t>01-07-2022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A6B9F5F-3ED2-4B39-8C4A-422A49F85CA4}" type="slidenum">
              <a:rPr lang="en-IN" smtClean="0"/>
              <a:pPr/>
              <a:t>‹#›</a:t>
            </a:fld>
            <a:endParaRPr lang="en-IN" dirty="0"/>
          </a:p>
        </p:txBody>
      </p:sp>
    </p:spTree>
  </p:cSld>
  <p:clrMapOvr>
    <a:masterClrMapping/>
  </p:clrMapOvr>
  <p:transition spd="slow">
    <p:checke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8DF47F-9D3C-4DA8-895C-D2EA9350DB0F}" type="datetimeFigureOut">
              <a:rPr lang="en-IN" smtClean="0"/>
              <a:pPr/>
              <a:t>01-07-2022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A6B9F5F-3ED2-4B39-8C4A-422A49F85CA4}" type="slidenum">
              <a:rPr lang="en-IN" smtClean="0"/>
              <a:pPr/>
              <a:t>‹#›</a:t>
            </a:fld>
            <a:endParaRPr lang="en-IN" dirty="0"/>
          </a:p>
        </p:txBody>
      </p:sp>
    </p:spTree>
  </p:cSld>
  <p:clrMapOvr>
    <a:masterClrMapping/>
  </p:clrMapOvr>
  <p:transition spd="slow">
    <p:checke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8DF47F-9D3C-4DA8-895C-D2EA9350DB0F}" type="datetimeFigureOut">
              <a:rPr lang="en-IN" smtClean="0"/>
              <a:pPr/>
              <a:t>01-07-2022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A6B9F5F-3ED2-4B39-8C4A-422A49F85CA4}" type="slidenum">
              <a:rPr lang="en-IN" smtClean="0"/>
              <a:pPr/>
              <a:t>‹#›</a:t>
            </a:fld>
            <a:endParaRPr lang="en-IN" dirty="0"/>
          </a:p>
        </p:txBody>
      </p:sp>
    </p:spTree>
  </p:cSld>
  <p:clrMapOvr>
    <a:masterClrMapping/>
  </p:clrMapOvr>
  <p:transition spd="slow">
    <p:checke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8DF47F-9D3C-4DA8-895C-D2EA9350DB0F}" type="datetimeFigureOut">
              <a:rPr lang="en-IN" smtClean="0"/>
              <a:pPr/>
              <a:t>01-07-2022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A6B9F5F-3ED2-4B39-8C4A-422A49F85CA4}" type="slidenum">
              <a:rPr lang="en-IN" smtClean="0"/>
              <a:pPr/>
              <a:t>‹#›</a:t>
            </a:fld>
            <a:endParaRPr lang="en-IN" dirty="0"/>
          </a:p>
        </p:txBody>
      </p:sp>
    </p:spTree>
  </p:cSld>
  <p:clrMapOvr>
    <a:masterClrMapping/>
  </p:clrMapOvr>
  <p:transition spd="slow">
    <p:checke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8DF47F-9D3C-4DA8-895C-D2EA9350DB0F}" type="datetimeFigureOut">
              <a:rPr lang="en-IN" smtClean="0"/>
              <a:pPr/>
              <a:t>01-07-2022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A6B9F5F-3ED2-4B39-8C4A-422A49F85CA4}" type="slidenum">
              <a:rPr lang="en-IN" smtClean="0"/>
              <a:pPr/>
              <a:t>‹#›</a:t>
            </a:fld>
            <a:endParaRPr lang="en-IN" dirty="0"/>
          </a:p>
        </p:txBody>
      </p:sp>
    </p:spTree>
  </p:cSld>
  <p:clrMapOvr>
    <a:masterClrMapping/>
  </p:clrMapOvr>
  <p:transition spd="slow">
    <p:check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8DF47F-9D3C-4DA8-895C-D2EA9350DB0F}" type="datetimeFigureOut">
              <a:rPr lang="en-IN" smtClean="0"/>
              <a:pPr/>
              <a:t>01-07-2022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A6B9F5F-3ED2-4B39-8C4A-422A49F85CA4}" type="slidenum">
              <a:rPr lang="en-IN" smtClean="0"/>
              <a:pPr/>
              <a:t>‹#›</a:t>
            </a:fld>
            <a:endParaRPr lang="en-IN" dirty="0"/>
          </a:p>
        </p:txBody>
      </p:sp>
    </p:spTree>
  </p:cSld>
  <p:clrMapOvr>
    <a:masterClrMapping/>
  </p:clrMapOvr>
  <p:transition spd="slow">
    <p:check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08DF47F-9D3C-4DA8-895C-D2EA9350DB0F}" type="datetimeFigureOut">
              <a:rPr lang="en-IN" smtClean="0"/>
              <a:pPr/>
              <a:t>01-07-2022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A6B9F5F-3ED2-4B39-8C4A-422A49F85CA4}" type="slidenum">
              <a:rPr lang="en-IN" smtClean="0"/>
              <a:pPr/>
              <a:t>‹#›</a:t>
            </a:fld>
            <a:endParaRPr lang="en-IN" dirty="0"/>
          </a:p>
        </p:txBody>
      </p:sp>
    </p:spTree>
  </p:cSld>
  <p:clrMapOvr>
    <a:masterClrMapping/>
  </p:clrMapOvr>
  <p:transition spd="slow">
    <p:check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8DF47F-9D3C-4DA8-895C-D2EA9350DB0F}" type="datetimeFigureOut">
              <a:rPr lang="en-IN" smtClean="0"/>
              <a:pPr/>
              <a:t>01-07-2022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A6B9F5F-3ED2-4B39-8C4A-422A49F85CA4}" type="slidenum">
              <a:rPr lang="en-IN" smtClean="0"/>
              <a:pPr/>
              <a:t>‹#›</a:t>
            </a:fld>
            <a:endParaRPr lang="en-IN" dirty="0"/>
          </a:p>
        </p:txBody>
      </p:sp>
    </p:spTree>
  </p:cSld>
  <p:clrMapOvr>
    <a:masterClrMapping/>
  </p:clrMapOvr>
  <p:transition spd="slow">
    <p:check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8DF47F-9D3C-4DA8-895C-D2EA9350DB0F}" type="datetimeFigureOut">
              <a:rPr lang="en-IN" smtClean="0"/>
              <a:pPr/>
              <a:t>01-07-2022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A6B9F5F-3ED2-4B39-8C4A-422A49F85CA4}" type="slidenum">
              <a:rPr lang="en-IN" smtClean="0"/>
              <a:pPr/>
              <a:t>‹#›</a:t>
            </a:fld>
            <a:endParaRPr lang="en-IN" dirty="0"/>
          </a:p>
        </p:txBody>
      </p:sp>
    </p:spTree>
  </p:cSld>
  <p:clrMapOvr>
    <a:masterClrMapping/>
  </p:clrMapOvr>
  <p:transition spd="slow">
    <p:check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2.jpe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image" Target="../media/image4.jpeg"/><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3.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theme" Target="../theme/theme5.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8DF47F-9D3C-4DA8-895C-D2EA9350DB0F}" type="datetimeFigureOut">
              <a:rPr lang="en-IN" smtClean="0"/>
              <a:pPr/>
              <a:t>01-07-2022</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6B9F5F-3ED2-4B39-8C4A-422A49F85CA4}"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spd="slow">
    <p:checke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115B1B-9681-4CCA-BD56-3E1D94EDD86D}" type="datetimeFigureOut">
              <a:rPr lang="en-US" smtClean="0"/>
              <a:pPr/>
              <a:t>7/1/2022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6E70CC-7D37-4003-B9C5-73584691558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5E39C41-7BB3-4B07-968F-0781B795A615}" type="datetimeFigureOut">
              <a:rPr lang="en-US" smtClean="0"/>
              <a:pPr/>
              <a:t>7/1/2022</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A309BEC-7773-407C-9539-AB54ED10F4C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762000"/>
            <a:ext cx="8229600" cy="9144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457200" y="1676400"/>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5E39C41-7BB3-4B07-968F-0781B795A615}" type="datetimeFigureOut">
              <a:rPr lang="en-US" smtClean="0"/>
              <a:pPr/>
              <a:t>7/1/2022</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A309BEC-7773-407C-9539-AB54ED10F4C6}" type="slidenum">
              <a:rPr lang="en-US" smtClean="0"/>
              <a:pPr/>
              <a:t>‹#›</a:t>
            </a:fld>
            <a:endParaRPr lang="en-US" dirty="0"/>
          </a:p>
        </p:txBody>
      </p:sp>
      <p:pic>
        <p:nvPicPr>
          <p:cNvPr id="1026" name="Picture 2" descr="C:\Users\mt001\Desktop\cie logo short.jpg"/>
          <p:cNvPicPr>
            <a:picLocks noChangeAspect="1" noChangeArrowheads="1"/>
          </p:cNvPicPr>
          <p:nvPr/>
        </p:nvPicPr>
        <p:blipFill>
          <a:blip r:embed="rId14" cstate="print"/>
          <a:srcRect/>
          <a:stretch>
            <a:fillRect/>
          </a:stretch>
        </p:blipFill>
        <p:spPr bwMode="auto">
          <a:xfrm>
            <a:off x="6591847" y="0"/>
            <a:ext cx="2552153" cy="762000"/>
          </a:xfrm>
          <a:prstGeom prst="rect">
            <a:avLst/>
          </a:prstGeom>
          <a:noFill/>
        </p:spPr>
      </p:pic>
      <p:pic>
        <p:nvPicPr>
          <p:cNvPr id="1027" name="Picture 3" descr="C:\Users\mt001\Desktop\MLR logo.jpg"/>
          <p:cNvPicPr>
            <a:picLocks noChangeAspect="1" noChangeArrowheads="1"/>
          </p:cNvPicPr>
          <p:nvPr/>
        </p:nvPicPr>
        <p:blipFill>
          <a:blip r:embed="rId15" cstate="print"/>
          <a:srcRect/>
          <a:stretch>
            <a:fillRect/>
          </a:stretch>
        </p:blipFill>
        <p:spPr bwMode="auto">
          <a:xfrm>
            <a:off x="1" y="0"/>
            <a:ext cx="1676400" cy="767508"/>
          </a:xfrm>
          <a:prstGeom prst="rect">
            <a:avLst/>
          </a:prstGeom>
          <a:noFill/>
        </p:spPr>
      </p:pic>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8DF47F-9D3C-4DA8-895C-D2EA9350DB0F}" type="datetimeFigureOut">
              <a:rPr lang="en-IN" smtClean="0"/>
              <a:pPr/>
              <a:t>01-07-2022</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6B9F5F-3ED2-4B39-8C4A-422A49F85CA4}"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735"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Lst>
  <p:transition spd="slow">
    <p:checke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6.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48.xml"/><Relationship Id="rId6" Type="http://schemas.openxmlformats.org/officeDocument/2006/relationships/image" Target="../media/image21.png"/><Relationship Id="rId11" Type="http://schemas.openxmlformats.org/officeDocument/2006/relationships/image" Target="../media/image25.jpeg"/><Relationship Id="rId5" Type="http://schemas.openxmlformats.org/officeDocument/2006/relationships/image" Target="../media/image20.png"/><Relationship Id="rId10" Type="http://schemas.openxmlformats.org/officeDocument/2006/relationships/image" Target="../media/image24.jpeg"/><Relationship Id="rId4" Type="http://schemas.openxmlformats.org/officeDocument/2006/relationships/image" Target="../media/image19.png"/><Relationship Id="rId9"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5.jpeg"/><Relationship Id="rId1" Type="http://schemas.openxmlformats.org/officeDocument/2006/relationships/slideLayout" Target="../slideLayouts/slideLayout48.xml"/><Relationship Id="rId4" Type="http://schemas.openxmlformats.org/officeDocument/2006/relationships/image" Target="../media/image27.jpe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5.jpeg"/><Relationship Id="rId1" Type="http://schemas.openxmlformats.org/officeDocument/2006/relationships/slideLayout" Target="../slideLayouts/slideLayout48.xml"/><Relationship Id="rId4" Type="http://schemas.openxmlformats.org/officeDocument/2006/relationships/image" Target="../media/image29.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48.xml"/><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hyperlink" Target="https://www.sciencedirect.com/topics/medicine-and-dentistry/fear-of-falling" TargetMode="External"/><Relationship Id="rId2" Type="http://schemas.openxmlformats.org/officeDocument/2006/relationships/hyperlink" Target="https://www.sciencedirect.com/topics/medicine-and-dentistry/visual-impairment" TargetMode="External"/><Relationship Id="rId1" Type="http://schemas.openxmlformats.org/officeDocument/2006/relationships/slideLayout" Target="../slideLayouts/slideLayout48.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48.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8.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5.jpeg"/><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latin typeface="Algerian" pitchFamily="82" charset="0"/>
              </a:rPr>
              <a:t>SMART STICK</a:t>
            </a:r>
          </a:p>
        </p:txBody>
      </p:sp>
      <p:sp>
        <p:nvSpPr>
          <p:cNvPr id="4" name="Subtitle 3"/>
          <p:cNvSpPr>
            <a:spLocks noGrp="1"/>
          </p:cNvSpPr>
          <p:nvPr>
            <p:ph type="subTitle" idx="1"/>
          </p:nvPr>
        </p:nvSpPr>
        <p:spPr>
          <a:xfrm>
            <a:off x="2209800" y="4419600"/>
            <a:ext cx="6781800" cy="1752600"/>
          </a:xfrm>
        </p:spPr>
        <p:txBody>
          <a:bodyPr>
            <a:normAutofit fontScale="92500" lnSpcReduction="20000"/>
          </a:bodyPr>
          <a:lstStyle/>
          <a:p>
            <a:r>
              <a:rPr lang="en-IN" sz="2800" dirty="0">
                <a:solidFill>
                  <a:schemeClr val="tx1"/>
                </a:solidFill>
                <a:latin typeface="Calibri" pitchFamily="34" charset="0"/>
                <a:cs typeface="Calibri" pitchFamily="34" charset="0"/>
              </a:rPr>
              <a:t>Presented By</a:t>
            </a:r>
          </a:p>
          <a:p>
            <a:r>
              <a:rPr lang="en-IN" sz="2800" dirty="0">
                <a:solidFill>
                  <a:schemeClr val="accent4"/>
                </a:solidFill>
                <a:latin typeface="Calibri" pitchFamily="34" charset="0"/>
                <a:cs typeface="Calibri" pitchFamily="34" charset="0"/>
              </a:rPr>
              <a:t>       </a:t>
            </a:r>
            <a:r>
              <a:rPr lang="en-IN" sz="2800" dirty="0">
                <a:solidFill>
                  <a:schemeClr val="tx1"/>
                </a:solidFill>
                <a:latin typeface="Calibri" pitchFamily="34" charset="0"/>
                <a:cs typeface="Calibri" pitchFamily="34" charset="0"/>
              </a:rPr>
              <a:t>B.Harika – 21R21A6709</a:t>
            </a:r>
          </a:p>
          <a:p>
            <a:r>
              <a:rPr lang="en-IN" sz="2800" dirty="0">
                <a:solidFill>
                  <a:schemeClr val="tx1"/>
                </a:solidFill>
                <a:latin typeface="Calibri" pitchFamily="34" charset="0"/>
                <a:cs typeface="Calibri" pitchFamily="34" charset="0"/>
              </a:rPr>
              <a:t>                   G.Varun krishna– 21R21A6721</a:t>
            </a:r>
          </a:p>
          <a:p>
            <a:r>
              <a:rPr lang="en-IN" sz="2800" dirty="0">
                <a:solidFill>
                  <a:schemeClr val="tx1"/>
                </a:solidFill>
                <a:latin typeface="Calibri" pitchFamily="34" charset="0"/>
                <a:cs typeface="Calibri" pitchFamily="34" charset="0"/>
              </a:rPr>
              <a:t>               Umar Farooq – 21R21A6729</a:t>
            </a:r>
          </a:p>
          <a:p>
            <a:endParaRPr lang="en-IN" sz="2800" dirty="0">
              <a:solidFill>
                <a:schemeClr val="tx1"/>
              </a:solidFill>
              <a:latin typeface="Calibri" pitchFamily="34" charset="0"/>
              <a:cs typeface="Calibri" pitchFamily="34" charset="0"/>
            </a:endParaRPr>
          </a:p>
        </p:txBody>
      </p:sp>
      <p:sp>
        <p:nvSpPr>
          <p:cNvPr id="5" name="TextBox 4"/>
          <p:cNvSpPr txBox="1"/>
          <p:nvPr/>
        </p:nvSpPr>
        <p:spPr>
          <a:xfrm>
            <a:off x="762000" y="1219200"/>
            <a:ext cx="2088232" cy="400110"/>
          </a:xfrm>
          <a:prstGeom prst="rect">
            <a:avLst/>
          </a:prstGeom>
          <a:noFill/>
        </p:spPr>
        <p:txBody>
          <a:bodyPr wrap="square" rtlCol="0">
            <a:spAutoFit/>
          </a:bodyPr>
          <a:lstStyle/>
          <a:p>
            <a:r>
              <a:rPr lang="en-IN" sz="2000" dirty="0">
                <a:latin typeface="Century Gothic" pitchFamily="34" charset="0"/>
              </a:rPr>
              <a:t>Team No:6</a:t>
            </a:r>
            <a:endParaRPr lang="en-IN" sz="2000" dirty="0">
              <a:solidFill>
                <a:srgbClr val="FF0000"/>
              </a:solidFill>
              <a:latin typeface="Century Gothic" pitchFamily="34" charset="0"/>
            </a:endParaRPr>
          </a:p>
        </p:txBody>
      </p:sp>
      <p:sp>
        <p:nvSpPr>
          <p:cNvPr id="7" name="TextBox 6"/>
          <p:cNvSpPr txBox="1"/>
          <p:nvPr/>
        </p:nvSpPr>
        <p:spPr>
          <a:xfrm>
            <a:off x="100116" y="5085184"/>
            <a:ext cx="1224136" cy="923330"/>
          </a:xfrm>
          <a:prstGeom prst="rect">
            <a:avLst/>
          </a:prstGeom>
          <a:noFill/>
        </p:spPr>
        <p:txBody>
          <a:bodyPr wrap="square" rtlCol="0">
            <a:spAutoFit/>
          </a:bodyPr>
          <a:lstStyle/>
          <a:p>
            <a:r>
              <a:rPr lang="en-IN" dirty="0">
                <a:solidFill>
                  <a:schemeClr val="bg1"/>
                </a:solidFill>
              </a:rPr>
              <a:t>IoT Hackathon 2019</a:t>
            </a:r>
          </a:p>
        </p:txBody>
      </p:sp>
      <p:pic>
        <p:nvPicPr>
          <p:cNvPr id="1026" name="Picture 2" descr="C:\Users\mt001\Desktop\MLR logo.jpg"/>
          <p:cNvPicPr>
            <a:picLocks noChangeAspect="1" noChangeArrowheads="1"/>
          </p:cNvPicPr>
          <p:nvPr/>
        </p:nvPicPr>
        <p:blipFill>
          <a:blip r:embed="rId2" cstate="print"/>
          <a:srcRect/>
          <a:stretch>
            <a:fillRect/>
          </a:stretch>
        </p:blipFill>
        <p:spPr bwMode="auto">
          <a:xfrm>
            <a:off x="0" y="0"/>
            <a:ext cx="1830805" cy="838200"/>
          </a:xfrm>
          <a:prstGeom prst="rect">
            <a:avLst/>
          </a:prstGeom>
          <a:noFill/>
        </p:spPr>
      </p:pic>
      <p:pic>
        <p:nvPicPr>
          <p:cNvPr id="1027" name="Picture 3" descr="C:\Users\mt001\Desktop\cie logo short.jpg"/>
          <p:cNvPicPr>
            <a:picLocks noChangeAspect="1" noChangeArrowheads="1"/>
          </p:cNvPicPr>
          <p:nvPr/>
        </p:nvPicPr>
        <p:blipFill>
          <a:blip r:embed="rId3" cstate="print"/>
          <a:srcRect/>
          <a:stretch>
            <a:fillRect/>
          </a:stretch>
        </p:blipFill>
        <p:spPr bwMode="auto">
          <a:xfrm>
            <a:off x="6765186" y="0"/>
            <a:ext cx="2378814" cy="838200"/>
          </a:xfrm>
          <a:prstGeom prst="rect">
            <a:avLst/>
          </a:prstGeom>
          <a:noFill/>
        </p:spPr>
      </p:pic>
    </p:spTree>
    <p:extLst>
      <p:ext uri="{BB962C8B-B14F-4D97-AF65-F5344CB8AC3E}">
        <p14:creationId xmlns:p14="http://schemas.microsoft.com/office/powerpoint/2010/main" val="38553678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5256584" cy="922114"/>
          </a:xfrm>
        </p:spPr>
        <p:txBody>
          <a:bodyPr>
            <a:normAutofit fontScale="90000"/>
          </a:bodyPr>
          <a:lstStyle/>
          <a:p>
            <a:r>
              <a:rPr lang="en-IN" dirty="0">
                <a:effectLst>
                  <a:outerShdw blurRad="38100" dist="38100" dir="2700000" algn="tl">
                    <a:srgbClr val="000000">
                      <a:alpha val="43137"/>
                    </a:srgbClr>
                  </a:outerShdw>
                </a:effectLst>
              </a:rPr>
              <a:t>Customers &amp; Consumers</a:t>
            </a:r>
          </a:p>
        </p:txBody>
      </p:sp>
      <p:sp>
        <p:nvSpPr>
          <p:cNvPr id="4" name="Subtitle 3"/>
          <p:cNvSpPr>
            <a:spLocks noGrp="1"/>
          </p:cNvSpPr>
          <p:nvPr>
            <p:ph idx="1"/>
          </p:nvPr>
        </p:nvSpPr>
        <p:spPr>
          <a:xfrm>
            <a:off x="457200" y="1524000"/>
            <a:ext cx="8229600" cy="4525963"/>
          </a:xfrm>
        </p:spPr>
        <p:txBody>
          <a:bodyPr>
            <a:normAutofit/>
          </a:bodyPr>
          <a:lstStyle/>
          <a:p>
            <a:pPr>
              <a:buFont typeface="Courier New" pitchFamily="49" charset="0"/>
              <a:buChar char="o"/>
            </a:pPr>
            <a:r>
              <a:rPr lang="en-IN" sz="2000" dirty="0">
                <a:solidFill>
                  <a:schemeClr val="tx2"/>
                </a:solidFill>
                <a:latin typeface="Calibri" pitchFamily="34" charset="0"/>
                <a:cs typeface="Calibri" pitchFamily="34" charset="0"/>
              </a:rPr>
              <a:t>This project can be successfully used in the market as it have many advantages comparingly and very easy to use and with a reasonable cost, depending on the ranges of cost the level of comfort changes to more.</a:t>
            </a:r>
          </a:p>
          <a:p>
            <a:pPr>
              <a:buNone/>
            </a:pPr>
            <a:endParaRPr lang="en-IN" sz="2000" dirty="0">
              <a:solidFill>
                <a:schemeClr val="tx2"/>
              </a:solidFill>
              <a:latin typeface="Calibri" pitchFamily="34" charset="0"/>
              <a:cs typeface="Calibri" pitchFamily="34" charset="0"/>
            </a:endParaRPr>
          </a:p>
          <a:p>
            <a:pPr>
              <a:buFont typeface="Courier New" pitchFamily="49" charset="0"/>
              <a:buChar char="o"/>
            </a:pPr>
            <a:r>
              <a:rPr lang="en-IN" sz="2000" dirty="0">
                <a:solidFill>
                  <a:schemeClr val="tx2"/>
                </a:solidFill>
                <a:latin typeface="Calibri" pitchFamily="34" charset="0"/>
                <a:cs typeface="Calibri" pitchFamily="34" charset="0"/>
              </a:rPr>
              <a:t>It will be surely helpful for the blind people and a person having a knowledge of darkness and humanity can gift there blind friends smart stick as it wont only make them feel happy ,rather it gives the person hope that he can be normal</a:t>
            </a:r>
          </a:p>
        </p:txBody>
      </p:sp>
      <p:sp>
        <p:nvSpPr>
          <p:cNvPr id="7" name="TextBox 6"/>
          <p:cNvSpPr txBox="1"/>
          <p:nvPr/>
        </p:nvSpPr>
        <p:spPr>
          <a:xfrm>
            <a:off x="100116" y="5085184"/>
            <a:ext cx="1224136" cy="923330"/>
          </a:xfrm>
          <a:prstGeom prst="rect">
            <a:avLst/>
          </a:prstGeom>
          <a:noFill/>
        </p:spPr>
        <p:txBody>
          <a:bodyPr wrap="square" rtlCol="0">
            <a:spAutoFit/>
          </a:bodyPr>
          <a:lstStyle/>
          <a:p>
            <a:r>
              <a:rPr lang="en-IN" dirty="0">
                <a:solidFill>
                  <a:schemeClr val="bg1"/>
                </a:solidFill>
              </a:rPr>
              <a:t>IoT Hackathon 2019</a:t>
            </a:r>
          </a:p>
        </p:txBody>
      </p:sp>
      <p:pic>
        <p:nvPicPr>
          <p:cNvPr id="8" name="Picture 3" descr="C:\Users\mt001\Desktop\cie logo short.jpg"/>
          <p:cNvPicPr>
            <a:picLocks noChangeAspect="1" noChangeArrowheads="1"/>
          </p:cNvPicPr>
          <p:nvPr/>
        </p:nvPicPr>
        <p:blipFill>
          <a:blip r:embed="rId2" cstate="print"/>
          <a:srcRect/>
          <a:stretch>
            <a:fillRect/>
          </a:stretch>
        </p:blipFill>
        <p:spPr bwMode="auto">
          <a:xfrm>
            <a:off x="6765186" y="0"/>
            <a:ext cx="2378814" cy="838200"/>
          </a:xfrm>
          <a:prstGeom prst="rect">
            <a:avLst/>
          </a:prstGeom>
          <a:noFill/>
        </p:spPr>
      </p:pic>
    </p:spTree>
    <p:extLst>
      <p:ext uri="{BB962C8B-B14F-4D97-AF65-F5344CB8AC3E}">
        <p14:creationId xmlns:p14="http://schemas.microsoft.com/office/powerpoint/2010/main" val="1942836807"/>
      </p:ext>
    </p:extLst>
  </p:cSld>
  <p:clrMapOvr>
    <a:masterClrMapping/>
  </p:clrMapOvr>
  <p:transition spd="slow">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components</a:t>
            </a:r>
            <a:endParaRPr lang="en-US" dirty="0"/>
          </a:p>
        </p:txBody>
      </p:sp>
      <p:pic>
        <p:nvPicPr>
          <p:cNvPr id="4" name="Content Placeholder 3"/>
          <p:cNvPicPr>
            <a:picLocks noGrp="1" noChangeAspect="1"/>
          </p:cNvPicPr>
          <p:nvPr>
            <p:ph sz="quarter" idx="1"/>
          </p:nvPr>
        </p:nvPicPr>
        <p:blipFill>
          <a:blip r:embed="rId2" cstate="print"/>
          <a:stretch>
            <a:fillRect/>
          </a:stretch>
        </p:blipFill>
        <p:spPr>
          <a:xfrm>
            <a:off x="2971800" y="1371600"/>
            <a:ext cx="2305504" cy="129540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5" name="Picture 4"/>
          <p:cNvPicPr>
            <a:picLocks noChangeAspect="1"/>
          </p:cNvPicPr>
          <p:nvPr/>
        </p:nvPicPr>
        <p:blipFill>
          <a:blip r:embed="rId3" cstate="print"/>
          <a:stretch>
            <a:fillRect/>
          </a:stretch>
        </p:blipFill>
        <p:spPr>
          <a:xfrm>
            <a:off x="4724400" y="3048000"/>
            <a:ext cx="1219200" cy="12192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p:cNvPicPr>
            <a:picLocks noChangeAspect="1"/>
          </p:cNvPicPr>
          <p:nvPr/>
        </p:nvPicPr>
        <p:blipFill>
          <a:blip r:embed="rId4" cstate="print"/>
          <a:stretch>
            <a:fillRect/>
          </a:stretch>
        </p:blipFill>
        <p:spPr>
          <a:xfrm>
            <a:off x="3657600" y="4572000"/>
            <a:ext cx="1676400" cy="1676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5" cstate="print"/>
          <a:stretch>
            <a:fillRect/>
          </a:stretch>
        </p:blipFill>
        <p:spPr>
          <a:xfrm>
            <a:off x="7010400" y="5181600"/>
            <a:ext cx="1443470" cy="960564"/>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8" name="Picture 7"/>
          <p:cNvPicPr>
            <a:picLocks noChangeAspect="1"/>
          </p:cNvPicPr>
          <p:nvPr/>
        </p:nvPicPr>
        <p:blipFill>
          <a:blip r:embed="rId6" cstate="print"/>
          <a:stretch>
            <a:fillRect/>
          </a:stretch>
        </p:blipFill>
        <p:spPr>
          <a:xfrm>
            <a:off x="7596336" y="1052736"/>
            <a:ext cx="1325812" cy="132581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2050" name="Picture 2"/>
          <p:cNvPicPr>
            <a:picLocks noChangeAspect="1" noChangeArrowheads="1"/>
          </p:cNvPicPr>
          <p:nvPr/>
        </p:nvPicPr>
        <p:blipFill>
          <a:blip r:embed="rId7" cstate="print"/>
          <a:srcRect/>
          <a:stretch>
            <a:fillRect/>
          </a:stretch>
        </p:blipFill>
        <p:spPr bwMode="auto">
          <a:xfrm>
            <a:off x="611560" y="1052736"/>
            <a:ext cx="1444369" cy="5328592"/>
          </a:xfrm>
          <a:prstGeom prst="rect">
            <a:avLst/>
          </a:prstGeom>
          <a:noFill/>
          <a:ln w="9525">
            <a:noFill/>
            <a:miter lim="800000"/>
            <a:headEnd/>
            <a:tailEnd/>
          </a:ln>
          <a:effectLst/>
        </p:spPr>
      </p:pic>
      <p:pic>
        <p:nvPicPr>
          <p:cNvPr id="2051" name="Picture 3"/>
          <p:cNvPicPr>
            <a:picLocks noChangeAspect="1" noChangeArrowheads="1"/>
          </p:cNvPicPr>
          <p:nvPr/>
        </p:nvPicPr>
        <p:blipFill>
          <a:blip r:embed="rId8" cstate="print"/>
          <a:srcRect/>
          <a:stretch>
            <a:fillRect/>
          </a:stretch>
        </p:blipFill>
        <p:spPr bwMode="auto">
          <a:xfrm>
            <a:off x="2195736" y="3068960"/>
            <a:ext cx="1200150" cy="895350"/>
          </a:xfrm>
          <a:prstGeom prst="rect">
            <a:avLst/>
          </a:prstGeom>
          <a:noFill/>
          <a:ln w="9525">
            <a:noFill/>
            <a:miter lim="800000"/>
            <a:headEnd/>
            <a:tailEnd/>
          </a:ln>
          <a:effectLst/>
        </p:spPr>
      </p:pic>
      <p:pic>
        <p:nvPicPr>
          <p:cNvPr id="12" name="Picture 3" descr="C:\Users\mt001\Desktop\cie logo short.jpg"/>
          <p:cNvPicPr>
            <a:picLocks noChangeAspect="1" noChangeArrowheads="1"/>
          </p:cNvPicPr>
          <p:nvPr/>
        </p:nvPicPr>
        <p:blipFill>
          <a:blip r:embed="rId9" cstate="print"/>
          <a:srcRect/>
          <a:stretch>
            <a:fillRect/>
          </a:stretch>
        </p:blipFill>
        <p:spPr bwMode="auto">
          <a:xfrm>
            <a:off x="6765186" y="0"/>
            <a:ext cx="2378814" cy="838200"/>
          </a:xfrm>
          <a:prstGeom prst="rect">
            <a:avLst/>
          </a:prstGeom>
          <a:noFill/>
        </p:spPr>
      </p:pic>
      <p:pic>
        <p:nvPicPr>
          <p:cNvPr id="5122" name="Picture 2" descr="Water Level Sensor at Rs 80 | Water Level Sensors | ID: 20861461188"/>
          <p:cNvPicPr>
            <a:picLocks noChangeAspect="1" noChangeArrowheads="1"/>
          </p:cNvPicPr>
          <p:nvPr/>
        </p:nvPicPr>
        <p:blipFill>
          <a:blip r:embed="rId10" cstate="print"/>
          <a:srcRect/>
          <a:stretch>
            <a:fillRect/>
          </a:stretch>
        </p:blipFill>
        <p:spPr bwMode="auto">
          <a:xfrm>
            <a:off x="6858000" y="2895600"/>
            <a:ext cx="1524000" cy="1524000"/>
          </a:xfrm>
          <a:prstGeom prst="rect">
            <a:avLst/>
          </a:prstGeom>
          <a:noFill/>
        </p:spPr>
      </p:pic>
      <p:pic>
        <p:nvPicPr>
          <p:cNvPr id="5124" name="Picture 4" descr="Piezo Buzzer 5V – FactoryForward India"/>
          <p:cNvPicPr>
            <a:picLocks noChangeAspect="1" noChangeArrowheads="1"/>
          </p:cNvPicPr>
          <p:nvPr/>
        </p:nvPicPr>
        <p:blipFill>
          <a:blip r:embed="rId11" cstate="print"/>
          <a:srcRect/>
          <a:stretch>
            <a:fillRect/>
          </a:stretch>
        </p:blipFill>
        <p:spPr bwMode="auto">
          <a:xfrm>
            <a:off x="5334000" y="1066800"/>
            <a:ext cx="1828800" cy="1828800"/>
          </a:xfrm>
          <a:prstGeom prst="rect">
            <a:avLst/>
          </a:prstGeom>
          <a:noFill/>
        </p:spPr>
      </p:pic>
    </p:spTree>
  </p:cSld>
  <p:clrMapOvr>
    <a:masterClrMapping/>
  </p:clrMapOvr>
  <p:transition spd="med">
    <p:pull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5256584" cy="922114"/>
          </a:xfrm>
        </p:spPr>
        <p:txBody>
          <a:bodyPr>
            <a:normAutofit/>
          </a:bodyPr>
          <a:lstStyle/>
          <a:p>
            <a:r>
              <a:rPr lang="en-IN" dirty="0">
                <a:effectLst>
                  <a:outerShdw blurRad="38100" dist="38100" dir="2700000" algn="tl">
                    <a:srgbClr val="000000">
                      <a:alpha val="43137"/>
                    </a:srgbClr>
                  </a:outerShdw>
                </a:effectLst>
              </a:rPr>
              <a:t>Design - Blueprint</a:t>
            </a:r>
          </a:p>
        </p:txBody>
      </p:sp>
      <p:sp>
        <p:nvSpPr>
          <p:cNvPr id="7" name="TextBox 6"/>
          <p:cNvSpPr txBox="1"/>
          <p:nvPr/>
        </p:nvSpPr>
        <p:spPr>
          <a:xfrm>
            <a:off x="100116" y="5085184"/>
            <a:ext cx="1224136" cy="923330"/>
          </a:xfrm>
          <a:prstGeom prst="rect">
            <a:avLst/>
          </a:prstGeom>
          <a:noFill/>
        </p:spPr>
        <p:txBody>
          <a:bodyPr wrap="square" rtlCol="0">
            <a:spAutoFit/>
          </a:bodyPr>
          <a:lstStyle/>
          <a:p>
            <a:r>
              <a:rPr lang="en-IN" dirty="0">
                <a:solidFill>
                  <a:schemeClr val="bg1"/>
                </a:solidFill>
              </a:rPr>
              <a:t>IoT Hackathon 2019</a:t>
            </a:r>
          </a:p>
        </p:txBody>
      </p:sp>
      <p:pic>
        <p:nvPicPr>
          <p:cNvPr id="8" name="Picture 3" descr="C:\Users\mt001\Desktop\cie logo short.jpg"/>
          <p:cNvPicPr>
            <a:picLocks noChangeAspect="1" noChangeArrowheads="1"/>
          </p:cNvPicPr>
          <p:nvPr/>
        </p:nvPicPr>
        <p:blipFill>
          <a:blip r:embed="rId2" cstate="print"/>
          <a:srcRect/>
          <a:stretch>
            <a:fillRect/>
          </a:stretch>
        </p:blipFill>
        <p:spPr bwMode="auto">
          <a:xfrm>
            <a:off x="6765186" y="0"/>
            <a:ext cx="2378814" cy="838200"/>
          </a:xfrm>
          <a:prstGeom prst="rect">
            <a:avLst/>
          </a:prstGeom>
          <a:noFill/>
        </p:spPr>
      </p:pic>
      <p:pic>
        <p:nvPicPr>
          <p:cNvPr id="9" name="Picture 4"/>
          <p:cNvPicPr>
            <a:picLocks noChangeAspect="1" noChangeArrowheads="1"/>
          </p:cNvPicPr>
          <p:nvPr/>
        </p:nvPicPr>
        <p:blipFill>
          <a:blip r:embed="rId3" cstate="print"/>
          <a:srcRect/>
          <a:stretch>
            <a:fillRect/>
          </a:stretch>
        </p:blipFill>
        <p:spPr bwMode="auto">
          <a:xfrm>
            <a:off x="3200400" y="3886200"/>
            <a:ext cx="5040560" cy="2607600"/>
          </a:xfrm>
          <a:prstGeom prst="rect">
            <a:avLst/>
          </a:prstGeom>
          <a:noFill/>
          <a:ln w="9525">
            <a:noFill/>
            <a:miter lim="800000"/>
            <a:headEnd/>
            <a:tailEnd/>
          </a:ln>
          <a:effectLst/>
        </p:spPr>
      </p:pic>
      <p:pic>
        <p:nvPicPr>
          <p:cNvPr id="5122" name="Picture 2" descr="Basic lesson – Water Sensor « osoyoo.com"/>
          <p:cNvPicPr>
            <a:picLocks noChangeAspect="1" noChangeArrowheads="1"/>
          </p:cNvPicPr>
          <p:nvPr/>
        </p:nvPicPr>
        <p:blipFill>
          <a:blip r:embed="rId4" cstate="print"/>
          <a:srcRect/>
          <a:stretch>
            <a:fillRect/>
          </a:stretch>
        </p:blipFill>
        <p:spPr bwMode="auto">
          <a:xfrm>
            <a:off x="685800" y="1447800"/>
            <a:ext cx="5295206" cy="2133600"/>
          </a:xfrm>
          <a:prstGeom prst="rect">
            <a:avLst/>
          </a:prstGeom>
          <a:noFill/>
        </p:spPr>
      </p:pic>
      <p:sp>
        <p:nvSpPr>
          <p:cNvPr id="10" name="Content Placeholder 9"/>
          <p:cNvSpPr>
            <a:spLocks noGrp="1"/>
          </p:cNvSpPr>
          <p:nvPr>
            <p:ph idx="1"/>
          </p:nvPr>
        </p:nvSpPr>
        <p:spPr/>
        <p:txBody>
          <a:bodyPr/>
          <a:lstStyle/>
          <a:p>
            <a:r>
              <a:rPr lang="en-AU" dirty="0"/>
              <a:t>.</a:t>
            </a:r>
            <a:endParaRPr lang="en-US" dirty="0"/>
          </a:p>
        </p:txBody>
      </p:sp>
    </p:spTree>
    <p:extLst>
      <p:ext uri="{BB962C8B-B14F-4D97-AF65-F5344CB8AC3E}">
        <p14:creationId xmlns:p14="http://schemas.microsoft.com/office/powerpoint/2010/main" val="262973342"/>
      </p:ext>
    </p:extLst>
  </p:cSld>
  <p:clrMapOvr>
    <a:masterClrMapping/>
  </p:clrMapOvr>
  <p:transition spd="slow">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5256584" cy="922114"/>
          </a:xfrm>
        </p:spPr>
        <p:txBody>
          <a:bodyPr>
            <a:normAutofit fontScale="90000"/>
          </a:bodyPr>
          <a:lstStyle/>
          <a:p>
            <a:r>
              <a:rPr lang="en-IN" dirty="0">
                <a:effectLst>
                  <a:outerShdw blurRad="38100" dist="38100" dir="2700000" algn="tl">
                    <a:srgbClr val="000000">
                      <a:alpha val="43137"/>
                    </a:srgbClr>
                  </a:outerShdw>
                </a:effectLst>
              </a:rPr>
              <a:t>Output – Screen Shots</a:t>
            </a:r>
          </a:p>
        </p:txBody>
      </p:sp>
      <p:sp>
        <p:nvSpPr>
          <p:cNvPr id="4" name="Subtitle 3"/>
          <p:cNvSpPr>
            <a:spLocks noGrp="1"/>
          </p:cNvSpPr>
          <p:nvPr>
            <p:ph idx="1"/>
          </p:nvPr>
        </p:nvSpPr>
        <p:spPr>
          <a:xfrm>
            <a:off x="478912" y="1207293"/>
            <a:ext cx="8229600" cy="4525963"/>
          </a:xfrm>
        </p:spPr>
        <p:txBody>
          <a:bodyPr>
            <a:normAutofit/>
          </a:bodyPr>
          <a:lstStyle/>
          <a:p>
            <a:pPr>
              <a:buNone/>
            </a:pPr>
            <a:r>
              <a:rPr lang="en-IN" sz="2200" dirty="0">
                <a:solidFill>
                  <a:schemeClr val="bg1"/>
                </a:solidFill>
                <a:latin typeface="Maiandra GD" panose="020E0502030308020204" pitchFamily="34" charset="0"/>
              </a:rPr>
              <a:t>.</a:t>
            </a:r>
          </a:p>
        </p:txBody>
      </p:sp>
      <p:sp>
        <p:nvSpPr>
          <p:cNvPr id="7" name="TextBox 6"/>
          <p:cNvSpPr txBox="1"/>
          <p:nvPr/>
        </p:nvSpPr>
        <p:spPr>
          <a:xfrm>
            <a:off x="100116" y="5085184"/>
            <a:ext cx="1224136" cy="923330"/>
          </a:xfrm>
          <a:prstGeom prst="rect">
            <a:avLst/>
          </a:prstGeom>
          <a:noFill/>
        </p:spPr>
        <p:txBody>
          <a:bodyPr wrap="square" rtlCol="0">
            <a:spAutoFit/>
          </a:bodyPr>
          <a:lstStyle/>
          <a:p>
            <a:r>
              <a:rPr lang="en-IN" dirty="0">
                <a:solidFill>
                  <a:schemeClr val="bg1"/>
                </a:solidFill>
              </a:rPr>
              <a:t>IoT Hackathon 2019</a:t>
            </a:r>
          </a:p>
        </p:txBody>
      </p:sp>
      <p:pic>
        <p:nvPicPr>
          <p:cNvPr id="8" name="Picture 3" descr="C:\Users\mt001\Desktop\cie logo short.jpg"/>
          <p:cNvPicPr>
            <a:picLocks noChangeAspect="1" noChangeArrowheads="1"/>
          </p:cNvPicPr>
          <p:nvPr/>
        </p:nvPicPr>
        <p:blipFill>
          <a:blip r:embed="rId2" cstate="print"/>
          <a:srcRect/>
          <a:stretch>
            <a:fillRect/>
          </a:stretch>
        </p:blipFill>
        <p:spPr bwMode="auto">
          <a:xfrm>
            <a:off x="6765186" y="0"/>
            <a:ext cx="2378814" cy="838200"/>
          </a:xfrm>
          <a:prstGeom prst="rect">
            <a:avLst/>
          </a:prstGeom>
          <a:noFill/>
        </p:spPr>
      </p:pic>
      <p:pic>
        <p:nvPicPr>
          <p:cNvPr id="1026" name="Picture 2"/>
          <p:cNvPicPr>
            <a:picLocks noChangeAspect="1" noChangeArrowheads="1"/>
          </p:cNvPicPr>
          <p:nvPr/>
        </p:nvPicPr>
        <p:blipFill>
          <a:blip r:embed="rId3" cstate="print"/>
          <a:srcRect/>
          <a:stretch>
            <a:fillRect/>
          </a:stretch>
        </p:blipFill>
        <p:spPr bwMode="auto">
          <a:xfrm>
            <a:off x="1371600" y="1600200"/>
            <a:ext cx="3362325" cy="3333750"/>
          </a:xfrm>
          <a:prstGeom prst="rect">
            <a:avLst/>
          </a:prstGeom>
          <a:noFill/>
          <a:ln w="9525">
            <a:noFill/>
            <a:miter lim="800000"/>
            <a:headEnd/>
            <a:tailEnd/>
          </a:ln>
          <a:effectLst/>
        </p:spPr>
      </p:pic>
      <p:pic>
        <p:nvPicPr>
          <p:cNvPr id="9" name="Picture 8" descr="WhatsApp Image 2022-06-22 at 11.07.37 PM.jpeg"/>
          <p:cNvPicPr>
            <a:picLocks noChangeAspect="1"/>
          </p:cNvPicPr>
          <p:nvPr/>
        </p:nvPicPr>
        <p:blipFill>
          <a:blip r:embed="rId4" cstate="print"/>
          <a:stretch>
            <a:fillRect/>
          </a:stretch>
        </p:blipFill>
        <p:spPr>
          <a:xfrm>
            <a:off x="6096000" y="1447800"/>
            <a:ext cx="1905000" cy="4724400"/>
          </a:xfrm>
          <a:prstGeom prst="rect">
            <a:avLst/>
          </a:prstGeom>
        </p:spPr>
      </p:pic>
    </p:spTree>
    <p:extLst>
      <p:ext uri="{BB962C8B-B14F-4D97-AF65-F5344CB8AC3E}">
        <p14:creationId xmlns:p14="http://schemas.microsoft.com/office/powerpoint/2010/main" val="262973342"/>
      </p:ext>
    </p:extLst>
  </p:cSld>
  <p:clrMapOvr>
    <a:masterClrMapping/>
  </p:clrMapOvr>
  <p:transition spd="slow">
    <p:cover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conclusion</a:t>
            </a:r>
          </a:p>
        </p:txBody>
      </p:sp>
      <p:sp>
        <p:nvSpPr>
          <p:cNvPr id="3" name="Content Placeholder 2"/>
          <p:cNvSpPr>
            <a:spLocks noGrp="1"/>
          </p:cNvSpPr>
          <p:nvPr>
            <p:ph idx="1"/>
          </p:nvPr>
        </p:nvSpPr>
        <p:spPr/>
        <p:txBody>
          <a:bodyPr>
            <a:normAutofit/>
          </a:bodyPr>
          <a:lstStyle/>
          <a:p>
            <a:pPr algn="ctr">
              <a:buNone/>
            </a:pPr>
            <a:endParaRPr lang="en-IN" sz="2000" dirty="0">
              <a:latin typeface="Calibri" pitchFamily="34" charset="0"/>
              <a:cs typeface="Calibri" pitchFamily="34" charset="0"/>
            </a:endParaRPr>
          </a:p>
          <a:p>
            <a:pPr algn="ctr">
              <a:buNone/>
            </a:pPr>
            <a:endParaRPr lang="en-IN" sz="2000" dirty="0">
              <a:latin typeface="Calibri" pitchFamily="34" charset="0"/>
              <a:cs typeface="Calibri" pitchFamily="34" charset="0"/>
            </a:endParaRPr>
          </a:p>
          <a:p>
            <a:pPr algn="ctr">
              <a:buNone/>
            </a:pPr>
            <a:r>
              <a:rPr lang="en-IN" sz="2000" dirty="0">
                <a:latin typeface="Calibri" pitchFamily="34" charset="0"/>
                <a:cs typeface="Calibri" pitchFamily="34" charset="0"/>
              </a:rPr>
              <a:t>   Without the help of any other person</a:t>
            </a:r>
          </a:p>
          <a:p>
            <a:pPr marL="0" indent="0" algn="ctr">
              <a:buNone/>
            </a:pPr>
            <a:r>
              <a:rPr lang="en-IN" sz="2000" dirty="0">
                <a:latin typeface="Calibri" pitchFamily="34" charset="0"/>
                <a:cs typeface="Calibri" pitchFamily="34" charset="0"/>
              </a:rPr>
              <a:t>    the blind people can walk easily.</a:t>
            </a:r>
          </a:p>
          <a:p>
            <a:pPr algn="ctr">
              <a:buNone/>
            </a:pPr>
            <a:r>
              <a:rPr lang="en-IN" sz="2000" dirty="0">
                <a:latin typeface="Calibri" pitchFamily="34" charset="0"/>
                <a:cs typeface="Calibri" pitchFamily="34" charset="0"/>
              </a:rPr>
              <a:t> </a:t>
            </a:r>
            <a:r>
              <a:rPr lang="en-US" sz="2000" dirty="0">
                <a:latin typeface="Calibri" pitchFamily="34" charset="0"/>
                <a:cs typeface="Calibri" pitchFamily="34" charset="0"/>
              </a:rPr>
              <a:t>Overall, the use of technology provides much more benefits and has taken a great leap towards improving the lives of the visually impaired.</a:t>
            </a:r>
          </a:p>
          <a:p>
            <a:pPr algn="ctr"/>
            <a:endParaRPr lang="en-US" sz="2000" dirty="0"/>
          </a:p>
        </p:txBody>
      </p:sp>
    </p:spTree>
  </p:cSld>
  <p:clrMapOvr>
    <a:masterClrMapping/>
  </p:clrMapOvr>
  <p:transition spd="slow">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412776"/>
            <a:ext cx="7272808" cy="3600400"/>
          </a:xfrm>
        </p:spPr>
        <p:txBody>
          <a:bodyPr>
            <a:normAutofit/>
          </a:bodyPr>
          <a:lstStyle/>
          <a:p>
            <a:r>
              <a:rPr lang="en-IN" dirty="0">
                <a:latin typeface="Maiandra GD" panose="020E0502030308020204" pitchFamily="34" charset="0"/>
              </a:rPr>
              <a:t>Thank You!</a:t>
            </a:r>
            <a:br>
              <a:rPr lang="en-IN" dirty="0">
                <a:latin typeface="Maiandra GD" panose="020E0502030308020204" pitchFamily="34" charset="0"/>
              </a:rPr>
            </a:br>
            <a:br>
              <a:rPr lang="en-IN" dirty="0">
                <a:latin typeface="Maiandra GD" panose="020E0502030308020204" pitchFamily="34" charset="0"/>
              </a:rPr>
            </a:br>
            <a:r>
              <a:rPr lang="en-IN" dirty="0">
                <a:latin typeface="Maiandra GD" panose="020E0502030308020204" pitchFamily="34" charset="0"/>
              </a:rPr>
              <a:t>We are happy to hear your feedback as well, we would come back stronger!</a:t>
            </a:r>
          </a:p>
        </p:txBody>
      </p:sp>
      <p:sp>
        <p:nvSpPr>
          <p:cNvPr id="7" name="TextBox 6"/>
          <p:cNvSpPr txBox="1"/>
          <p:nvPr/>
        </p:nvSpPr>
        <p:spPr>
          <a:xfrm>
            <a:off x="100116" y="5085184"/>
            <a:ext cx="1224136" cy="923330"/>
          </a:xfrm>
          <a:prstGeom prst="rect">
            <a:avLst/>
          </a:prstGeom>
          <a:noFill/>
        </p:spPr>
        <p:txBody>
          <a:bodyPr wrap="square" rtlCol="0">
            <a:spAutoFit/>
          </a:bodyPr>
          <a:lstStyle/>
          <a:p>
            <a:r>
              <a:rPr lang="en-IN" dirty="0">
                <a:solidFill>
                  <a:schemeClr val="bg1"/>
                </a:solidFill>
              </a:rPr>
              <a:t>IoT Hackathon 2019</a:t>
            </a:r>
          </a:p>
        </p:txBody>
      </p:sp>
      <p:pic>
        <p:nvPicPr>
          <p:cNvPr id="6" name="Picture 3" descr="C:\Users\mt001\Desktop\cie logo short.jpg"/>
          <p:cNvPicPr>
            <a:picLocks noChangeAspect="1" noChangeArrowheads="1"/>
          </p:cNvPicPr>
          <p:nvPr/>
        </p:nvPicPr>
        <p:blipFill>
          <a:blip r:embed="rId2" cstate="print"/>
          <a:srcRect/>
          <a:stretch>
            <a:fillRect/>
          </a:stretch>
        </p:blipFill>
        <p:spPr bwMode="auto">
          <a:xfrm>
            <a:off x="6765186" y="0"/>
            <a:ext cx="2378814" cy="838200"/>
          </a:xfrm>
          <a:prstGeom prst="rect">
            <a:avLst/>
          </a:prstGeom>
          <a:noFill/>
        </p:spPr>
      </p:pic>
    </p:spTree>
    <p:extLst>
      <p:ext uri="{BB962C8B-B14F-4D97-AF65-F5344CB8AC3E}">
        <p14:creationId xmlns:p14="http://schemas.microsoft.com/office/powerpoint/2010/main" val="4195066141"/>
      </p:ext>
    </p:extLst>
  </p:cSld>
  <p:clrMapOvr>
    <a:masterClrMapping/>
  </p:clrMapOvr>
  <p:transition spd="slow">
    <p:newsfla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CONTENTS</a:t>
            </a:r>
          </a:p>
        </p:txBody>
      </p:sp>
      <p:sp>
        <p:nvSpPr>
          <p:cNvPr id="3" name="Content Placeholder 2"/>
          <p:cNvSpPr>
            <a:spLocks noGrp="1"/>
          </p:cNvSpPr>
          <p:nvPr>
            <p:ph idx="1"/>
          </p:nvPr>
        </p:nvSpPr>
        <p:spPr/>
        <p:txBody>
          <a:bodyPr>
            <a:normAutofit/>
          </a:bodyPr>
          <a:lstStyle/>
          <a:p>
            <a:r>
              <a:rPr lang="en-AU" sz="2600" dirty="0">
                <a:latin typeface="Calibri" pitchFamily="34" charset="0"/>
                <a:cs typeface="Calibri" pitchFamily="34" charset="0"/>
              </a:rPr>
              <a:t>Problem statement</a:t>
            </a:r>
          </a:p>
          <a:p>
            <a:r>
              <a:rPr lang="en-AU" sz="2600" dirty="0">
                <a:latin typeface="Calibri" pitchFamily="34" charset="0"/>
                <a:cs typeface="Calibri" pitchFamily="34" charset="0"/>
              </a:rPr>
              <a:t>Customer survey</a:t>
            </a:r>
          </a:p>
          <a:p>
            <a:r>
              <a:rPr lang="en-AU" sz="2600" dirty="0">
                <a:latin typeface="Calibri" pitchFamily="34" charset="0"/>
                <a:cs typeface="Calibri" pitchFamily="34" charset="0"/>
              </a:rPr>
              <a:t>Solution’s</a:t>
            </a:r>
            <a:endParaRPr lang="en-US" sz="2600" dirty="0">
              <a:latin typeface="Calibri" pitchFamily="34" charset="0"/>
              <a:cs typeface="Calibri" pitchFamily="34" charset="0"/>
            </a:endParaRPr>
          </a:p>
          <a:p>
            <a:r>
              <a:rPr lang="en-US" sz="2600" dirty="0">
                <a:latin typeface="Calibri" pitchFamily="34" charset="0"/>
                <a:cs typeface="Calibri" pitchFamily="34" charset="0"/>
              </a:rPr>
              <a:t>History</a:t>
            </a:r>
          </a:p>
          <a:p>
            <a:r>
              <a:rPr lang="en-AU" sz="2600" dirty="0">
                <a:latin typeface="Calibri" pitchFamily="34" charset="0"/>
                <a:cs typeface="Calibri" pitchFamily="34" charset="0"/>
              </a:rPr>
              <a:t>Value proportion</a:t>
            </a:r>
          </a:p>
          <a:p>
            <a:r>
              <a:rPr lang="en-AU" sz="2600" dirty="0">
                <a:latin typeface="Calibri" pitchFamily="34" charset="0"/>
                <a:cs typeface="Calibri" pitchFamily="34" charset="0"/>
              </a:rPr>
              <a:t>Customers &amp; Consumers</a:t>
            </a:r>
          </a:p>
          <a:p>
            <a:r>
              <a:rPr lang="en-AU" sz="2600" dirty="0">
                <a:latin typeface="Calibri" pitchFamily="34" charset="0"/>
                <a:cs typeface="Calibri" pitchFamily="34" charset="0"/>
              </a:rPr>
              <a:t>Blueprint </a:t>
            </a:r>
          </a:p>
          <a:p>
            <a:r>
              <a:rPr lang="en-AU" sz="2600" dirty="0">
                <a:latin typeface="Calibri" pitchFamily="34" charset="0"/>
                <a:cs typeface="Calibri" pitchFamily="34" charset="0"/>
              </a:rPr>
              <a:t>Conclusion</a:t>
            </a:r>
          </a:p>
          <a:p>
            <a:r>
              <a:rPr lang="en-AU" sz="2600" dirty="0">
                <a:latin typeface="Calibri" pitchFamily="34" charset="0"/>
                <a:cs typeface="Calibri" pitchFamily="34" charset="0"/>
              </a:rPr>
              <a:t>Output </a:t>
            </a:r>
          </a:p>
          <a:p>
            <a:endParaRPr lang="en-AU" sz="2600" dirty="0">
              <a:latin typeface="Calibri" pitchFamily="34" charset="0"/>
              <a:cs typeface="Calibri" pitchFamily="34" charset="0"/>
            </a:endParaRPr>
          </a:p>
          <a:p>
            <a:endParaRPr lang="en-US" dirty="0">
              <a:latin typeface="Calibri" pitchFamily="34" charset="0"/>
              <a:cs typeface="Calibri" pitchFamily="34" charset="0"/>
            </a:endParaRPr>
          </a:p>
          <a:p>
            <a:endParaRPr lang="en-US" dirty="0">
              <a:latin typeface="Calibri" pitchFamily="34" charset="0"/>
              <a:cs typeface="Calibri" pitchFamily="34" charset="0"/>
            </a:endParaRPr>
          </a:p>
          <a:p>
            <a:endParaRPr lang="en-US" dirty="0"/>
          </a:p>
        </p:txBody>
      </p:sp>
    </p:spTree>
  </p:cSld>
  <p:clrMapOvr>
    <a:masterClrMapping/>
  </p:clrMapOvr>
  <p:transition spd="slow">
    <p:blinds/>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5050904" cy="850106"/>
          </a:xfrm>
        </p:spPr>
        <p:txBody>
          <a:bodyPr/>
          <a:lstStyle/>
          <a:p>
            <a:r>
              <a:rPr lang="en-IN" dirty="0">
                <a:solidFill>
                  <a:schemeClr val="accent6">
                    <a:lumMod val="50000"/>
                  </a:schemeClr>
                </a:solidFill>
                <a:effectLst>
                  <a:outerShdw blurRad="38100" dist="38100" dir="2700000" algn="tl">
                    <a:srgbClr val="000000">
                      <a:alpha val="43137"/>
                    </a:srgbClr>
                  </a:outerShdw>
                </a:effectLst>
              </a:rPr>
              <a:t>Problem Statement</a:t>
            </a:r>
          </a:p>
        </p:txBody>
      </p:sp>
      <p:sp>
        <p:nvSpPr>
          <p:cNvPr id="4" name="Subtitle 3"/>
          <p:cNvSpPr>
            <a:spLocks noGrp="1"/>
          </p:cNvSpPr>
          <p:nvPr>
            <p:ph idx="1"/>
          </p:nvPr>
        </p:nvSpPr>
        <p:spPr>
          <a:xfrm>
            <a:off x="478912" y="1207293"/>
            <a:ext cx="8207888" cy="5345907"/>
          </a:xfrm>
        </p:spPr>
        <p:txBody>
          <a:bodyPr>
            <a:normAutofit/>
          </a:bodyPr>
          <a:lstStyle/>
          <a:p>
            <a:pPr algn="just">
              <a:buNone/>
            </a:pPr>
            <a:r>
              <a:rPr lang="en-US" dirty="0">
                <a:latin typeface="Calibri" pitchFamily="34" charset="0"/>
                <a:cs typeface="Calibri" pitchFamily="34" charset="0"/>
              </a:rPr>
              <a:t>    </a:t>
            </a:r>
            <a:r>
              <a:rPr lang="en-US" sz="2800" dirty="0">
                <a:latin typeface="Calibri" pitchFamily="34" charset="0"/>
                <a:cs typeface="Calibri" pitchFamily="34" charset="0"/>
              </a:rPr>
              <a:t>Without vision it can be challenging for visually impaired people to navigate and to move around without bumping into obstacles !!</a:t>
            </a:r>
          </a:p>
          <a:p>
            <a:pPr>
              <a:buNone/>
            </a:pPr>
            <a:r>
              <a:rPr lang="en-AU" dirty="0">
                <a:latin typeface="Calibri" pitchFamily="34" charset="0"/>
                <a:cs typeface="Calibri" pitchFamily="34" charset="0"/>
              </a:rPr>
              <a:t> </a:t>
            </a:r>
            <a:endParaRPr lang="en-US" dirty="0">
              <a:latin typeface="Calibri" pitchFamily="34" charset="0"/>
              <a:cs typeface="Calibri" pitchFamily="34" charset="0"/>
            </a:endParaRPr>
          </a:p>
          <a:p>
            <a:pPr>
              <a:buNone/>
            </a:pPr>
            <a:endParaRPr lang="en-IN" sz="2200" dirty="0">
              <a:solidFill>
                <a:srgbClr val="FF0000"/>
              </a:solidFill>
              <a:latin typeface="Maiandra GD" panose="020E0502030308020204" pitchFamily="34" charset="0"/>
            </a:endParaRPr>
          </a:p>
        </p:txBody>
      </p:sp>
      <p:sp>
        <p:nvSpPr>
          <p:cNvPr id="7" name="TextBox 6"/>
          <p:cNvSpPr txBox="1"/>
          <p:nvPr/>
        </p:nvSpPr>
        <p:spPr>
          <a:xfrm>
            <a:off x="100116" y="5085184"/>
            <a:ext cx="1224136" cy="923330"/>
          </a:xfrm>
          <a:prstGeom prst="rect">
            <a:avLst/>
          </a:prstGeom>
          <a:noFill/>
        </p:spPr>
        <p:txBody>
          <a:bodyPr wrap="square" rtlCol="0">
            <a:spAutoFit/>
          </a:bodyPr>
          <a:lstStyle/>
          <a:p>
            <a:r>
              <a:rPr lang="en-IN" dirty="0">
                <a:solidFill>
                  <a:schemeClr val="bg1"/>
                </a:solidFill>
              </a:rPr>
              <a:t>IoT Hackathon 2019</a:t>
            </a:r>
          </a:p>
        </p:txBody>
      </p:sp>
      <p:pic>
        <p:nvPicPr>
          <p:cNvPr id="9" name="Picture 3" descr="C:\Users\mt001\Desktop\cie logo short.jpg"/>
          <p:cNvPicPr>
            <a:picLocks noChangeAspect="1" noChangeArrowheads="1"/>
          </p:cNvPicPr>
          <p:nvPr/>
        </p:nvPicPr>
        <p:blipFill>
          <a:blip r:embed="rId3" cstate="print"/>
          <a:srcRect/>
          <a:stretch>
            <a:fillRect/>
          </a:stretch>
        </p:blipFill>
        <p:spPr bwMode="auto">
          <a:xfrm>
            <a:off x="6765186" y="0"/>
            <a:ext cx="2378814" cy="838200"/>
          </a:xfrm>
          <a:prstGeom prst="rect">
            <a:avLst/>
          </a:prstGeom>
          <a:noFill/>
        </p:spPr>
      </p:pic>
      <p:pic>
        <p:nvPicPr>
          <p:cNvPr id="9218" name="Picture 2" descr="Illustration Of Cartoon Blind Businessman Walking Into Danger In Risk  Concept Royalty Free SVG, Cliparts, Vectors, And Stock Illustration. Image  28389624."/>
          <p:cNvPicPr>
            <a:picLocks noChangeAspect="1" noChangeArrowheads="1"/>
          </p:cNvPicPr>
          <p:nvPr/>
        </p:nvPicPr>
        <p:blipFill>
          <a:blip r:embed="rId4" cstate="print"/>
          <a:srcRect/>
          <a:stretch>
            <a:fillRect/>
          </a:stretch>
        </p:blipFill>
        <p:spPr bwMode="auto">
          <a:xfrm>
            <a:off x="838200" y="3810000"/>
            <a:ext cx="2514600" cy="2514600"/>
          </a:xfrm>
          <a:prstGeom prst="rect">
            <a:avLst/>
          </a:prstGeom>
          <a:noFill/>
        </p:spPr>
      </p:pic>
      <p:pic>
        <p:nvPicPr>
          <p:cNvPr id="9220" name="Picture 4" descr="A Glimpse into How a Blind Person Navigates the World (Part 2) | Tekway  High Performance ADA Tiles by StrongGo"/>
          <p:cNvPicPr>
            <a:picLocks noChangeAspect="1" noChangeArrowheads="1"/>
          </p:cNvPicPr>
          <p:nvPr/>
        </p:nvPicPr>
        <p:blipFill>
          <a:blip r:embed="rId5" cstate="print"/>
          <a:srcRect/>
          <a:stretch>
            <a:fillRect/>
          </a:stretch>
        </p:blipFill>
        <p:spPr bwMode="auto">
          <a:xfrm>
            <a:off x="4495800" y="3810000"/>
            <a:ext cx="3692673" cy="2463013"/>
          </a:xfrm>
          <a:prstGeom prst="rect">
            <a:avLst/>
          </a:prstGeom>
          <a:noFill/>
        </p:spPr>
      </p:pic>
    </p:spTree>
    <p:extLst>
      <p:ext uri="{BB962C8B-B14F-4D97-AF65-F5344CB8AC3E}">
        <p14:creationId xmlns:p14="http://schemas.microsoft.com/office/powerpoint/2010/main" val="3460982374"/>
      </p:ext>
    </p:extLst>
  </p:cSld>
  <p:clrMapOvr>
    <a:masterClrMapping/>
  </p:clrMapOvr>
  <p:transition spd="slow">
    <p:circl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28600"/>
            <a:ext cx="4227240" cy="922114"/>
          </a:xfrm>
        </p:spPr>
        <p:txBody>
          <a:bodyPr>
            <a:normAutofit fontScale="90000"/>
          </a:bodyPr>
          <a:lstStyle/>
          <a:p>
            <a:r>
              <a:rPr lang="en-IN" dirty="0">
                <a:effectLst>
                  <a:outerShdw blurRad="38100" dist="38100" dir="2700000" algn="tl">
                    <a:srgbClr val="000000">
                      <a:alpha val="43137"/>
                    </a:srgbClr>
                  </a:outerShdw>
                </a:effectLst>
              </a:rPr>
              <a:t>Customer Survey</a:t>
            </a:r>
          </a:p>
        </p:txBody>
      </p:sp>
      <p:sp>
        <p:nvSpPr>
          <p:cNvPr id="4" name="Subtitle 3"/>
          <p:cNvSpPr>
            <a:spLocks noGrp="1"/>
          </p:cNvSpPr>
          <p:nvPr>
            <p:ph idx="1"/>
          </p:nvPr>
        </p:nvSpPr>
        <p:spPr>
          <a:xfrm>
            <a:off x="478912" y="1207293"/>
            <a:ext cx="8229600" cy="4525963"/>
          </a:xfrm>
        </p:spPr>
        <p:txBody>
          <a:bodyPr>
            <a:normAutofit/>
          </a:bodyPr>
          <a:lstStyle/>
          <a:p>
            <a:r>
              <a:rPr lang="en-US" sz="2000" dirty="0"/>
              <a:t>One of the consequences of  </a:t>
            </a:r>
            <a:r>
              <a:rPr lang="en-US" sz="2000" dirty="0">
                <a:hlinkClick r:id="rId2" tooltip="Learn more about vision loss from ScienceDirect's AI-generated Topic Pages"/>
              </a:rPr>
              <a:t>vision loss</a:t>
            </a:r>
            <a:r>
              <a:rPr lang="en-US" sz="2000" dirty="0"/>
              <a:t> is being uncomfortable about safety while moving around or traveling independently   </a:t>
            </a:r>
          </a:p>
          <a:p>
            <a:endParaRPr lang="en-US" sz="2000" dirty="0"/>
          </a:p>
          <a:p>
            <a:r>
              <a:rPr lang="en-US" sz="2000" dirty="0"/>
              <a:t>Many blind people had experienced some sort of</a:t>
            </a:r>
          </a:p>
          <a:p>
            <a:pPr>
              <a:buNone/>
            </a:pPr>
            <a:r>
              <a:rPr lang="en-US" sz="2000" dirty="0"/>
              <a:t>   difficulty in outdoor environments like  unsafe sidewalks, existence of obstacles on sidewalks, </a:t>
            </a:r>
            <a:r>
              <a:rPr lang="en-US" sz="2000" dirty="0">
                <a:hlinkClick r:id="rId3" tooltip="Learn more about fear of falling from ScienceDirect's AI-generated Topic Pages"/>
              </a:rPr>
              <a:t>fear of falling</a:t>
            </a:r>
            <a:r>
              <a:rPr lang="en-US" sz="2000" dirty="0"/>
              <a:t>, walking into glass doors, crossing streets etc..</a:t>
            </a:r>
          </a:p>
          <a:p>
            <a:pPr>
              <a:buNone/>
            </a:pPr>
            <a:endParaRPr lang="en-AU" sz="2000" dirty="0">
              <a:solidFill>
                <a:srgbClr val="FF0000"/>
              </a:solidFill>
              <a:latin typeface="Maiandra GD" panose="020E0502030308020204" pitchFamily="34" charset="0"/>
            </a:endParaRPr>
          </a:p>
          <a:p>
            <a:pPr>
              <a:buFont typeface="Wingdings" pitchFamily="2" charset="2"/>
              <a:buChar char="q"/>
            </a:pPr>
            <a:r>
              <a:rPr lang="en-AU" sz="2000" dirty="0">
                <a:solidFill>
                  <a:srgbClr val="FF0000"/>
                </a:solidFill>
                <a:latin typeface="Maiandra GD" panose="020E0502030308020204" pitchFamily="34" charset="0"/>
              </a:rPr>
              <a:t>So this problem is stated as the most common and need to be focused and solved topic.</a:t>
            </a:r>
            <a:endParaRPr lang="en-IN" sz="2000" dirty="0">
              <a:solidFill>
                <a:srgbClr val="FF0000"/>
              </a:solidFill>
              <a:latin typeface="Maiandra GD" panose="020E0502030308020204" pitchFamily="34" charset="0"/>
            </a:endParaRPr>
          </a:p>
        </p:txBody>
      </p:sp>
      <p:sp>
        <p:nvSpPr>
          <p:cNvPr id="7" name="TextBox 6"/>
          <p:cNvSpPr txBox="1"/>
          <p:nvPr/>
        </p:nvSpPr>
        <p:spPr>
          <a:xfrm>
            <a:off x="100116" y="5085184"/>
            <a:ext cx="1224136" cy="923330"/>
          </a:xfrm>
          <a:prstGeom prst="rect">
            <a:avLst/>
          </a:prstGeom>
          <a:noFill/>
        </p:spPr>
        <p:txBody>
          <a:bodyPr wrap="square" rtlCol="0">
            <a:spAutoFit/>
          </a:bodyPr>
          <a:lstStyle/>
          <a:p>
            <a:r>
              <a:rPr lang="en-IN" dirty="0">
                <a:solidFill>
                  <a:schemeClr val="bg1"/>
                </a:solidFill>
              </a:rPr>
              <a:t>IoT Hackathon 2019</a:t>
            </a:r>
          </a:p>
        </p:txBody>
      </p:sp>
      <p:pic>
        <p:nvPicPr>
          <p:cNvPr id="9" name="Picture 3" descr="C:\Users\mt001\Desktop\cie logo short.jpg"/>
          <p:cNvPicPr>
            <a:picLocks noChangeAspect="1" noChangeArrowheads="1"/>
          </p:cNvPicPr>
          <p:nvPr/>
        </p:nvPicPr>
        <p:blipFill>
          <a:blip r:embed="rId4" cstate="print"/>
          <a:srcRect/>
          <a:stretch>
            <a:fillRect/>
          </a:stretch>
        </p:blipFill>
        <p:spPr bwMode="auto">
          <a:xfrm>
            <a:off x="6765186" y="0"/>
            <a:ext cx="2378814" cy="838200"/>
          </a:xfrm>
          <a:prstGeom prst="rect">
            <a:avLst/>
          </a:prstGeom>
          <a:noFill/>
        </p:spPr>
      </p:pic>
    </p:spTree>
    <p:extLst>
      <p:ext uri="{BB962C8B-B14F-4D97-AF65-F5344CB8AC3E}">
        <p14:creationId xmlns:p14="http://schemas.microsoft.com/office/powerpoint/2010/main" val="468342830"/>
      </p:ext>
    </p:extLst>
  </p:cSld>
  <p:clrMapOvr>
    <a:masterClrMapping/>
  </p:clrMapOvr>
  <p:transition spd="slow">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5050904" cy="922114"/>
          </a:xfrm>
        </p:spPr>
        <p:txBody>
          <a:bodyPr/>
          <a:lstStyle/>
          <a:p>
            <a:r>
              <a:rPr lang="en-IN" dirty="0">
                <a:effectLst>
                  <a:outerShdw blurRad="38100" dist="38100" dir="2700000" algn="tl">
                    <a:srgbClr val="000000">
                      <a:alpha val="43137"/>
                    </a:srgbClr>
                  </a:outerShdw>
                </a:effectLst>
              </a:rPr>
              <a:t>Existing Solutions</a:t>
            </a:r>
          </a:p>
        </p:txBody>
      </p:sp>
      <p:sp>
        <p:nvSpPr>
          <p:cNvPr id="4" name="Subtitle 3"/>
          <p:cNvSpPr>
            <a:spLocks noGrp="1"/>
          </p:cNvSpPr>
          <p:nvPr>
            <p:ph idx="1"/>
          </p:nvPr>
        </p:nvSpPr>
        <p:spPr>
          <a:xfrm>
            <a:off x="478912" y="1207293"/>
            <a:ext cx="8229600" cy="4525963"/>
          </a:xfrm>
        </p:spPr>
        <p:txBody>
          <a:bodyPr>
            <a:normAutofit/>
          </a:bodyPr>
          <a:lstStyle/>
          <a:p>
            <a:pPr>
              <a:buNone/>
            </a:pPr>
            <a:r>
              <a:rPr lang="en-IN" sz="2400" dirty="0"/>
              <a:t> Existing </a:t>
            </a:r>
            <a:r>
              <a:rPr lang="en-AU" sz="2400" dirty="0">
                <a:latin typeface="Calibri" pitchFamily="34" charset="0"/>
                <a:cs typeface="Calibri" pitchFamily="34" charset="0"/>
              </a:rPr>
              <a:t>solutions for helping blind people are like-</a:t>
            </a:r>
            <a:endParaRPr lang="en-US" sz="2400" dirty="0">
              <a:latin typeface="Calibri" pitchFamily="34" charset="0"/>
              <a:cs typeface="Calibri" pitchFamily="34" charset="0"/>
            </a:endParaRPr>
          </a:p>
          <a:p>
            <a:r>
              <a:rPr lang="en-US" sz="2400" b="1" dirty="0">
                <a:latin typeface="Calibri" pitchFamily="34" charset="0"/>
                <a:cs typeface="Calibri" pitchFamily="34" charset="0"/>
              </a:rPr>
              <a:t>Smart Glasses</a:t>
            </a:r>
          </a:p>
          <a:p>
            <a:r>
              <a:rPr lang="en-US" sz="2400" b="1" dirty="0">
                <a:latin typeface="Calibri" pitchFamily="34" charset="0"/>
                <a:cs typeface="Calibri" pitchFamily="34" charset="0"/>
              </a:rPr>
              <a:t>Electric vehicles</a:t>
            </a:r>
          </a:p>
          <a:p>
            <a:r>
              <a:rPr lang="en-US" sz="2400" b="1" dirty="0">
                <a:latin typeface="Calibri" pitchFamily="34" charset="0"/>
                <a:cs typeface="Calibri" pitchFamily="34" charset="0"/>
              </a:rPr>
              <a:t>3-D Sound Maps – </a:t>
            </a:r>
            <a:r>
              <a:rPr lang="en-US" sz="2400" dirty="0">
                <a:latin typeface="Calibri" pitchFamily="34" charset="0"/>
                <a:cs typeface="Calibri" pitchFamily="34" charset="0"/>
              </a:rPr>
              <a:t>They are quit useful and friendly to use but they don’t indicate any obstacles.</a:t>
            </a:r>
            <a:r>
              <a:rPr lang="en-IN" sz="2400" dirty="0">
                <a:latin typeface="Calibri" pitchFamily="34" charset="0"/>
                <a:cs typeface="Calibri" pitchFamily="34" charset="0"/>
              </a:rPr>
              <a:t>  </a:t>
            </a:r>
          </a:p>
          <a:p>
            <a:pPr>
              <a:buFont typeface="Wingdings" pitchFamily="2" charset="2"/>
              <a:buChar char="Ø"/>
            </a:pPr>
            <a:r>
              <a:rPr lang="en-IN" sz="2400" dirty="0">
                <a:latin typeface="Calibri" pitchFamily="34" charset="0"/>
                <a:cs typeface="Calibri" pitchFamily="34" charset="0"/>
              </a:rPr>
              <a:t>These devices are in use but not in wide range.</a:t>
            </a:r>
          </a:p>
          <a:p>
            <a:pPr>
              <a:buFont typeface="Wingdings" pitchFamily="2" charset="2"/>
              <a:buChar char="Ø"/>
            </a:pPr>
            <a:r>
              <a:rPr lang="en-IN" sz="2400" dirty="0">
                <a:latin typeface="Calibri" pitchFamily="34" charset="0"/>
                <a:cs typeface="Calibri" pitchFamily="34" charset="0"/>
              </a:rPr>
              <a:t>The existing solutions are not satisfactory due to high cost</a:t>
            </a:r>
          </a:p>
          <a:p>
            <a:pPr>
              <a:buNone/>
            </a:pPr>
            <a:r>
              <a:rPr lang="en-IN" sz="2400" dirty="0">
                <a:latin typeface="Calibri" pitchFamily="34" charset="0"/>
                <a:cs typeface="Calibri" pitchFamily="34" charset="0"/>
              </a:rPr>
              <a:t>   and low availability in the developing countries</a:t>
            </a:r>
            <a:endParaRPr lang="en-IN" sz="2200" dirty="0">
              <a:solidFill>
                <a:srgbClr val="FF0000"/>
              </a:solidFill>
              <a:latin typeface="Maiandra GD" panose="020E0502030308020204" pitchFamily="34" charset="0"/>
            </a:endParaRPr>
          </a:p>
        </p:txBody>
      </p:sp>
      <p:sp>
        <p:nvSpPr>
          <p:cNvPr id="7" name="TextBox 6"/>
          <p:cNvSpPr txBox="1"/>
          <p:nvPr/>
        </p:nvSpPr>
        <p:spPr>
          <a:xfrm>
            <a:off x="100116" y="5085184"/>
            <a:ext cx="1224136" cy="923330"/>
          </a:xfrm>
          <a:prstGeom prst="rect">
            <a:avLst/>
          </a:prstGeom>
          <a:noFill/>
        </p:spPr>
        <p:txBody>
          <a:bodyPr wrap="square" rtlCol="0">
            <a:spAutoFit/>
          </a:bodyPr>
          <a:lstStyle/>
          <a:p>
            <a:r>
              <a:rPr lang="en-IN" dirty="0">
                <a:solidFill>
                  <a:schemeClr val="bg1"/>
                </a:solidFill>
              </a:rPr>
              <a:t>IoT Hackathon 2019</a:t>
            </a:r>
          </a:p>
        </p:txBody>
      </p:sp>
      <p:pic>
        <p:nvPicPr>
          <p:cNvPr id="10" name="Picture 3" descr="C:\Users\mt001\Desktop\cie logo short.jpg"/>
          <p:cNvPicPr>
            <a:picLocks noChangeAspect="1" noChangeArrowheads="1"/>
          </p:cNvPicPr>
          <p:nvPr/>
        </p:nvPicPr>
        <p:blipFill>
          <a:blip r:embed="rId2" cstate="print"/>
          <a:srcRect/>
          <a:stretch>
            <a:fillRect/>
          </a:stretch>
        </p:blipFill>
        <p:spPr bwMode="auto">
          <a:xfrm>
            <a:off x="6765186" y="0"/>
            <a:ext cx="2378814" cy="838200"/>
          </a:xfrm>
          <a:prstGeom prst="rect">
            <a:avLst/>
          </a:prstGeom>
          <a:noFill/>
        </p:spPr>
      </p:pic>
      <p:pic>
        <p:nvPicPr>
          <p:cNvPr id="6" name="Picture 5" descr="blind graph.png"/>
          <p:cNvPicPr>
            <a:picLocks noChangeAspect="1"/>
          </p:cNvPicPr>
          <p:nvPr/>
        </p:nvPicPr>
        <p:blipFill>
          <a:blip r:embed="rId3" cstate="print"/>
          <a:stretch>
            <a:fillRect/>
          </a:stretch>
        </p:blipFill>
        <p:spPr>
          <a:xfrm>
            <a:off x="1295400" y="4724400"/>
            <a:ext cx="2864883" cy="1905000"/>
          </a:xfrm>
          <a:prstGeom prst="rect">
            <a:avLst/>
          </a:prstGeom>
        </p:spPr>
      </p:pic>
      <p:pic>
        <p:nvPicPr>
          <p:cNvPr id="7171" name="Picture 3"/>
          <p:cNvPicPr>
            <a:picLocks noChangeAspect="1" noChangeArrowheads="1"/>
          </p:cNvPicPr>
          <p:nvPr/>
        </p:nvPicPr>
        <p:blipFill>
          <a:blip r:embed="rId4" cstate="print"/>
          <a:srcRect/>
          <a:stretch>
            <a:fillRect/>
          </a:stretch>
        </p:blipFill>
        <p:spPr bwMode="auto">
          <a:xfrm>
            <a:off x="4572000" y="4648200"/>
            <a:ext cx="4267200" cy="2057701"/>
          </a:xfrm>
          <a:prstGeom prst="rect">
            <a:avLst/>
          </a:prstGeom>
          <a:noFill/>
          <a:ln w="9525">
            <a:noFill/>
            <a:miter lim="800000"/>
            <a:headEnd/>
            <a:tailEnd/>
          </a:ln>
          <a:effectLst/>
        </p:spPr>
      </p:pic>
    </p:spTree>
    <p:extLst>
      <p:ext uri="{BB962C8B-B14F-4D97-AF65-F5344CB8AC3E}">
        <p14:creationId xmlns:p14="http://schemas.microsoft.com/office/powerpoint/2010/main" val="2174608072"/>
      </p:ext>
    </p:extLst>
  </p:cSld>
  <p:clrMapOvr>
    <a:masterClrMapping/>
  </p:clrMapOvr>
  <p:transition spd="slow">
    <p:cover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effectLst>
                  <a:outerShdw blurRad="38100" dist="38100" dir="2700000" algn="tl">
                    <a:srgbClr val="000000">
                      <a:alpha val="43137"/>
                    </a:srgbClr>
                  </a:outerShdw>
                </a:effectLst>
              </a:rPr>
              <a:t>Blind devices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AU" sz="900" dirty="0"/>
              <a:t>.</a:t>
            </a:r>
            <a:endParaRPr lang="en-US" sz="900" dirty="0"/>
          </a:p>
        </p:txBody>
      </p:sp>
      <p:pic>
        <p:nvPicPr>
          <p:cNvPr id="4" name="Picture 3" descr="blinddd.jpg"/>
          <p:cNvPicPr>
            <a:picLocks noChangeAspect="1"/>
          </p:cNvPicPr>
          <p:nvPr/>
        </p:nvPicPr>
        <p:blipFill>
          <a:blip r:embed="rId2" cstate="print"/>
          <a:stretch>
            <a:fillRect/>
          </a:stretch>
        </p:blipFill>
        <p:spPr>
          <a:xfrm>
            <a:off x="533400" y="1600200"/>
            <a:ext cx="2755660" cy="1752600"/>
          </a:xfrm>
          <a:prstGeom prst="rect">
            <a:avLst/>
          </a:prstGeom>
        </p:spPr>
      </p:pic>
      <p:pic>
        <p:nvPicPr>
          <p:cNvPr id="5" name="Picture 4" descr="download.jpg"/>
          <p:cNvPicPr>
            <a:picLocks noChangeAspect="1"/>
          </p:cNvPicPr>
          <p:nvPr/>
        </p:nvPicPr>
        <p:blipFill>
          <a:blip r:embed="rId3" cstate="print"/>
          <a:stretch>
            <a:fillRect/>
          </a:stretch>
        </p:blipFill>
        <p:spPr>
          <a:xfrm>
            <a:off x="3923928" y="1484784"/>
            <a:ext cx="1944216" cy="1944216"/>
          </a:xfrm>
          <a:prstGeom prst="rect">
            <a:avLst/>
          </a:prstGeom>
        </p:spPr>
      </p:pic>
      <p:pic>
        <p:nvPicPr>
          <p:cNvPr id="6" name="Picture 5" descr="blind.png"/>
          <p:cNvPicPr>
            <a:picLocks noChangeAspect="1"/>
          </p:cNvPicPr>
          <p:nvPr/>
        </p:nvPicPr>
        <p:blipFill>
          <a:blip r:embed="rId4" cstate="print"/>
          <a:stretch>
            <a:fillRect/>
          </a:stretch>
        </p:blipFill>
        <p:spPr>
          <a:xfrm>
            <a:off x="6300192" y="1268760"/>
            <a:ext cx="2430016" cy="2255520"/>
          </a:xfrm>
          <a:prstGeom prst="rect">
            <a:avLst/>
          </a:prstGeom>
        </p:spPr>
      </p:pic>
      <p:sp>
        <p:nvSpPr>
          <p:cNvPr id="7" name="Rectangle 6"/>
          <p:cNvSpPr/>
          <p:nvPr/>
        </p:nvSpPr>
        <p:spPr>
          <a:xfrm>
            <a:off x="762000" y="3810001"/>
            <a:ext cx="2438400" cy="523220"/>
          </a:xfrm>
          <a:prstGeom prst="rect">
            <a:avLst/>
          </a:prstGeom>
        </p:spPr>
        <p:txBody>
          <a:bodyPr wrap="square">
            <a:spAutoFit/>
          </a:bodyPr>
          <a:lstStyle/>
          <a:p>
            <a:r>
              <a:rPr lang="en-AU" sz="2800" dirty="0"/>
              <a:t>Low  vision-</a:t>
            </a:r>
            <a:endParaRPr lang="en-US" sz="2800" dirty="0"/>
          </a:p>
        </p:txBody>
      </p:sp>
      <p:pic>
        <p:nvPicPr>
          <p:cNvPr id="8" name="Content Placeholder 7" descr="images.jpg"/>
          <p:cNvPicPr>
            <a:picLocks noChangeAspect="1"/>
          </p:cNvPicPr>
          <p:nvPr/>
        </p:nvPicPr>
        <p:blipFill>
          <a:blip r:embed="rId5" cstate="print"/>
          <a:stretch>
            <a:fillRect/>
          </a:stretch>
        </p:blipFill>
        <p:spPr>
          <a:xfrm>
            <a:off x="827584" y="4869160"/>
            <a:ext cx="3287216" cy="1572588"/>
          </a:xfrm>
          <a:prstGeom prst="rect">
            <a:avLst/>
          </a:prstGeom>
        </p:spPr>
      </p:pic>
      <p:pic>
        <p:nvPicPr>
          <p:cNvPr id="9" name="Picture 8" descr="blind dev.jpg"/>
          <p:cNvPicPr>
            <a:picLocks noChangeAspect="1"/>
          </p:cNvPicPr>
          <p:nvPr/>
        </p:nvPicPr>
        <p:blipFill>
          <a:blip r:embed="rId6" cstate="print"/>
          <a:stretch>
            <a:fillRect/>
          </a:stretch>
        </p:blipFill>
        <p:spPr>
          <a:xfrm>
            <a:off x="5364087" y="4869160"/>
            <a:ext cx="2806733" cy="1684040"/>
          </a:xfrm>
          <a:prstGeom prst="rect">
            <a:avLst/>
          </a:prstGeom>
        </p:spPr>
      </p:pic>
    </p:spTree>
  </p:cSld>
  <p:clrMapOvr>
    <a:masterClrMapping/>
  </p:clrMapOvr>
  <p:transition spd="slow">
    <p:newsfla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5050904" cy="922114"/>
          </a:xfrm>
        </p:spPr>
        <p:txBody>
          <a:bodyPr/>
          <a:lstStyle/>
          <a:p>
            <a:r>
              <a:rPr lang="en-IN" dirty="0">
                <a:effectLst>
                  <a:outerShdw blurRad="38100" dist="38100" dir="2700000" algn="tl">
                    <a:srgbClr val="000000">
                      <a:alpha val="43137"/>
                    </a:srgbClr>
                  </a:outerShdw>
                </a:effectLst>
              </a:rPr>
              <a:t>Our Solution</a:t>
            </a:r>
          </a:p>
        </p:txBody>
      </p:sp>
      <p:sp>
        <p:nvSpPr>
          <p:cNvPr id="4" name="Subtitle 3"/>
          <p:cNvSpPr>
            <a:spLocks noGrp="1"/>
          </p:cNvSpPr>
          <p:nvPr>
            <p:ph idx="1"/>
          </p:nvPr>
        </p:nvSpPr>
        <p:spPr>
          <a:xfrm>
            <a:off x="478912" y="1207293"/>
            <a:ext cx="8284088" cy="5498307"/>
          </a:xfrm>
        </p:spPr>
        <p:txBody>
          <a:bodyPr>
            <a:normAutofit/>
          </a:bodyPr>
          <a:lstStyle/>
          <a:p>
            <a:pPr>
              <a:buNone/>
            </a:pPr>
            <a:r>
              <a:rPr lang="en-US" sz="2400" dirty="0">
                <a:solidFill>
                  <a:srgbClr val="7030A0"/>
                </a:solidFill>
                <a:latin typeface="Calibri" pitchFamily="34" charset="0"/>
                <a:cs typeface="Calibri" pitchFamily="34" charset="0"/>
              </a:rPr>
              <a:t>  Blind stick is an innovative stick designed for visually</a:t>
            </a:r>
          </a:p>
          <a:p>
            <a:pPr>
              <a:buNone/>
            </a:pPr>
            <a:r>
              <a:rPr lang="en-US" sz="2400" dirty="0">
                <a:solidFill>
                  <a:srgbClr val="7030A0"/>
                </a:solidFill>
                <a:latin typeface="Calibri" pitchFamily="34" charset="0"/>
                <a:cs typeface="Calibri" pitchFamily="34" charset="0"/>
              </a:rPr>
              <a:t>  disabled people for improved navigation while walking. </a:t>
            </a:r>
          </a:p>
          <a:p>
            <a:pPr>
              <a:buNone/>
            </a:pPr>
            <a:r>
              <a:rPr lang="en-US" sz="2400" dirty="0">
                <a:solidFill>
                  <a:srgbClr val="7030A0"/>
                </a:solidFill>
                <a:latin typeface="Calibri" pitchFamily="34" charset="0"/>
                <a:cs typeface="Calibri" pitchFamily="34" charset="0"/>
              </a:rPr>
              <a:t>  We here propose an advanced blind stick that allow visually   </a:t>
            </a:r>
          </a:p>
          <a:p>
            <a:pPr>
              <a:buNone/>
            </a:pPr>
            <a:r>
              <a:rPr lang="en-US" sz="2400" dirty="0">
                <a:solidFill>
                  <a:srgbClr val="7030A0"/>
                </a:solidFill>
                <a:latin typeface="Calibri" pitchFamily="34" charset="0"/>
                <a:cs typeface="Calibri" pitchFamily="34" charset="0"/>
              </a:rPr>
              <a:t>  challenged people to navigate with ease using advanced </a:t>
            </a:r>
          </a:p>
          <a:p>
            <a:pPr>
              <a:buNone/>
            </a:pPr>
            <a:r>
              <a:rPr lang="en-US" sz="2400" dirty="0">
                <a:solidFill>
                  <a:srgbClr val="7030A0"/>
                </a:solidFill>
                <a:latin typeface="Calibri" pitchFamily="34" charset="0"/>
                <a:cs typeface="Calibri" pitchFamily="34" charset="0"/>
              </a:rPr>
              <a:t>  technology.</a:t>
            </a:r>
          </a:p>
          <a:p>
            <a:r>
              <a:rPr lang="en-AU" sz="2400" dirty="0">
                <a:solidFill>
                  <a:srgbClr val="FF0000"/>
                </a:solidFill>
                <a:latin typeface="Calibri" pitchFamily="34" charset="0"/>
                <a:cs typeface="Calibri" pitchFamily="34" charset="0"/>
              </a:rPr>
              <a:t>People prefer to use smart stick often.</a:t>
            </a:r>
            <a:endParaRPr lang="en-US" sz="2400" dirty="0">
              <a:solidFill>
                <a:srgbClr val="FF0000"/>
              </a:solidFill>
              <a:latin typeface="Calibri" pitchFamily="34" charset="0"/>
              <a:cs typeface="Calibri" pitchFamily="34" charset="0"/>
            </a:endParaRPr>
          </a:p>
          <a:p>
            <a:pPr>
              <a:buNone/>
            </a:pPr>
            <a:r>
              <a:rPr lang="en-US" sz="2400" dirty="0">
                <a:solidFill>
                  <a:srgbClr val="7030A0"/>
                </a:solidFill>
                <a:latin typeface="Calibri" pitchFamily="34" charset="0"/>
                <a:cs typeface="Calibri" pitchFamily="34" charset="0"/>
              </a:rPr>
              <a:t> </a:t>
            </a:r>
            <a:endParaRPr lang="en-IN" sz="2400" dirty="0">
              <a:solidFill>
                <a:srgbClr val="7030A0"/>
              </a:solidFill>
              <a:latin typeface="Calibri" pitchFamily="34" charset="0"/>
              <a:cs typeface="Calibri" pitchFamily="34" charset="0"/>
            </a:endParaRPr>
          </a:p>
          <a:p>
            <a:pPr>
              <a:buNone/>
            </a:pPr>
            <a:endParaRPr lang="en-IN" sz="2200" dirty="0">
              <a:solidFill>
                <a:srgbClr val="FF0000"/>
              </a:solidFill>
              <a:latin typeface="Maiandra GD" panose="020E0502030308020204" pitchFamily="34" charset="0"/>
            </a:endParaRPr>
          </a:p>
        </p:txBody>
      </p:sp>
      <p:sp>
        <p:nvSpPr>
          <p:cNvPr id="7" name="TextBox 6"/>
          <p:cNvSpPr txBox="1"/>
          <p:nvPr/>
        </p:nvSpPr>
        <p:spPr>
          <a:xfrm>
            <a:off x="100116" y="5085184"/>
            <a:ext cx="1224136" cy="923330"/>
          </a:xfrm>
          <a:prstGeom prst="rect">
            <a:avLst/>
          </a:prstGeom>
          <a:noFill/>
        </p:spPr>
        <p:txBody>
          <a:bodyPr wrap="square" rtlCol="0">
            <a:spAutoFit/>
          </a:bodyPr>
          <a:lstStyle/>
          <a:p>
            <a:r>
              <a:rPr lang="en-IN" dirty="0">
                <a:solidFill>
                  <a:schemeClr val="bg1"/>
                </a:solidFill>
              </a:rPr>
              <a:t>IoT Hackathon 2019</a:t>
            </a:r>
          </a:p>
        </p:txBody>
      </p:sp>
      <p:pic>
        <p:nvPicPr>
          <p:cNvPr id="8" name="Picture 3" descr="C:\Users\mt001\Desktop\cie logo short.jpg"/>
          <p:cNvPicPr>
            <a:picLocks noChangeAspect="1" noChangeArrowheads="1"/>
          </p:cNvPicPr>
          <p:nvPr/>
        </p:nvPicPr>
        <p:blipFill>
          <a:blip r:embed="rId2" cstate="print"/>
          <a:srcRect/>
          <a:stretch>
            <a:fillRect/>
          </a:stretch>
        </p:blipFill>
        <p:spPr bwMode="auto">
          <a:xfrm>
            <a:off x="6765186" y="0"/>
            <a:ext cx="2378814" cy="838200"/>
          </a:xfrm>
          <a:prstGeom prst="rect">
            <a:avLst/>
          </a:prstGeom>
          <a:noFill/>
        </p:spPr>
      </p:pic>
      <p:pic>
        <p:nvPicPr>
          <p:cNvPr id="6" name="Picture 2" descr="Usability and Design Guidelines of Smart Canes for Users with Visual  Impairments"/>
          <p:cNvPicPr>
            <a:picLocks noChangeAspect="1" noChangeArrowheads="1"/>
          </p:cNvPicPr>
          <p:nvPr/>
        </p:nvPicPr>
        <p:blipFill>
          <a:blip r:embed="rId3" cstate="print"/>
          <a:srcRect/>
          <a:stretch>
            <a:fillRect/>
          </a:stretch>
        </p:blipFill>
        <p:spPr bwMode="auto">
          <a:xfrm>
            <a:off x="2971800" y="3810000"/>
            <a:ext cx="3276600" cy="2940748"/>
          </a:xfrm>
          <a:prstGeom prst="rect">
            <a:avLst/>
          </a:prstGeom>
          <a:noFill/>
        </p:spPr>
      </p:pic>
    </p:spTree>
    <p:extLst>
      <p:ext uri="{BB962C8B-B14F-4D97-AF65-F5344CB8AC3E}">
        <p14:creationId xmlns:p14="http://schemas.microsoft.com/office/powerpoint/2010/main" val="2150449317"/>
      </p:ext>
    </p:extLst>
  </p:cSld>
  <p:clrMapOvr>
    <a:masterClrMapping/>
  </p:clrMapOvr>
  <p:transition spd="slow">
    <p:wedg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effectLst>
                  <a:outerShdw blurRad="38100" dist="38100" dir="2700000" algn="tl">
                    <a:srgbClr val="000000">
                      <a:alpha val="43137"/>
                    </a:srgbClr>
                  </a:outerShdw>
                </a:effectLst>
              </a:rPr>
              <a:t>History</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47500" lnSpcReduction="20000"/>
          </a:bodyPr>
          <a:lstStyle/>
          <a:p>
            <a:pPr>
              <a:lnSpc>
                <a:spcPct val="160000"/>
              </a:lnSpc>
            </a:pPr>
            <a:r>
              <a:rPr lang="en-US" sz="3600" u="sng" dirty="0">
                <a:latin typeface="Calibri" pitchFamily="34" charset="0"/>
                <a:cs typeface="Calibri" pitchFamily="34" charset="0"/>
              </a:rPr>
              <a:t>James Biggs</a:t>
            </a:r>
            <a:r>
              <a:rPr lang="en-US" sz="3600" dirty="0">
                <a:latin typeface="Calibri" pitchFamily="34" charset="0"/>
                <a:cs typeface="Calibri" pitchFamily="34" charset="0"/>
              </a:rPr>
              <a:t> of </a:t>
            </a:r>
            <a:r>
              <a:rPr lang="en-US" sz="3600" u="sng" dirty="0">
                <a:latin typeface="Calibri" pitchFamily="34" charset="0"/>
                <a:cs typeface="Calibri" pitchFamily="34" charset="0"/>
              </a:rPr>
              <a:t>Bristol</a:t>
            </a:r>
            <a:r>
              <a:rPr lang="en-US" sz="3600" dirty="0">
                <a:latin typeface="Calibri" pitchFamily="34" charset="0"/>
                <a:cs typeface="Calibri" pitchFamily="34" charset="0"/>
              </a:rPr>
              <a:t> claimed to have </a:t>
            </a:r>
          </a:p>
          <a:p>
            <a:pPr>
              <a:lnSpc>
                <a:spcPct val="160000"/>
              </a:lnSpc>
              <a:buNone/>
            </a:pPr>
            <a:r>
              <a:rPr lang="en-US" sz="3600" dirty="0">
                <a:latin typeface="Calibri" pitchFamily="34" charset="0"/>
                <a:cs typeface="Calibri" pitchFamily="34" charset="0"/>
              </a:rPr>
              <a:t>   invented the smart stick in </a:t>
            </a:r>
            <a:r>
              <a:rPr lang="en-US" sz="3600" u="sng" dirty="0">
                <a:latin typeface="Calibri" pitchFamily="34" charset="0"/>
                <a:cs typeface="Calibri" pitchFamily="34" charset="0"/>
              </a:rPr>
              <a:t>1921</a:t>
            </a:r>
            <a:r>
              <a:rPr lang="en-US" sz="3600" dirty="0">
                <a:latin typeface="Calibri" pitchFamily="34" charset="0"/>
                <a:cs typeface="Calibri" pitchFamily="34" charset="0"/>
              </a:rPr>
              <a:t>.</a:t>
            </a:r>
          </a:p>
          <a:p>
            <a:pPr>
              <a:lnSpc>
                <a:spcPct val="160000"/>
              </a:lnSpc>
              <a:buNone/>
            </a:pPr>
            <a:endParaRPr lang="en-US" sz="3600" dirty="0">
              <a:latin typeface="Calibri" pitchFamily="34" charset="0"/>
              <a:cs typeface="Calibri" pitchFamily="34" charset="0"/>
            </a:endParaRPr>
          </a:p>
          <a:p>
            <a:pPr>
              <a:lnSpc>
                <a:spcPct val="160000"/>
              </a:lnSpc>
            </a:pPr>
            <a:r>
              <a:rPr lang="en-US" sz="3600" dirty="0">
                <a:latin typeface="Calibri" pitchFamily="34" charset="0"/>
                <a:cs typeface="Calibri" pitchFamily="34" charset="0"/>
              </a:rPr>
              <a:t>After an accident claimed his sight, the</a:t>
            </a:r>
          </a:p>
          <a:p>
            <a:pPr>
              <a:lnSpc>
                <a:spcPct val="160000"/>
              </a:lnSpc>
              <a:buNone/>
            </a:pPr>
            <a:r>
              <a:rPr lang="en-US" sz="3600" dirty="0">
                <a:latin typeface="Calibri" pitchFamily="34" charset="0"/>
                <a:cs typeface="Calibri" pitchFamily="34" charset="0"/>
              </a:rPr>
              <a:t> artist had to readjust to his environment.</a:t>
            </a:r>
          </a:p>
          <a:p>
            <a:pPr>
              <a:lnSpc>
                <a:spcPct val="160000"/>
              </a:lnSpc>
              <a:buNone/>
            </a:pPr>
            <a:endParaRPr lang="en-US" sz="3600" dirty="0">
              <a:latin typeface="Calibri" pitchFamily="34" charset="0"/>
              <a:cs typeface="Calibri" pitchFamily="34" charset="0"/>
            </a:endParaRPr>
          </a:p>
          <a:p>
            <a:pPr>
              <a:lnSpc>
                <a:spcPct val="160000"/>
              </a:lnSpc>
            </a:pPr>
            <a:r>
              <a:rPr lang="en-US" sz="3600" dirty="0">
                <a:latin typeface="Calibri" pitchFamily="34" charset="0"/>
                <a:cs typeface="Calibri" pitchFamily="34" charset="0"/>
              </a:rPr>
              <a:t>Feeling threatened by increased motor</a:t>
            </a:r>
          </a:p>
          <a:p>
            <a:pPr>
              <a:lnSpc>
                <a:spcPct val="160000"/>
              </a:lnSpc>
              <a:buNone/>
            </a:pPr>
            <a:r>
              <a:rPr lang="en-US" sz="3600" dirty="0">
                <a:latin typeface="Calibri" pitchFamily="34" charset="0"/>
                <a:cs typeface="Calibri" pitchFamily="34" charset="0"/>
              </a:rPr>
              <a:t>vehicle traffic around his home, Biggs decided</a:t>
            </a:r>
          </a:p>
          <a:p>
            <a:pPr>
              <a:lnSpc>
                <a:spcPct val="160000"/>
              </a:lnSpc>
              <a:buNone/>
            </a:pPr>
            <a:r>
              <a:rPr lang="en-US" sz="3600" dirty="0">
                <a:latin typeface="Calibri" pitchFamily="34" charset="0"/>
                <a:cs typeface="Calibri" pitchFamily="34" charset="0"/>
              </a:rPr>
              <a:t> to paint his walking stick white to make himself</a:t>
            </a:r>
          </a:p>
          <a:p>
            <a:pPr>
              <a:lnSpc>
                <a:spcPct val="160000"/>
              </a:lnSpc>
              <a:buNone/>
            </a:pPr>
            <a:r>
              <a:rPr lang="en-US" sz="3600" dirty="0">
                <a:latin typeface="Calibri" pitchFamily="34" charset="0"/>
                <a:cs typeface="Calibri" pitchFamily="34" charset="0"/>
              </a:rPr>
              <a:t> more visible to motorists</a:t>
            </a:r>
          </a:p>
          <a:p>
            <a:pPr>
              <a:buNone/>
            </a:pPr>
            <a:endParaRPr lang="en-US" dirty="0"/>
          </a:p>
        </p:txBody>
      </p:sp>
      <p:pic>
        <p:nvPicPr>
          <p:cNvPr id="4" name="Picture Placeholder 5" descr="Biggs-1460.jpg"/>
          <p:cNvPicPr>
            <a:picLocks noChangeAspect="1"/>
          </p:cNvPicPr>
          <p:nvPr/>
        </p:nvPicPr>
        <p:blipFill>
          <a:blip r:embed="rId2" cstate="print"/>
          <a:srcRect l="3556" r="3556"/>
          <a:stretch>
            <a:fillRect/>
          </a:stretch>
        </p:blipFill>
        <p:spPr>
          <a:xfrm>
            <a:off x="5562600" y="1524000"/>
            <a:ext cx="2683768" cy="4204948"/>
          </a:xfrm>
          <a:prstGeom prst="rect">
            <a:avLst/>
          </a:prstGeom>
        </p:spPr>
      </p:pic>
    </p:spTree>
  </p:cSld>
  <p:clrMapOvr>
    <a:masterClrMapping/>
  </p:clrMapOvr>
  <p:transition spd="slow">
    <p:diamon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5050904" cy="922114"/>
          </a:xfrm>
        </p:spPr>
        <p:txBody>
          <a:bodyPr/>
          <a:lstStyle/>
          <a:p>
            <a:r>
              <a:rPr lang="en-IN" dirty="0">
                <a:effectLst>
                  <a:outerShdw blurRad="38100" dist="38100" dir="2700000" algn="tl">
                    <a:srgbClr val="000000">
                      <a:alpha val="43137"/>
                    </a:srgbClr>
                  </a:outerShdw>
                </a:effectLst>
              </a:rPr>
              <a:t>Value Proposition</a:t>
            </a:r>
          </a:p>
        </p:txBody>
      </p:sp>
      <p:sp>
        <p:nvSpPr>
          <p:cNvPr id="4" name="Subtitle 3"/>
          <p:cNvSpPr>
            <a:spLocks noGrp="1"/>
          </p:cNvSpPr>
          <p:nvPr>
            <p:ph idx="1"/>
          </p:nvPr>
        </p:nvSpPr>
        <p:spPr>
          <a:xfrm>
            <a:off x="478912" y="1207293"/>
            <a:ext cx="8229600" cy="4525963"/>
          </a:xfrm>
        </p:spPr>
        <p:txBody>
          <a:bodyPr>
            <a:normAutofit/>
          </a:bodyPr>
          <a:lstStyle/>
          <a:p>
            <a:pPr>
              <a:buFont typeface="Wingdings" pitchFamily="2" charset="2"/>
              <a:buChar char="ü"/>
            </a:pPr>
            <a:r>
              <a:rPr lang="en-US" sz="2000" dirty="0">
                <a:latin typeface="Calibri" pitchFamily="34" charset="0"/>
                <a:cs typeface="Calibri" pitchFamily="34" charset="0"/>
              </a:rPr>
              <a:t>This will assist the blind persons during the walk and</a:t>
            </a:r>
          </a:p>
          <a:p>
            <a:pPr>
              <a:buNone/>
            </a:pPr>
            <a:r>
              <a:rPr lang="en-US" sz="2000" dirty="0">
                <a:latin typeface="Calibri" pitchFamily="34" charset="0"/>
                <a:cs typeface="Calibri" pitchFamily="34" charset="0"/>
              </a:rPr>
              <a:t>   provides an alarm if any hurdle is detected with-In the</a:t>
            </a:r>
          </a:p>
          <a:p>
            <a:pPr>
              <a:buNone/>
            </a:pPr>
            <a:r>
              <a:rPr lang="en-US" sz="2000" dirty="0">
                <a:latin typeface="Calibri" pitchFamily="34" charset="0"/>
                <a:cs typeface="Calibri" pitchFamily="34" charset="0"/>
              </a:rPr>
              <a:t>   set range. </a:t>
            </a:r>
          </a:p>
          <a:p>
            <a:pPr>
              <a:buNone/>
            </a:pPr>
            <a:endParaRPr lang="en-US" sz="2000" dirty="0">
              <a:latin typeface="Calibri" pitchFamily="34" charset="0"/>
              <a:cs typeface="Calibri" pitchFamily="34" charset="0"/>
            </a:endParaRPr>
          </a:p>
          <a:p>
            <a:pPr>
              <a:buFont typeface="Wingdings" pitchFamily="2" charset="2"/>
              <a:buChar char="ü"/>
            </a:pPr>
            <a:r>
              <a:rPr lang="en-US" sz="2000" dirty="0">
                <a:latin typeface="Calibri" pitchFamily="34" charset="0"/>
                <a:cs typeface="Calibri" pitchFamily="34" charset="0"/>
              </a:rPr>
              <a:t>The smart stick for the blind as the name suggests is a device    </a:t>
            </a:r>
          </a:p>
          <a:p>
            <a:pPr>
              <a:buNone/>
            </a:pPr>
            <a:r>
              <a:rPr lang="en-US" sz="2000" dirty="0">
                <a:latin typeface="Calibri" pitchFamily="34" charset="0"/>
                <a:cs typeface="Calibri" pitchFamily="34" charset="0"/>
              </a:rPr>
              <a:t>   for the visually impaired to guide the user to move by avoiding     </a:t>
            </a:r>
          </a:p>
          <a:p>
            <a:pPr>
              <a:buNone/>
            </a:pPr>
            <a:r>
              <a:rPr lang="en-US" sz="2000" dirty="0">
                <a:latin typeface="Calibri" pitchFamily="34" charset="0"/>
                <a:cs typeface="Calibri" pitchFamily="34" charset="0"/>
              </a:rPr>
              <a:t>   to collide with the obstacles.</a:t>
            </a:r>
          </a:p>
          <a:p>
            <a:pPr>
              <a:buNone/>
            </a:pPr>
            <a:endParaRPr lang="en-US" sz="2000" dirty="0">
              <a:latin typeface="Calibri" pitchFamily="34" charset="0"/>
              <a:cs typeface="Calibri" pitchFamily="34" charset="0"/>
            </a:endParaRPr>
          </a:p>
          <a:p>
            <a:pPr>
              <a:buFont typeface="Wingdings" pitchFamily="2" charset="2"/>
              <a:buChar char="ü"/>
            </a:pPr>
            <a:r>
              <a:rPr lang="en-AU" sz="2000" dirty="0">
                <a:latin typeface="Calibri" pitchFamily="34" charset="0"/>
                <a:cs typeface="Calibri" pitchFamily="34" charset="0"/>
              </a:rPr>
              <a:t>As comparing to other devices smart stick allows them to detect objects fast. </a:t>
            </a:r>
            <a:endParaRPr lang="en-US" sz="2000" dirty="0">
              <a:latin typeface="Calibri" pitchFamily="34" charset="0"/>
              <a:cs typeface="Calibri" pitchFamily="34" charset="0"/>
            </a:endParaRPr>
          </a:p>
          <a:p>
            <a:pPr>
              <a:buNone/>
            </a:pPr>
            <a:endParaRPr lang="en-US" sz="2400" dirty="0">
              <a:latin typeface="Calibri" pitchFamily="34" charset="0"/>
              <a:cs typeface="Calibri" pitchFamily="34" charset="0"/>
            </a:endParaRPr>
          </a:p>
          <a:p>
            <a:pPr>
              <a:buNone/>
            </a:pPr>
            <a:endParaRPr lang="en-IN" sz="2200" dirty="0">
              <a:solidFill>
                <a:srgbClr val="FF0000"/>
              </a:solidFill>
              <a:latin typeface="Maiandra GD" panose="020E0502030308020204" pitchFamily="34" charset="0"/>
            </a:endParaRPr>
          </a:p>
        </p:txBody>
      </p:sp>
      <p:sp>
        <p:nvSpPr>
          <p:cNvPr id="7" name="TextBox 6"/>
          <p:cNvSpPr txBox="1"/>
          <p:nvPr/>
        </p:nvSpPr>
        <p:spPr>
          <a:xfrm>
            <a:off x="100116" y="5085184"/>
            <a:ext cx="1224136" cy="923330"/>
          </a:xfrm>
          <a:prstGeom prst="rect">
            <a:avLst/>
          </a:prstGeom>
          <a:noFill/>
        </p:spPr>
        <p:txBody>
          <a:bodyPr wrap="square" rtlCol="0">
            <a:spAutoFit/>
          </a:bodyPr>
          <a:lstStyle/>
          <a:p>
            <a:r>
              <a:rPr lang="en-IN" dirty="0">
                <a:solidFill>
                  <a:schemeClr val="bg1"/>
                </a:solidFill>
              </a:rPr>
              <a:t>IoT Hackathon 2019</a:t>
            </a:r>
          </a:p>
        </p:txBody>
      </p:sp>
      <p:pic>
        <p:nvPicPr>
          <p:cNvPr id="8" name="Picture 3" descr="C:\Users\mt001\Desktop\cie logo short.jpg"/>
          <p:cNvPicPr>
            <a:picLocks noChangeAspect="1" noChangeArrowheads="1"/>
          </p:cNvPicPr>
          <p:nvPr/>
        </p:nvPicPr>
        <p:blipFill>
          <a:blip r:embed="rId2" cstate="print"/>
          <a:srcRect/>
          <a:stretch>
            <a:fillRect/>
          </a:stretch>
        </p:blipFill>
        <p:spPr bwMode="auto">
          <a:xfrm>
            <a:off x="6765186" y="0"/>
            <a:ext cx="2378814" cy="838200"/>
          </a:xfrm>
          <a:prstGeom prst="rect">
            <a:avLst/>
          </a:prstGeom>
          <a:noFill/>
        </p:spPr>
      </p:pic>
    </p:spTree>
    <p:extLst>
      <p:ext uri="{BB962C8B-B14F-4D97-AF65-F5344CB8AC3E}">
        <p14:creationId xmlns:p14="http://schemas.microsoft.com/office/powerpoint/2010/main" val="2868136938"/>
      </p:ext>
    </p:extLst>
  </p:cSld>
  <p:clrMapOvr>
    <a:masterClrMapping/>
  </p:clrMapOvr>
  <p:transition spd="slow">
    <p:wheel spokes="3"/>
  </p:transition>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IE Idea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ri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4.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5.xml><?xml version="1.0" encoding="utf-8"?>
<a:theme xmlns:a="http://schemas.openxmlformats.org/drawingml/2006/main" name="1_CIE Idea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CIE Idea Presentation</Template>
  <TotalTime>226</TotalTime>
  <Words>590</Words>
  <Application>Microsoft Office PowerPoint</Application>
  <PresentationFormat>On-screen Show (4:3)</PresentationFormat>
  <Paragraphs>95</Paragraphs>
  <Slides>15</Slides>
  <Notes>1</Notes>
  <HiddenSlides>0</HiddenSlides>
  <MMClips>0</MMClips>
  <ScaleCrop>false</ScaleCrop>
  <HeadingPairs>
    <vt:vector size="6" baseType="variant">
      <vt:variant>
        <vt:lpstr>Fonts Used</vt:lpstr>
      </vt:variant>
      <vt:variant>
        <vt:i4>13</vt:i4>
      </vt:variant>
      <vt:variant>
        <vt:lpstr>Theme</vt:lpstr>
      </vt:variant>
      <vt:variant>
        <vt:i4>5</vt:i4>
      </vt:variant>
      <vt:variant>
        <vt:lpstr>Slide Titles</vt:lpstr>
      </vt:variant>
      <vt:variant>
        <vt:i4>15</vt:i4>
      </vt:variant>
    </vt:vector>
  </HeadingPairs>
  <TitlesOfParts>
    <vt:vector size="33" baseType="lpstr">
      <vt:lpstr>Algerian</vt:lpstr>
      <vt:lpstr>Arial</vt:lpstr>
      <vt:lpstr>Calibri</vt:lpstr>
      <vt:lpstr>Century Gothic</vt:lpstr>
      <vt:lpstr>Century Schoolbook</vt:lpstr>
      <vt:lpstr>Courier New</vt:lpstr>
      <vt:lpstr>Georgia</vt:lpstr>
      <vt:lpstr>Lucida Sans Unicode</vt:lpstr>
      <vt:lpstr>Maiandra GD</vt:lpstr>
      <vt:lpstr>Verdana</vt:lpstr>
      <vt:lpstr>Wingdings</vt:lpstr>
      <vt:lpstr>Wingdings 2</vt:lpstr>
      <vt:lpstr>Wingdings 3</vt:lpstr>
      <vt:lpstr>CIE Idea Presentation</vt:lpstr>
      <vt:lpstr>2_Custom Design</vt:lpstr>
      <vt:lpstr>Oriel</vt:lpstr>
      <vt:lpstr>Concourse</vt:lpstr>
      <vt:lpstr>1_CIE Idea Presentation</vt:lpstr>
      <vt:lpstr>SMART STICK</vt:lpstr>
      <vt:lpstr>CONTENTS</vt:lpstr>
      <vt:lpstr>Problem Statement</vt:lpstr>
      <vt:lpstr>Customer Survey</vt:lpstr>
      <vt:lpstr>Existing Solutions</vt:lpstr>
      <vt:lpstr>Blind devices</vt:lpstr>
      <vt:lpstr>Our Solution</vt:lpstr>
      <vt:lpstr>History</vt:lpstr>
      <vt:lpstr>Value Proposition</vt:lpstr>
      <vt:lpstr>Customers &amp; Consumers</vt:lpstr>
      <vt:lpstr>components</vt:lpstr>
      <vt:lpstr>Design - Blueprint</vt:lpstr>
      <vt:lpstr>Output – Screen Shots</vt:lpstr>
      <vt:lpstr>conclusion</vt:lpstr>
      <vt:lpstr>Thank You!  We are happy to hear your feedback as well, we would come back stronger!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Name</dc:title>
  <dc:creator>mt001</dc:creator>
  <cp:lastModifiedBy>shonukudikala6302@outlook.com</cp:lastModifiedBy>
  <cp:revision>29</cp:revision>
  <dcterms:created xsi:type="dcterms:W3CDTF">2019-11-02T17:09:15Z</dcterms:created>
  <dcterms:modified xsi:type="dcterms:W3CDTF">2022-07-01T11:07:26Z</dcterms:modified>
</cp:coreProperties>
</file>