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5DAA-55F4-3BF0-BCF5-AE4D0796A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4729492"/>
            <a:ext cx="10327152" cy="1916817"/>
          </a:xfrm>
        </p:spPr>
        <p:txBody>
          <a:bodyPr>
            <a:normAutofit fontScale="90000"/>
          </a:bodyPr>
          <a:lstStyle/>
          <a:p>
            <a:r>
              <a:rPr lang="en-IN" b="1" i="1" u="sng" dirty="0">
                <a:solidFill>
                  <a:schemeClr val="bg1"/>
                </a:solidFill>
              </a:rPr>
              <a:t>AUTOMATIC STREET LIGHT USING LDR</a:t>
            </a:r>
            <a:br>
              <a:rPr lang="en-IN" b="1" i="1" u="sng" dirty="0">
                <a:solidFill>
                  <a:schemeClr val="bg1"/>
                </a:solidFill>
              </a:rPr>
            </a:br>
            <a:br>
              <a:rPr lang="en-IN" b="1" i="1" u="sng" dirty="0">
                <a:solidFill>
                  <a:schemeClr val="bg1"/>
                </a:solidFill>
              </a:rPr>
            </a:br>
            <a:br>
              <a:rPr lang="en-IN" b="1" i="1" u="sng" dirty="0">
                <a:solidFill>
                  <a:schemeClr val="bg1"/>
                </a:solidFill>
              </a:rPr>
            </a:br>
            <a:br>
              <a:rPr lang="en-IN" b="1" i="1" u="sng" dirty="0">
                <a:solidFill>
                  <a:schemeClr val="bg1"/>
                </a:solidFill>
              </a:rPr>
            </a:br>
            <a:br>
              <a:rPr lang="en-IN" b="1" i="1" u="sng" dirty="0">
                <a:solidFill>
                  <a:schemeClr val="bg1"/>
                </a:solidFill>
              </a:rPr>
            </a:br>
            <a:br>
              <a:rPr lang="en-IN" b="1" i="1" u="sng" dirty="0">
                <a:solidFill>
                  <a:schemeClr val="bg1"/>
                </a:solidFill>
              </a:rPr>
            </a:br>
            <a:br>
              <a:rPr lang="en-IN" b="1" i="1" u="sng" dirty="0">
                <a:solidFill>
                  <a:schemeClr val="bg1"/>
                </a:solidFill>
              </a:rPr>
            </a:br>
            <a:r>
              <a:rPr lang="en-IN" b="1" i="1" u="sng" dirty="0">
                <a:solidFill>
                  <a:schemeClr val="bg1"/>
                </a:solidFill>
              </a:rPr>
              <a:t>team members:</a:t>
            </a:r>
            <a:br>
              <a:rPr lang="en-IN" b="1" i="1" u="sng" dirty="0">
                <a:solidFill>
                  <a:schemeClr val="bg1"/>
                </a:solidFill>
              </a:rPr>
            </a:br>
            <a:r>
              <a:rPr lang="en-IN" sz="2200" b="1" i="1" u="sng" dirty="0">
                <a:solidFill>
                  <a:schemeClr val="bg1"/>
                </a:solidFill>
              </a:rPr>
              <a:t>MADHAVI</a:t>
            </a:r>
            <a:br>
              <a:rPr lang="en-IN" sz="2200" b="1" i="1" u="sng" dirty="0">
                <a:solidFill>
                  <a:schemeClr val="bg1"/>
                </a:solidFill>
              </a:rPr>
            </a:br>
            <a:r>
              <a:rPr lang="en-IN" sz="2200" b="1" i="1" u="sng" dirty="0">
                <a:solidFill>
                  <a:schemeClr val="bg1"/>
                </a:solidFill>
              </a:rPr>
              <a:t>DHANUJ</a:t>
            </a:r>
            <a:br>
              <a:rPr lang="en-IN" sz="2200" b="1" i="1" u="sng" dirty="0">
                <a:solidFill>
                  <a:schemeClr val="bg1"/>
                </a:solidFill>
              </a:rPr>
            </a:br>
            <a:r>
              <a:rPr lang="en-IN" sz="2200" b="1" i="1" u="sng" dirty="0">
                <a:solidFill>
                  <a:schemeClr val="bg1"/>
                </a:solidFill>
              </a:rPr>
              <a:t>RAKESH</a:t>
            </a:r>
            <a:br>
              <a:rPr lang="en-IN" sz="2200" b="1" i="1" u="sng" dirty="0">
                <a:solidFill>
                  <a:schemeClr val="bg1"/>
                </a:solidFill>
              </a:rPr>
            </a:br>
            <a:r>
              <a:rPr lang="en-IN" b="1" i="1" u="sng" dirty="0">
                <a:solidFill>
                  <a:schemeClr val="bg1"/>
                </a:solidFill>
              </a:rPr>
              <a:t>                            </a:t>
            </a:r>
          </a:p>
        </p:txBody>
      </p:sp>
      <p:pic>
        <p:nvPicPr>
          <p:cNvPr id="1028" name="Picture 4" descr="Automatic Street Light Using 555 timer IC">
            <a:extLst>
              <a:ext uri="{FF2B5EF4-FFF2-40B4-BE49-F238E27FC236}">
                <a16:creationId xmlns:a16="http://schemas.microsoft.com/office/drawing/2014/main" id="{2414F021-4216-06C2-4536-D4CBBA733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77" y="1170099"/>
            <a:ext cx="5856939" cy="329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377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86A3F-3E10-5E53-D8C9-3A5F5AFE6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6906" y="218981"/>
            <a:ext cx="9905999" cy="61549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ADVANTAGES:</a:t>
            </a:r>
          </a:p>
          <a:p>
            <a:r>
              <a:rPr lang="en-IN" dirty="0"/>
              <a:t>No man power is required –Automated operation</a:t>
            </a:r>
          </a:p>
          <a:p>
            <a:r>
              <a:rPr lang="en-IN" dirty="0"/>
              <a:t>Efficient method</a:t>
            </a:r>
          </a:p>
          <a:p>
            <a:r>
              <a:rPr lang="en-IN" dirty="0"/>
              <a:t>Less consumption of electrical energy </a:t>
            </a:r>
          </a:p>
          <a:p>
            <a:r>
              <a:rPr lang="en-IN" dirty="0"/>
              <a:t>Less maintenance</a:t>
            </a:r>
          </a:p>
          <a:p>
            <a:r>
              <a:rPr lang="en-IN" dirty="0"/>
              <a:t>Energy is saved</a:t>
            </a:r>
          </a:p>
          <a:p>
            <a:r>
              <a:rPr lang="en-IN" b="1" dirty="0">
                <a:solidFill>
                  <a:schemeClr val="bg1"/>
                </a:solidFill>
              </a:rPr>
              <a:t>DISADVANTAGES:</a:t>
            </a:r>
          </a:p>
          <a:p>
            <a:r>
              <a:rPr lang="en-IN" dirty="0"/>
              <a:t>LED gets turned on when shadow falls on LDR </a:t>
            </a:r>
          </a:p>
          <a:p>
            <a:r>
              <a:rPr lang="en-IN" dirty="0"/>
              <a:t>LDR should be more sensitive for better results</a:t>
            </a:r>
          </a:p>
          <a:p>
            <a:r>
              <a:rPr lang="en-IN" dirty="0"/>
              <a:t>LDR should be so adjusted that it should not get light from sunlight itself.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7505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E0C96-2DD4-3703-A140-A024AD2C6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6565" y="299663"/>
            <a:ext cx="9905999" cy="4823665"/>
          </a:xfrm>
        </p:spPr>
        <p:txBody>
          <a:bodyPr>
            <a:normAutofit/>
          </a:bodyPr>
          <a:lstStyle/>
          <a:p>
            <a:r>
              <a:rPr lang="en-IN" sz="3200" b="1" i="1" u="sng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CONCLUSION :</a:t>
            </a:r>
          </a:p>
          <a:p>
            <a:r>
              <a:rPr lang="en-IN" sz="3200" b="1" i="1" dirty="0"/>
              <a:t>In coming days ,this is very useful to the world since it will save lots of electricity .</a:t>
            </a:r>
          </a:p>
          <a:p>
            <a:r>
              <a:rPr lang="en-IN" sz="3200" b="1" i="1" dirty="0"/>
              <a:t>As the conventional sources are depleting fast this type of alternatives are very much useful.</a:t>
            </a:r>
          </a:p>
        </p:txBody>
      </p:sp>
    </p:spTree>
    <p:extLst>
      <p:ext uri="{BB962C8B-B14F-4D97-AF65-F5344CB8AC3E}">
        <p14:creationId xmlns:p14="http://schemas.microsoft.com/office/powerpoint/2010/main" val="409850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ow to Respond to Thank You (In All Kind of Situations)">
            <a:extLst>
              <a:ext uri="{FF2B5EF4-FFF2-40B4-BE49-F238E27FC236}">
                <a16:creationId xmlns:a16="http://schemas.microsoft.com/office/drawing/2014/main" id="{68C09A99-70FC-C162-BFE2-AA96F3370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885" y="336923"/>
            <a:ext cx="9276229" cy="618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08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32641-CFFD-4738-D872-765D84FE2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047" y="416859"/>
            <a:ext cx="9662364" cy="537434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4000" i="1" dirty="0"/>
              <a:t>                                      </a:t>
            </a:r>
            <a:r>
              <a:rPr lang="en-IN" sz="4000" i="1" dirty="0">
                <a:highlight>
                  <a:srgbClr val="800000"/>
                </a:highlight>
              </a:rPr>
              <a:t>CONTENTS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000" i="1" dirty="0">
                <a:highlight>
                  <a:srgbClr val="800080"/>
                </a:highlight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000" i="1" dirty="0">
                <a:highlight>
                  <a:srgbClr val="800080"/>
                </a:highlight>
              </a:rPr>
              <a:t>MAIN COMPONENTS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000" i="1" dirty="0">
                <a:highlight>
                  <a:srgbClr val="800080"/>
                </a:highlight>
              </a:rPr>
              <a:t>ABOUT THE COMPONENTS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000" i="1" dirty="0">
                <a:highlight>
                  <a:srgbClr val="800080"/>
                </a:highlight>
              </a:rPr>
              <a:t>HOW IT WORKS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000" i="1" dirty="0">
                <a:highlight>
                  <a:srgbClr val="800080"/>
                </a:highlight>
              </a:rPr>
              <a:t>CIRCUIT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000" i="1" dirty="0">
                <a:highlight>
                  <a:srgbClr val="800080"/>
                </a:highlight>
              </a:rPr>
              <a:t>ADVANTAGES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000" i="1" dirty="0">
                <a:highlight>
                  <a:srgbClr val="800080"/>
                </a:highlight>
              </a:rPr>
              <a:t>APPLICATIONS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000" i="1" dirty="0">
                <a:highlight>
                  <a:srgbClr val="800080"/>
                </a:highlight>
              </a:rPr>
              <a:t>CONCLUSION</a:t>
            </a:r>
          </a:p>
          <a:p>
            <a:pPr marL="0" indent="0">
              <a:buNone/>
            </a:pPr>
            <a:endParaRPr lang="en-IN" sz="4000" i="1" dirty="0"/>
          </a:p>
          <a:p>
            <a:pPr marL="0" indent="0">
              <a:buNone/>
            </a:pPr>
            <a:endParaRPr lang="en-IN" sz="4000" i="1" dirty="0"/>
          </a:p>
        </p:txBody>
      </p:sp>
    </p:spTree>
    <p:extLst>
      <p:ext uri="{BB962C8B-B14F-4D97-AF65-F5344CB8AC3E}">
        <p14:creationId xmlns:p14="http://schemas.microsoft.com/office/powerpoint/2010/main" val="237150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D78E3-9500-8728-ADD4-EFFABF2F1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706" y="286215"/>
            <a:ext cx="9608576" cy="5496019"/>
          </a:xfrm>
        </p:spPr>
        <p:txBody>
          <a:bodyPr>
            <a:noAutofit/>
          </a:bodyPr>
          <a:lstStyle/>
          <a:p>
            <a:r>
              <a:rPr lang="en-IN" sz="3200" dirty="0">
                <a:highlight>
                  <a:srgbClr val="800000"/>
                </a:highlight>
              </a:rPr>
              <a:t>INTRODUCTION :</a:t>
            </a:r>
          </a:p>
          <a:p>
            <a:r>
              <a:rPr lang="en-IN" sz="3200" dirty="0"/>
              <a:t>Solar powered automatic street light controller is a very efficient device that is used to control the street light working.</a:t>
            </a:r>
          </a:p>
          <a:p>
            <a:r>
              <a:rPr lang="en-IN" sz="3200" dirty="0"/>
              <a:t>It automatically turns on when there is dark and turns off when the sun is out.</a:t>
            </a:r>
          </a:p>
          <a:p>
            <a:r>
              <a:rPr lang="en-IN" sz="3200" dirty="0"/>
              <a:t>This turning ON and OFF of the street lights is controlled by a device called LDR(Light dependent resistor)</a:t>
            </a:r>
          </a:p>
          <a:p>
            <a:r>
              <a:rPr lang="en-IN" sz="3200" dirty="0"/>
              <a:t>This device actually senses the light.</a:t>
            </a:r>
          </a:p>
        </p:txBody>
      </p:sp>
    </p:spTree>
    <p:extLst>
      <p:ext uri="{BB962C8B-B14F-4D97-AF65-F5344CB8AC3E}">
        <p14:creationId xmlns:p14="http://schemas.microsoft.com/office/powerpoint/2010/main" val="77714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07B19-A476-901D-F514-D224EE908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023" y="245875"/>
            <a:ext cx="9905999" cy="534810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600" b="1" i="1" dirty="0">
                <a:highlight>
                  <a:srgbClr val="C0C0C0"/>
                </a:highlight>
              </a:rPr>
              <a:t>  MAIN COMPONENTS</a:t>
            </a:r>
            <a:r>
              <a:rPr lang="en-IN" b="1" dirty="0">
                <a:highlight>
                  <a:srgbClr val="C0C0C0"/>
                </a:highlight>
              </a:rPr>
              <a:t>:</a:t>
            </a:r>
          </a:p>
          <a:p>
            <a:r>
              <a:rPr lang="en-IN" b="1" dirty="0"/>
              <a:t> </a:t>
            </a:r>
            <a:r>
              <a:rPr lang="en-IN" sz="4400" b="1" dirty="0"/>
              <a:t>TRANSISTOR BC548</a:t>
            </a:r>
          </a:p>
          <a:p>
            <a:r>
              <a:rPr lang="en-IN" sz="4400" b="1" dirty="0"/>
              <a:t>LDR (LIGHT DEPENDENT RESISTOR)</a:t>
            </a:r>
          </a:p>
          <a:p>
            <a:r>
              <a:rPr lang="en-IN" sz="4400" b="1" dirty="0"/>
              <a:t>RESISTORS</a:t>
            </a:r>
          </a:p>
          <a:p>
            <a:r>
              <a:rPr lang="en-IN" sz="4400" b="1" dirty="0"/>
              <a:t>BATTERY </a:t>
            </a:r>
          </a:p>
          <a:p>
            <a:r>
              <a:rPr lang="en-IN" sz="4400" b="1" dirty="0"/>
              <a:t>LED  </a:t>
            </a:r>
          </a:p>
        </p:txBody>
      </p:sp>
    </p:spTree>
    <p:extLst>
      <p:ext uri="{BB962C8B-B14F-4D97-AF65-F5344CB8AC3E}">
        <p14:creationId xmlns:p14="http://schemas.microsoft.com/office/powerpoint/2010/main" val="114464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0E37B-6F20-411D-30B8-5E2ABCE6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988" y="232428"/>
            <a:ext cx="9905999" cy="6114584"/>
          </a:xfrm>
        </p:spPr>
        <p:txBody>
          <a:bodyPr/>
          <a:lstStyle/>
          <a:p>
            <a:r>
              <a:rPr lang="en-IN" u="sng" dirty="0"/>
              <a:t>ABOUT THE COMPONENTS</a:t>
            </a:r>
            <a:r>
              <a:rPr lang="en-IN" dirty="0"/>
              <a:t>:</a:t>
            </a:r>
          </a:p>
          <a:p>
            <a:r>
              <a:rPr lang="en-IN" b="1" dirty="0">
                <a:solidFill>
                  <a:schemeClr val="bg1"/>
                </a:solidFill>
              </a:rPr>
              <a:t>LDR (LIGHT DEPENDENT RESISTOR) :</a:t>
            </a:r>
          </a:p>
          <a:p>
            <a:r>
              <a:rPr lang="en-IN" sz="2800" dirty="0"/>
              <a:t>An electronic component whose resistance changes when the light intensity falls upon it.</a:t>
            </a:r>
          </a:p>
          <a:p>
            <a:r>
              <a:rPr lang="en-IN" sz="2800" dirty="0"/>
              <a:t>The resistance decreases when the intensity of the light increases and vice-versa.</a:t>
            </a:r>
          </a:p>
          <a:p>
            <a:r>
              <a:rPr lang="en-IN" sz="2800" dirty="0"/>
              <a:t>The LDR may typically have the following resistances:</a:t>
            </a:r>
          </a:p>
          <a:p>
            <a:r>
              <a:rPr lang="en-IN" sz="2800" dirty="0"/>
              <a:t>DAY LIGHT – 5000 Ohm.</a:t>
            </a:r>
          </a:p>
          <a:p>
            <a:r>
              <a:rPr lang="en-IN" sz="2800" dirty="0"/>
              <a:t>NIGHT-2*10^7 Ohm.</a:t>
            </a:r>
          </a:p>
          <a:p>
            <a:r>
              <a:rPr lang="en-IN" sz="2800" dirty="0"/>
              <a:t>These resistors are mainly used to sense the presence of the light</a:t>
            </a:r>
          </a:p>
        </p:txBody>
      </p:sp>
    </p:spTree>
    <p:extLst>
      <p:ext uri="{BB962C8B-B14F-4D97-AF65-F5344CB8AC3E}">
        <p14:creationId xmlns:p14="http://schemas.microsoft.com/office/powerpoint/2010/main" val="81520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DR Light Dependent Resistor at Rs 5 | Photoresistor, Photo Cell Sensors,  एल डी आर सेंसर, एल डी आर संवेदक - Diode House, Mumbai | ID: 18812839691">
            <a:extLst>
              <a:ext uri="{FF2B5EF4-FFF2-40B4-BE49-F238E27FC236}">
                <a16:creationId xmlns:a16="http://schemas.microsoft.com/office/drawing/2014/main" id="{D6F693E0-735C-6670-46AF-379FF4DEB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107996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CFE37B-1870-9310-5DEF-10E5F11E58A9}"/>
              </a:ext>
            </a:extLst>
          </p:cNvPr>
          <p:cNvSpPr txBox="1"/>
          <p:nvPr/>
        </p:nvSpPr>
        <p:spPr>
          <a:xfrm>
            <a:off x="1361515" y="0"/>
            <a:ext cx="610496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b="1" dirty="0">
                <a:solidFill>
                  <a:schemeClr val="bg1"/>
                </a:solidFill>
              </a:rPr>
              <a:t>LDR:</a:t>
            </a:r>
            <a:endParaRPr lang="en-IN" sz="6600" dirty="0"/>
          </a:p>
        </p:txBody>
      </p:sp>
      <p:pic>
        <p:nvPicPr>
          <p:cNvPr id="2052" name="Picture 4" descr="Light Dependent Resistor (LDR) - Working Principle and Its Applications">
            <a:extLst>
              <a:ext uri="{FF2B5EF4-FFF2-40B4-BE49-F238E27FC236}">
                <a16:creationId xmlns:a16="http://schemas.microsoft.com/office/drawing/2014/main" id="{C1174836-5BD3-6465-EC53-A965AA14D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2" y="222450"/>
            <a:ext cx="418147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raph between intensity of light and the resistance of LDR">
            <a:extLst>
              <a:ext uri="{FF2B5EF4-FFF2-40B4-BE49-F238E27FC236}">
                <a16:creationId xmlns:a16="http://schemas.microsoft.com/office/drawing/2014/main" id="{E75130D0-BAAF-B7B4-DEB8-DAE90F076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2" y="3633788"/>
            <a:ext cx="323850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29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55EC8-E0B1-97E8-8136-47E71FA51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436" y="210344"/>
            <a:ext cx="9905999" cy="6437312"/>
          </a:xfrm>
        </p:spPr>
        <p:txBody>
          <a:bodyPr>
            <a:normAutofit/>
          </a:bodyPr>
          <a:lstStyle/>
          <a:p>
            <a:r>
              <a:rPr lang="en-IN" sz="2600" b="1" dirty="0">
                <a:solidFill>
                  <a:schemeClr val="bg1"/>
                </a:solidFill>
              </a:rPr>
              <a:t>Transistor BC548 :</a:t>
            </a:r>
          </a:p>
          <a:p>
            <a:r>
              <a:rPr lang="en-IN" sz="2800" dirty="0"/>
              <a:t>The device mainly consists of three major parts 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EMMITER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BASE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COLLECTROR</a:t>
            </a:r>
          </a:p>
          <a:p>
            <a:r>
              <a:rPr lang="en-IN" sz="2800" dirty="0"/>
              <a:t>COLLECTOR- The current flows in through the collector</a:t>
            </a:r>
          </a:p>
          <a:p>
            <a:r>
              <a:rPr lang="en-IN" sz="2800" dirty="0"/>
              <a:t>BASE-Controls the biasing of transistor</a:t>
            </a:r>
          </a:p>
          <a:p>
            <a:r>
              <a:rPr lang="en-IN" sz="2800" dirty="0"/>
              <a:t>EMITTER-Current drains out through the emitter</a:t>
            </a:r>
          </a:p>
          <a:p>
            <a:r>
              <a:rPr lang="en-IN" sz="2800" dirty="0"/>
              <a:t>The main function of this device to switch ON and OFF</a:t>
            </a:r>
          </a:p>
          <a:p>
            <a:endParaRPr lang="en-IN" dirty="0"/>
          </a:p>
        </p:txBody>
      </p:sp>
      <p:pic>
        <p:nvPicPr>
          <p:cNvPr id="5" name="Picture 2" descr="BC548 Transistor Pinout, Equivalent, Working As Amplifier/Switch &amp; Datasheet">
            <a:extLst>
              <a:ext uri="{FF2B5EF4-FFF2-40B4-BE49-F238E27FC236}">
                <a16:creationId xmlns:a16="http://schemas.microsoft.com/office/drawing/2014/main" id="{77AD15A5-D025-A116-27C1-0EE0B42F1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752" y="699245"/>
            <a:ext cx="3267074" cy="253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68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F86E8-D907-F745-B354-25E7EB02D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777" y="272768"/>
            <a:ext cx="9905999" cy="6396973"/>
          </a:xfrm>
        </p:spPr>
        <p:txBody>
          <a:bodyPr>
            <a:normAutofit fontScale="925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RESISTOR :</a:t>
            </a:r>
          </a:p>
          <a:p>
            <a:r>
              <a:rPr lang="en-IN" dirty="0"/>
              <a:t>It is a component having two terminals that</a:t>
            </a:r>
          </a:p>
          <a:p>
            <a:pPr marL="0" indent="0">
              <a:buNone/>
            </a:pPr>
            <a:r>
              <a:rPr lang="en-IN" dirty="0"/>
              <a:t> are used to manage the current flow in the </a:t>
            </a:r>
          </a:p>
          <a:p>
            <a:pPr marL="0" indent="0">
              <a:buNone/>
            </a:pPr>
            <a:r>
              <a:rPr lang="en-IN" dirty="0"/>
              <a:t>circuit.</a:t>
            </a:r>
          </a:p>
          <a:p>
            <a:r>
              <a:rPr lang="en-IN" dirty="0"/>
              <a:t>The flow of the current is directly proportional</a:t>
            </a:r>
          </a:p>
          <a:p>
            <a:r>
              <a:rPr lang="en-IN" dirty="0"/>
              <a:t> to the appeared voltage.</a:t>
            </a:r>
          </a:p>
          <a:p>
            <a:r>
              <a:rPr lang="en-IN" b="1" dirty="0">
                <a:solidFill>
                  <a:schemeClr val="bg1"/>
                </a:solidFill>
              </a:rPr>
              <a:t>BATTERY :</a:t>
            </a:r>
            <a:endParaRPr lang="en-IN" dirty="0"/>
          </a:p>
          <a:p>
            <a:r>
              <a:rPr lang="en-IN" dirty="0"/>
              <a:t>It is a device that is used to store the energy.</a:t>
            </a:r>
          </a:p>
          <a:p>
            <a:r>
              <a:rPr lang="en-IN" dirty="0">
                <a:highlight>
                  <a:srgbClr val="808000"/>
                </a:highlight>
              </a:rPr>
              <a:t>HOW IT WORKS :</a:t>
            </a:r>
          </a:p>
          <a:p>
            <a:r>
              <a:rPr lang="en-IN" dirty="0"/>
              <a:t> When light falls on the LDR it shows its minimum resistance and the voltage drop across the LDR is less .</a:t>
            </a:r>
          </a:p>
          <a:p>
            <a:r>
              <a:rPr lang="en-IN" dirty="0"/>
              <a:t>So, no current will go from the collector to the emitter and it remains turned OFF,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2" descr="TE Connectivity 1kΩ Carbon Film Carbon Film Fixed Resistor 0.5W ±5%  CFR50J1K0 | RS Components">
            <a:extLst>
              <a:ext uri="{FF2B5EF4-FFF2-40B4-BE49-F238E27FC236}">
                <a16:creationId xmlns:a16="http://schemas.microsoft.com/office/drawing/2014/main" id="{A6BFED74-B8BB-D888-A277-FE9230AB8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521" y="622392"/>
            <a:ext cx="3756702" cy="211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ENVIE® (9v Infinite) Ni-Mh 300mAh Capacity Ready to Use Rechargeable Battery  : Amazon.in: Electronics">
            <a:extLst>
              <a:ext uri="{FF2B5EF4-FFF2-40B4-BE49-F238E27FC236}">
                <a16:creationId xmlns:a16="http://schemas.microsoft.com/office/drawing/2014/main" id="{177EA8CC-7549-066D-B762-ABA5C2ABB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24799" y="2877670"/>
            <a:ext cx="1922929" cy="192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218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1C29C-23AD-CB1F-1BB8-0236F0492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883" y="138299"/>
            <a:ext cx="9905999" cy="6356630"/>
          </a:xfrm>
        </p:spPr>
        <p:txBody>
          <a:bodyPr/>
          <a:lstStyle/>
          <a:p>
            <a:r>
              <a:rPr lang="en-IN" dirty="0"/>
              <a:t>No light falls on the LDR its shows the maximum resistance and the voltage is greater now int hr circuit.</a:t>
            </a:r>
          </a:p>
          <a:p>
            <a:r>
              <a:rPr lang="en-IN" dirty="0"/>
              <a:t>Now the transistor enters into ON state the current will flow through the LED and the LED gets turned ON now.</a:t>
            </a:r>
          </a:p>
          <a:p>
            <a:r>
              <a:rPr lang="en-IN" b="1" u="sng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CIRCUIT DIAGRAM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50CCD-1017-5E0A-C190-A924B0335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45" y="2850776"/>
            <a:ext cx="7888942" cy="355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24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151</TotalTime>
  <Words>470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Tw Cen MT</vt:lpstr>
      <vt:lpstr>Wingdings</vt:lpstr>
      <vt:lpstr>Circuit</vt:lpstr>
      <vt:lpstr>AUTOMATIC STREET LIGHT USING LDR       team members: MADHAVI DHANUJ RAKESH          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STREET LIGHT USING LDR</dc:title>
  <dc:creator>Rakesh Borra</dc:creator>
  <cp:lastModifiedBy>shonukudikala6302@outlook.com</cp:lastModifiedBy>
  <cp:revision>4</cp:revision>
  <dcterms:created xsi:type="dcterms:W3CDTF">2022-05-25T16:56:55Z</dcterms:created>
  <dcterms:modified xsi:type="dcterms:W3CDTF">2022-07-01T11:08:37Z</dcterms:modified>
</cp:coreProperties>
</file>