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de4163448e8fe1d" providerId="LiveId" clId="{D870B27B-C7A0-417E-8E4C-45497F9A88D1}"/>
    <pc:docChg chg="undo custSel modSld">
      <pc:chgData name="" userId="3de4163448e8fe1d" providerId="LiveId" clId="{D870B27B-C7A0-417E-8E4C-45497F9A88D1}" dt="2023-10-19T04:33:01.167" v="55" actId="14100"/>
      <pc:docMkLst>
        <pc:docMk/>
      </pc:docMkLst>
      <pc:sldChg chg="modSp">
        <pc:chgData name="" userId="3de4163448e8fe1d" providerId="LiveId" clId="{D870B27B-C7A0-417E-8E4C-45497F9A88D1}" dt="2023-10-19T04:33:01.167" v="55" actId="14100"/>
        <pc:sldMkLst>
          <pc:docMk/>
          <pc:sldMk cId="1786380661" sldId="256"/>
        </pc:sldMkLst>
        <pc:spChg chg="mod">
          <ac:chgData name="" userId="3de4163448e8fe1d" providerId="LiveId" clId="{D870B27B-C7A0-417E-8E4C-45497F9A88D1}" dt="2023-10-19T04:33:01.167" v="55" actId="14100"/>
          <ac:spMkLst>
            <pc:docMk/>
            <pc:sldMk cId="1786380661" sldId="256"/>
            <ac:spMk id="2" creationId="{00000000-0000-0000-0000-000000000000}"/>
          </ac:spMkLst>
        </pc:spChg>
        <pc:spChg chg="mod">
          <ac:chgData name="" userId="3de4163448e8fe1d" providerId="LiveId" clId="{D870B27B-C7A0-417E-8E4C-45497F9A88D1}" dt="2023-10-19T04:26:33.886" v="3" actId="27636"/>
          <ac:spMkLst>
            <pc:docMk/>
            <pc:sldMk cId="1786380661" sldId="256"/>
            <ac:spMk id="3" creationId="{00000000-0000-0000-0000-000000000000}"/>
          </ac:spMkLst>
        </pc:spChg>
      </pc:sldChg>
      <pc:sldChg chg="modSp">
        <pc:chgData name="" userId="3de4163448e8fe1d" providerId="LiveId" clId="{D870B27B-C7A0-417E-8E4C-45497F9A88D1}" dt="2023-10-19T04:31:39.785" v="44" actId="113"/>
        <pc:sldMkLst>
          <pc:docMk/>
          <pc:sldMk cId="2639375184" sldId="258"/>
        </pc:sldMkLst>
        <pc:spChg chg="mod">
          <ac:chgData name="" userId="3de4163448e8fe1d" providerId="LiveId" clId="{D870B27B-C7A0-417E-8E4C-45497F9A88D1}" dt="2023-10-19T04:31:39.785" v="44" actId="113"/>
          <ac:spMkLst>
            <pc:docMk/>
            <pc:sldMk cId="2639375184" sldId="258"/>
            <ac:spMk id="2" creationId="{00000000-0000-0000-0000-000000000000}"/>
          </ac:spMkLst>
        </pc:spChg>
        <pc:spChg chg="mod">
          <ac:chgData name="" userId="3de4163448e8fe1d" providerId="LiveId" clId="{D870B27B-C7A0-417E-8E4C-45497F9A88D1}" dt="2023-10-19T04:30:21.787" v="39" actId="20577"/>
          <ac:spMkLst>
            <pc:docMk/>
            <pc:sldMk cId="2639375184" sldId="258"/>
            <ac:spMk id="4" creationId="{00000000-0000-0000-0000-000000000000}"/>
          </ac:spMkLst>
        </pc:spChg>
      </pc:sldChg>
      <pc:sldChg chg="modSp">
        <pc:chgData name="" userId="3de4163448e8fe1d" providerId="LiveId" clId="{D870B27B-C7A0-417E-8E4C-45497F9A88D1}" dt="2023-10-19T04:32:28.366" v="52" actId="1035"/>
        <pc:sldMkLst>
          <pc:docMk/>
          <pc:sldMk cId="1665617767" sldId="259"/>
        </pc:sldMkLst>
        <pc:spChg chg="mod">
          <ac:chgData name="" userId="3de4163448e8fe1d" providerId="LiveId" clId="{D870B27B-C7A0-417E-8E4C-45497F9A88D1}" dt="2023-10-19T04:32:25.101" v="50" actId="14100"/>
          <ac:spMkLst>
            <pc:docMk/>
            <pc:sldMk cId="1665617767" sldId="259"/>
            <ac:spMk id="2" creationId="{00000000-0000-0000-0000-000000000000}"/>
          </ac:spMkLst>
        </pc:spChg>
        <pc:spChg chg="mod">
          <ac:chgData name="" userId="3de4163448e8fe1d" providerId="LiveId" clId="{D870B27B-C7A0-417E-8E4C-45497F9A88D1}" dt="2023-10-19T04:32:28.366" v="52" actId="1035"/>
          <ac:spMkLst>
            <pc:docMk/>
            <pc:sldMk cId="1665617767" sldId="259"/>
            <ac:spMk id="3" creationId="{00000000-0000-0000-0000-000000000000}"/>
          </ac:spMkLst>
        </pc:spChg>
      </pc:sldChg>
      <pc:sldChg chg="modSp">
        <pc:chgData name="" userId="3de4163448e8fe1d" providerId="LiveId" clId="{D870B27B-C7A0-417E-8E4C-45497F9A88D1}" dt="2023-10-19T04:30:51.606" v="41" actId="1076"/>
        <pc:sldMkLst>
          <pc:docMk/>
          <pc:sldMk cId="4140593707" sldId="260"/>
        </pc:sldMkLst>
        <pc:picChg chg="mod">
          <ac:chgData name="" userId="3de4163448e8fe1d" providerId="LiveId" clId="{D870B27B-C7A0-417E-8E4C-45497F9A88D1}" dt="2023-10-19T04:30:51.606" v="41" actId="1076"/>
          <ac:picMkLst>
            <pc:docMk/>
            <pc:sldMk cId="4140593707" sldId="260"/>
            <ac:picMk id="5" creationId="{45C64868-A586-4DE7-BE97-73396C1F2D3C}"/>
          </ac:picMkLst>
        </pc:picChg>
      </pc:sldChg>
      <pc:sldChg chg="modSp">
        <pc:chgData name="" userId="3de4163448e8fe1d" providerId="LiveId" clId="{D870B27B-C7A0-417E-8E4C-45497F9A88D1}" dt="2023-10-19T04:32:05.771" v="47" actId="14100"/>
        <pc:sldMkLst>
          <pc:docMk/>
          <pc:sldMk cId="1264749128" sldId="261"/>
        </pc:sldMkLst>
        <pc:spChg chg="mod">
          <ac:chgData name="" userId="3de4163448e8fe1d" providerId="LiveId" clId="{D870B27B-C7A0-417E-8E4C-45497F9A88D1}" dt="2023-10-19T04:31:56.186" v="45" actId="122"/>
          <ac:spMkLst>
            <pc:docMk/>
            <pc:sldMk cId="1264749128" sldId="261"/>
            <ac:spMk id="2" creationId="{00000000-0000-0000-0000-000000000000}"/>
          </ac:spMkLst>
        </pc:spChg>
        <pc:spChg chg="mod">
          <ac:chgData name="" userId="3de4163448e8fe1d" providerId="LiveId" clId="{D870B27B-C7A0-417E-8E4C-45497F9A88D1}" dt="2023-10-19T04:32:05.771" v="47" actId="14100"/>
          <ac:spMkLst>
            <pc:docMk/>
            <pc:sldMk cId="1264749128"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674833"/>
            <a:ext cx="8825658" cy="1241285"/>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Apache Tomcat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flipV="1">
            <a:off x="1154955" y="7778043"/>
            <a:ext cx="8825658"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786380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66890"/>
            <a:ext cx="8825659" cy="931332"/>
          </a:xfrm>
        </p:spPr>
        <p:txBody>
          <a:bodyPr/>
          <a:lstStyle/>
          <a:p>
            <a:pPr algn="ctr"/>
            <a:r>
              <a:rPr lang="en-IN" b="1" dirty="0"/>
              <a:t>Apache Tomcat Process</a:t>
            </a:r>
          </a:p>
        </p:txBody>
      </p:sp>
      <p:sp>
        <p:nvSpPr>
          <p:cNvPr id="4" name="Text Placeholder 3"/>
          <p:cNvSpPr>
            <a:spLocks noGrp="1"/>
          </p:cNvSpPr>
          <p:nvPr>
            <p:ph type="body" sz="half" idx="2"/>
          </p:nvPr>
        </p:nvSpPr>
        <p:spPr>
          <a:xfrm>
            <a:off x="1151467" y="1399822"/>
            <a:ext cx="8846238" cy="5091289"/>
          </a:xfrm>
        </p:spPr>
        <p:txBody>
          <a:bodyPr>
            <a:normAutofit/>
          </a:bodyPr>
          <a:lstStyle/>
          <a:p>
            <a:r>
              <a:rPr lang="en-US" dirty="0"/>
              <a:t>Certainly, here's a simplified overview of the Apache Tomcat process in five key points:</a:t>
            </a:r>
          </a:p>
          <a:p>
            <a:pPr marL="285750" indent="-285750">
              <a:buFont typeface="Wingdings" panose="05000000000000000000" pitchFamily="2" charset="2"/>
              <a:buChar char="Ø"/>
            </a:pPr>
            <a:r>
              <a:rPr lang="en-US" b="1" dirty="0"/>
              <a:t>Deployment</a:t>
            </a:r>
            <a:r>
              <a:rPr lang="en-US" dirty="0"/>
              <a:t>: You deploy your Java web application to Tomcat by placing a WAR file in its “web apps" directory.</a:t>
            </a:r>
          </a:p>
          <a:p>
            <a:pPr marL="285750" indent="-285750">
              <a:buFont typeface="Wingdings" panose="05000000000000000000" pitchFamily="2" charset="2"/>
              <a:buChar char="Ø"/>
            </a:pPr>
            <a:r>
              <a:rPr lang="en-US" b="1" dirty="0"/>
              <a:t>Request Handling</a:t>
            </a:r>
            <a:r>
              <a:rPr lang="en-US" dirty="0"/>
              <a:t>: Tomcat listens for incoming HTTP requests on a specified port and directs requests to the appropriate servlet or JSP within your web application.</a:t>
            </a:r>
          </a:p>
          <a:p>
            <a:pPr marL="285750" indent="-285750">
              <a:buFont typeface="Wingdings" panose="05000000000000000000" pitchFamily="2" charset="2"/>
              <a:buChar char="Ø"/>
            </a:pPr>
            <a:r>
              <a:rPr lang="en-US" b="1" dirty="0"/>
              <a:t>Servlet Container</a:t>
            </a:r>
            <a:r>
              <a:rPr lang="en-US" dirty="0"/>
              <a:t>: Tomcat manages the lifecycle of servlets and JSP pages, loading and initializing them as needed to process requests.</a:t>
            </a:r>
          </a:p>
          <a:p>
            <a:pPr marL="285750" indent="-285750">
              <a:buFont typeface="Wingdings" panose="05000000000000000000" pitchFamily="2" charset="2"/>
              <a:buChar char="Ø"/>
            </a:pPr>
            <a:r>
              <a:rPr lang="en-US" b="1" dirty="0"/>
              <a:t>Application Logic</a:t>
            </a:r>
            <a:r>
              <a:rPr lang="en-US" dirty="0"/>
              <a:t>: Your Java web application's logic, such as database access and business operations, is executed within servlets and JSPs.</a:t>
            </a:r>
          </a:p>
          <a:p>
            <a:pPr marL="285750" indent="-285750">
              <a:buFont typeface="Wingdings" panose="05000000000000000000" pitchFamily="2" charset="2"/>
              <a:buChar char="Ø"/>
            </a:pPr>
            <a:r>
              <a:rPr lang="en-US" b="1" dirty="0"/>
              <a:t>Response Generation</a:t>
            </a:r>
            <a:r>
              <a:rPr lang="en-US" dirty="0"/>
              <a:t>: Tomcat constructs an HTTP response by combining the output of servlets and JSPs and sends it back to the client, typically a web browser.</a:t>
            </a:r>
          </a:p>
          <a:p>
            <a:endParaRPr lang="en-US" dirty="0"/>
          </a:p>
        </p:txBody>
      </p:sp>
    </p:spTree>
    <p:extLst>
      <p:ext uri="{BB962C8B-B14F-4D97-AF65-F5344CB8AC3E}">
        <p14:creationId xmlns:p14="http://schemas.microsoft.com/office/powerpoint/2010/main" val="263937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18038"/>
          </a:xfrm>
        </p:spPr>
        <p:txBody>
          <a:bodyPr/>
          <a:lstStyle/>
          <a:p>
            <a:pPr algn="ctr"/>
            <a:r>
              <a:rPr lang="en-IN" b="1" dirty="0"/>
              <a:t>Configuration of Apache Tomcat</a:t>
            </a:r>
            <a:endParaRPr lang="en-IN" dirty="0"/>
          </a:p>
        </p:txBody>
      </p:sp>
      <p:sp>
        <p:nvSpPr>
          <p:cNvPr id="3" name="Content Placeholder 2"/>
          <p:cNvSpPr>
            <a:spLocks noGrp="1"/>
          </p:cNvSpPr>
          <p:nvPr>
            <p:ph idx="1"/>
          </p:nvPr>
        </p:nvSpPr>
        <p:spPr>
          <a:xfrm>
            <a:off x="1103312" y="1422400"/>
            <a:ext cx="8946541" cy="4825999"/>
          </a:xfrm>
        </p:spPr>
        <p:txBody>
          <a:bodyPr>
            <a:normAutofit fontScale="92500" lnSpcReduction="10000"/>
          </a:bodyPr>
          <a:lstStyle/>
          <a:p>
            <a:pPr marL="0" indent="0">
              <a:buNone/>
            </a:pPr>
            <a:endParaRPr lang="en-US" dirty="0"/>
          </a:p>
          <a:p>
            <a:pPr>
              <a:buFont typeface="Wingdings" panose="05000000000000000000" pitchFamily="2" charset="2"/>
              <a:buChar char="Ø"/>
            </a:pPr>
            <a:r>
              <a:rPr lang="en-US" dirty="0"/>
              <a:t>The main configuration files in a typical Tomcat setup include:</a:t>
            </a:r>
          </a:p>
          <a:p>
            <a:pPr>
              <a:buFont typeface="Wingdings" panose="05000000000000000000" pitchFamily="2" charset="2"/>
              <a:buChar char="Ø"/>
            </a:pPr>
            <a:endParaRPr lang="en-US" dirty="0"/>
          </a:p>
          <a:p>
            <a:pPr>
              <a:buFont typeface="Arial" panose="020B0604020202020204" pitchFamily="34" charset="0"/>
              <a:buChar char="•"/>
            </a:pPr>
            <a:r>
              <a:rPr lang="en-US" dirty="0"/>
              <a:t>server.xml: This file contains server-wide configuration settings, including connector configurations (e.g., HTTP or AJP connectors), global security settings, and service definitions.</a:t>
            </a:r>
          </a:p>
          <a:p>
            <a:pPr>
              <a:buFont typeface="Wingdings" panose="05000000000000000000" pitchFamily="2" charset="2"/>
              <a:buChar char="Ø"/>
            </a:pPr>
            <a:endParaRPr lang="en-US" dirty="0"/>
          </a:p>
          <a:p>
            <a:pPr>
              <a:buFont typeface="Arial" panose="020B0604020202020204" pitchFamily="34" charset="0"/>
              <a:buChar char="•"/>
            </a:pPr>
            <a:r>
              <a:rPr lang="en-US" dirty="0"/>
              <a:t>web.xml: This file is specific to each web application and resides within the WEB-INF directory of the application. It defines deployment-specific settings like servlet mappings, initialization parameters, error pages, and security constraints.</a:t>
            </a:r>
          </a:p>
          <a:p>
            <a:pPr>
              <a:buFont typeface="Wingdings" panose="05000000000000000000" pitchFamily="2" charset="2"/>
              <a:buChar char="Ø"/>
            </a:pPr>
            <a:endParaRPr lang="en-US" dirty="0"/>
          </a:p>
          <a:p>
            <a:pPr>
              <a:buFont typeface="Arial" panose="020B0604020202020204" pitchFamily="34" charset="0"/>
              <a:buChar char="•"/>
            </a:pPr>
            <a:r>
              <a:rPr lang="en-US" dirty="0"/>
              <a:t>These configuration files play a crucial role in customizing and configuring Tomcat server </a:t>
            </a:r>
            <a:r>
              <a:rPr lang="en-US" dirty="0" err="1"/>
              <a:t>behaviour</a:t>
            </a:r>
            <a:r>
              <a:rPr lang="en-US" dirty="0"/>
              <a:t> and individual web applications.</a:t>
            </a:r>
          </a:p>
          <a:p>
            <a:pPr marL="0" indent="0">
              <a:buNone/>
            </a:pPr>
            <a:endParaRPr lang="en-US" dirty="0"/>
          </a:p>
        </p:txBody>
      </p:sp>
    </p:spTree>
    <p:extLst>
      <p:ext uri="{BB962C8B-B14F-4D97-AF65-F5344CB8AC3E}">
        <p14:creationId xmlns:p14="http://schemas.microsoft.com/office/powerpoint/2010/main" val="166561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E7F5-241E-4837-A593-B46750CBB589}"/>
              </a:ext>
            </a:extLst>
          </p:cNvPr>
          <p:cNvSpPr>
            <a:spLocks noGrp="1"/>
          </p:cNvSpPr>
          <p:nvPr>
            <p:ph type="title"/>
          </p:nvPr>
        </p:nvSpPr>
        <p:spPr>
          <a:xfrm flipV="1">
            <a:off x="646111" y="-926252"/>
            <a:ext cx="9404723" cy="45719"/>
          </a:xfrm>
        </p:spPr>
        <p:txBody>
          <a:bodyPr/>
          <a:lstStyle/>
          <a:p>
            <a:endParaRPr lang="en-IN" dirty="0"/>
          </a:p>
        </p:txBody>
      </p:sp>
      <p:sp>
        <p:nvSpPr>
          <p:cNvPr id="3" name="Content Placeholder 2">
            <a:extLst>
              <a:ext uri="{FF2B5EF4-FFF2-40B4-BE49-F238E27FC236}">
                <a16:creationId xmlns:a16="http://schemas.microsoft.com/office/drawing/2014/main" id="{FAF7216B-E67E-4996-8B6D-33CF3759C1EF}"/>
              </a:ext>
            </a:extLst>
          </p:cNvPr>
          <p:cNvSpPr>
            <a:spLocks noGrp="1"/>
          </p:cNvSpPr>
          <p:nvPr>
            <p:ph idx="1"/>
          </p:nvPr>
        </p:nvSpPr>
        <p:spPr>
          <a:xfrm>
            <a:off x="1103312" y="688622"/>
            <a:ext cx="8946541" cy="5559777"/>
          </a:xfrm>
        </p:spPr>
        <p:txBody>
          <a:bodyPr/>
          <a:lstStyle/>
          <a:p>
            <a:pPr>
              <a:buFont typeface="Wingdings" panose="05000000000000000000" pitchFamily="2" charset="2"/>
              <a:buChar char="Ø"/>
            </a:pPr>
            <a:r>
              <a:rPr lang="en-US" dirty="0"/>
              <a:t>"Configure Tomcat for various purposes, such as deploying web applications and setting up connectors, by editing the relevant configuration files (e.g., server.xml, web.xml) to define settings, customize context, and specify network protocols, and then restart the Tomcat server for the changes to take effect.“</a:t>
            </a:r>
          </a:p>
          <a:p>
            <a:pPr>
              <a:buFont typeface="Wingdings" panose="05000000000000000000" pitchFamily="2" charset="2"/>
              <a:buChar char="Ø"/>
            </a:pPr>
            <a:r>
              <a:rPr lang="en-US" dirty="0"/>
              <a:t>"Common configuration tasks in Tomcat include setting up data sources (e.g., JDBC connections), defining security constraints, configuring session management, and adjusting memory allocation parameters to optimize server performance."</a:t>
            </a:r>
            <a:endParaRPr lang="en-IN" dirty="0"/>
          </a:p>
        </p:txBody>
      </p:sp>
    </p:spTree>
    <p:extLst>
      <p:ext uri="{BB962C8B-B14F-4D97-AF65-F5344CB8AC3E}">
        <p14:creationId xmlns:p14="http://schemas.microsoft.com/office/powerpoint/2010/main" val="153782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Flowchart of Request Handling</a:t>
            </a:r>
            <a:endParaRPr lang="en-IN" dirty="0"/>
          </a:p>
        </p:txBody>
      </p:sp>
      <p:pic>
        <p:nvPicPr>
          <p:cNvPr id="5" name="Content Placeholder 4">
            <a:extLst>
              <a:ext uri="{FF2B5EF4-FFF2-40B4-BE49-F238E27FC236}">
                <a16:creationId xmlns:a16="http://schemas.microsoft.com/office/drawing/2014/main" id="{45C64868-A586-4DE7-BE97-73396C1F2D3C}"/>
              </a:ext>
            </a:extLst>
          </p:cNvPr>
          <p:cNvPicPr>
            <a:picLocks noGrp="1" noChangeAspect="1"/>
          </p:cNvPicPr>
          <p:nvPr>
            <p:ph idx="1"/>
          </p:nvPr>
        </p:nvPicPr>
        <p:blipFill>
          <a:blip r:embed="rId2"/>
          <a:stretch>
            <a:fillRect/>
          </a:stretch>
        </p:blipFill>
        <p:spPr>
          <a:xfrm>
            <a:off x="885638" y="2144889"/>
            <a:ext cx="9404723" cy="3646311"/>
          </a:xfrm>
        </p:spPr>
      </p:pic>
    </p:spTree>
    <p:extLst>
      <p:ext uri="{BB962C8B-B14F-4D97-AF65-F5344CB8AC3E}">
        <p14:creationId xmlns:p14="http://schemas.microsoft.com/office/powerpoint/2010/main" val="4140593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Advantages and Disadvantages</a:t>
            </a:r>
            <a:endParaRPr lang="en-IN" dirty="0"/>
          </a:p>
        </p:txBody>
      </p:sp>
      <p:sp>
        <p:nvSpPr>
          <p:cNvPr id="3" name="Content Placeholder 2"/>
          <p:cNvSpPr>
            <a:spLocks noGrp="1"/>
          </p:cNvSpPr>
          <p:nvPr>
            <p:ph idx="1"/>
          </p:nvPr>
        </p:nvSpPr>
        <p:spPr>
          <a:xfrm>
            <a:off x="1103312" y="1659468"/>
            <a:ext cx="8946541" cy="4222043"/>
          </a:xfrm>
        </p:spPr>
        <p:txBody>
          <a:bodyPr/>
          <a:lstStyle/>
          <a:p>
            <a:r>
              <a:rPr lang="en-US" dirty="0"/>
              <a:t>List of advantages:</a:t>
            </a:r>
          </a:p>
          <a:p>
            <a:pPr lvl="1"/>
            <a:r>
              <a:rPr lang="en-US" dirty="0"/>
              <a:t>Portability, open-source nature, and community support.</a:t>
            </a:r>
          </a:p>
          <a:p>
            <a:pPr lvl="1"/>
            <a:r>
              <a:rPr lang="en-US" dirty="0"/>
              <a:t>Scalability and flexibility.</a:t>
            </a:r>
          </a:p>
          <a:p>
            <a:pPr lvl="1"/>
            <a:r>
              <a:rPr lang="en-US" dirty="0"/>
              <a:t>Support for Java EE specifications.</a:t>
            </a:r>
          </a:p>
          <a:p>
            <a:r>
              <a:rPr lang="en-US" dirty="0"/>
              <a:t>List of disadvantages:</a:t>
            </a:r>
          </a:p>
          <a:p>
            <a:pPr lvl="1"/>
            <a:r>
              <a:rPr lang="en-US" dirty="0"/>
              <a:t>Learning curve for beginners.</a:t>
            </a:r>
          </a:p>
          <a:p>
            <a:pPr lvl="1"/>
            <a:r>
              <a:rPr lang="en-US" dirty="0"/>
              <a:t>Memory consumption in large-scale applications.</a:t>
            </a:r>
          </a:p>
          <a:p>
            <a:pPr lvl="1"/>
            <a:r>
              <a:rPr lang="en-US" dirty="0"/>
              <a:t>Lack of some advanced features compared to full Java EE application servers.</a:t>
            </a:r>
          </a:p>
        </p:txBody>
      </p:sp>
    </p:spTree>
    <p:extLst>
      <p:ext uri="{BB962C8B-B14F-4D97-AF65-F5344CB8AC3E}">
        <p14:creationId xmlns:p14="http://schemas.microsoft.com/office/powerpoint/2010/main" val="126474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6735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330</TotalTime>
  <Words>409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Times New Roman</vt:lpstr>
      <vt:lpstr>Wingdings</vt:lpstr>
      <vt:lpstr>Wingdings 3</vt:lpstr>
      <vt:lpstr>Ion</vt:lpstr>
      <vt:lpstr>Apache Tomcat</vt:lpstr>
      <vt:lpstr>Apache Tomcat Process</vt:lpstr>
      <vt:lpstr>Configuration of Apache Tomcat</vt:lpstr>
      <vt:lpstr>PowerPoint Presentation</vt:lpstr>
      <vt:lpstr>Flowchart of Request Handling</vt:lpstr>
      <vt:lpstr>Advantages and 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Tomcat</dc:title>
  <dc:creator>Admin</dc:creator>
  <cp:lastModifiedBy>SANJAI PRASAD</cp:lastModifiedBy>
  <cp:revision>8</cp:revision>
  <dcterms:created xsi:type="dcterms:W3CDTF">2023-10-17T12:18:44Z</dcterms:created>
  <dcterms:modified xsi:type="dcterms:W3CDTF">2023-10-19T04:33:46Z</dcterms:modified>
</cp:coreProperties>
</file>