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72" r:id="rId10"/>
    <p:sldId id="264" r:id="rId11"/>
    <p:sldId id="265" r:id="rId12"/>
    <p:sldId id="269" r:id="rId13"/>
    <p:sldId id="270" r:id="rId14"/>
    <p:sldId id="271" r:id="rId15"/>
    <p:sldId id="268" r:id="rId16"/>
    <p:sldId id="273" r:id="rId17"/>
    <p:sldId id="274" r:id="rId18"/>
    <p:sldId id="275" r:id="rId19"/>
    <p:sldId id="276" r:id="rId20"/>
    <p:sldId id="266" r:id="rId21"/>
    <p:sldId id="26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6" autoAdjust="0"/>
    <p:restoredTop sz="80380" autoAdjust="0"/>
  </p:normalViewPr>
  <p:slideViewPr>
    <p:cSldViewPr snapToGrid="0">
      <p:cViewPr varScale="1">
        <p:scale>
          <a:sx n="70" d="100"/>
          <a:sy n="70" d="100"/>
        </p:scale>
        <p:origin x="84" y="138"/>
      </p:cViewPr>
      <p:guideLst/>
    </p:cSldViewPr>
  </p:slideViewPr>
  <p:outlineViewPr>
    <p:cViewPr>
      <p:scale>
        <a:sx n="33" d="100"/>
        <a:sy n="33" d="100"/>
      </p:scale>
      <p:origin x="0" y="-5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B167FC-75B3-4BEE-BB7B-375D3BD06D0C}" type="datetimeFigureOut">
              <a:rPr lang="en-US" smtClean="0"/>
              <a:t>1/12/2016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E150AB-8344-4E7D-B08C-49F7786E180C}" type="slidenum">
              <a:rPr lang="en-US" smtClean="0"/>
              <a:t>‹#›</a:t>
            </a:fld>
            <a:endParaRPr lang="en-US"/>
          </a:p>
        </p:txBody>
      </p:sp>
    </p:spTree>
    <p:extLst>
      <p:ext uri="{BB962C8B-B14F-4D97-AF65-F5344CB8AC3E}">
        <p14:creationId xmlns:p14="http://schemas.microsoft.com/office/powerpoint/2010/main" val="166701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E150AB-8344-4E7D-B08C-49F7786E180C}" type="slidenum">
              <a:rPr lang="en-US" smtClean="0"/>
              <a:t>4</a:t>
            </a:fld>
            <a:endParaRPr lang="en-US"/>
          </a:p>
        </p:txBody>
      </p:sp>
    </p:spTree>
    <p:extLst>
      <p:ext uri="{BB962C8B-B14F-4D97-AF65-F5344CB8AC3E}">
        <p14:creationId xmlns:p14="http://schemas.microsoft.com/office/powerpoint/2010/main" val="2069587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E150AB-8344-4E7D-B08C-49F7786E180C}" type="slidenum">
              <a:rPr lang="en-US" smtClean="0"/>
              <a:t>5</a:t>
            </a:fld>
            <a:endParaRPr lang="en-US"/>
          </a:p>
        </p:txBody>
      </p:sp>
    </p:spTree>
    <p:extLst>
      <p:ext uri="{BB962C8B-B14F-4D97-AF65-F5344CB8AC3E}">
        <p14:creationId xmlns:p14="http://schemas.microsoft.com/office/powerpoint/2010/main" val="2656072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1/12/2016</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1/12/2016</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1/12/2016</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7237" y="2279774"/>
            <a:ext cx="4144477" cy="562860"/>
          </a:xfrm>
        </p:spPr>
        <p:txBody>
          <a:bodyPr/>
          <a:lstStyle/>
          <a:p>
            <a:r>
              <a:rPr lang="en-US" sz="3600" dirty="0" smtClean="0">
                <a:latin typeface="Times New Roman" panose="02020603050405020304" pitchFamily="18" charset="0"/>
                <a:cs typeface="Times New Roman" panose="02020603050405020304" pitchFamily="18" charset="0"/>
              </a:rPr>
              <a:t>Taxi booking System</a:t>
            </a:r>
            <a:endParaRPr lang="en-US"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915130" y="3534769"/>
            <a:ext cx="3748692" cy="1507747"/>
          </a:xfrm>
        </p:spPr>
        <p:txBody>
          <a:bodyPr>
            <a:normAutofit/>
          </a:bodyPr>
          <a:lstStyle/>
          <a:p>
            <a:r>
              <a:rPr lang="en-US" sz="1800" dirty="0" smtClean="0"/>
              <a:t>Aayush GC Bhujel (3143)</a:t>
            </a:r>
          </a:p>
          <a:p>
            <a:r>
              <a:rPr lang="en-US" sz="1800" dirty="0" smtClean="0"/>
              <a:t>Angeena </a:t>
            </a:r>
            <a:r>
              <a:rPr lang="en-US" sz="1800" dirty="0" err="1" smtClean="0"/>
              <a:t>Chawal</a:t>
            </a:r>
            <a:r>
              <a:rPr lang="en-US" sz="1800" dirty="0" smtClean="0"/>
              <a:t> (3144)</a:t>
            </a:r>
          </a:p>
          <a:p>
            <a:r>
              <a:rPr lang="en-US" sz="1800" dirty="0" smtClean="0"/>
              <a:t>Ravi Kandel (3171)</a:t>
            </a:r>
          </a:p>
          <a:p>
            <a:r>
              <a:rPr lang="en-US" sz="1800" dirty="0" smtClean="0"/>
              <a:t>Sujan </a:t>
            </a:r>
            <a:r>
              <a:rPr lang="en-US" sz="1800" dirty="0" err="1" smtClean="0"/>
              <a:t>Maharjan</a:t>
            </a:r>
            <a:r>
              <a:rPr lang="en-US" sz="1800" dirty="0" smtClean="0"/>
              <a:t> (3187)</a:t>
            </a:r>
            <a:endParaRPr lang="en-US" sz="1800" dirty="0"/>
          </a:p>
        </p:txBody>
      </p:sp>
      <p:pic>
        <p:nvPicPr>
          <p:cNvPr id="4" name="Picture 3"/>
          <p:cNvPicPr>
            <a:picLocks noChangeAspect="1"/>
          </p:cNvPicPr>
          <p:nvPr/>
        </p:nvPicPr>
        <p:blipFill>
          <a:blip r:embed="rId2"/>
          <a:stretch>
            <a:fillRect/>
          </a:stretch>
        </p:blipFill>
        <p:spPr>
          <a:xfrm>
            <a:off x="5861714" y="1774208"/>
            <a:ext cx="4174651" cy="2862618"/>
          </a:xfrm>
          <a:prstGeom prst="rect">
            <a:avLst/>
          </a:prstGeom>
        </p:spPr>
      </p:pic>
    </p:spTree>
    <p:extLst>
      <p:ext uri="{BB962C8B-B14F-4D97-AF65-F5344CB8AC3E}">
        <p14:creationId xmlns:p14="http://schemas.microsoft.com/office/powerpoint/2010/main" val="4244543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8766" y="824412"/>
            <a:ext cx="9791700" cy="5346700"/>
          </a:xfrm>
        </p:spPr>
        <p:txBody>
          <a:bodyPr>
            <a:normAutofit/>
          </a:bodyPr>
          <a:lstStyle/>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Economic Feasibility</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Some of the aspects to be considered for determining the economic feasibility are:</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Are the operational and maintenance costs of the system manageable and affordable?</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Can the economic expenses of the prevailing system be reduced later after development of the system?</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Can the existing investment support the project development?</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Can the target group of your system afford your system</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8217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9400"/>
            <a:ext cx="4216400" cy="952500"/>
          </a:xfrm>
        </p:spPr>
        <p:txBody>
          <a:bodyPr/>
          <a:lstStyle/>
          <a:p>
            <a:r>
              <a:rPr lang="en-US" dirty="0" smtClean="0"/>
              <a:t>System Design</a:t>
            </a:r>
            <a:endParaRPr lang="en-US" dirty="0"/>
          </a:p>
        </p:txBody>
      </p:sp>
      <p:sp>
        <p:nvSpPr>
          <p:cNvPr id="3" name="Content Placeholder 2"/>
          <p:cNvSpPr>
            <a:spLocks noGrp="1"/>
          </p:cNvSpPr>
          <p:nvPr>
            <p:ph idx="1"/>
          </p:nvPr>
        </p:nvSpPr>
        <p:spPr>
          <a:xfrm>
            <a:off x="914400" y="1358900"/>
            <a:ext cx="11442700" cy="5568950"/>
          </a:xfrm>
        </p:spPr>
        <p:txBody>
          <a:bodyPr/>
          <a:lstStyle/>
          <a:p>
            <a:endParaRPr lang="en-US" dirty="0" smtClean="0"/>
          </a:p>
          <a:p>
            <a:endParaRPr lang="en-US" dirty="0"/>
          </a:p>
        </p:txBody>
      </p:sp>
      <p:sp>
        <p:nvSpPr>
          <p:cNvPr id="9" name="Title 1"/>
          <p:cNvSpPr txBox="1">
            <a:spLocks/>
          </p:cNvSpPr>
          <p:nvPr/>
        </p:nvSpPr>
        <p:spPr>
          <a:xfrm>
            <a:off x="1996379" y="3667125"/>
            <a:ext cx="4216400" cy="9525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2000" dirty="0" smtClean="0"/>
              <a:t>System Flow Chart</a:t>
            </a:r>
            <a:endParaRPr lang="en-US" sz="2000" dirty="0"/>
          </a:p>
        </p:txBody>
      </p:sp>
      <p:pic>
        <p:nvPicPr>
          <p:cNvPr id="11" name="Picture 10"/>
          <p:cNvPicPr/>
          <p:nvPr/>
        </p:nvPicPr>
        <p:blipFill>
          <a:blip r:embed="rId2">
            <a:extLst>
              <a:ext uri="{28A0092B-C50C-407E-A947-70E740481C1C}">
                <a14:useLocalDpi xmlns:a14="http://schemas.microsoft.com/office/drawing/2010/main" val="0"/>
              </a:ext>
            </a:extLst>
          </a:blip>
          <a:stretch>
            <a:fillRect/>
          </a:stretch>
        </p:blipFill>
        <p:spPr>
          <a:xfrm>
            <a:off x="5932279" y="653514"/>
            <a:ext cx="5186045" cy="5603240"/>
          </a:xfrm>
          <a:prstGeom prst="rect">
            <a:avLst/>
          </a:prstGeom>
        </p:spPr>
      </p:pic>
    </p:spTree>
    <p:extLst>
      <p:ext uri="{BB962C8B-B14F-4D97-AF65-F5344CB8AC3E}">
        <p14:creationId xmlns:p14="http://schemas.microsoft.com/office/powerpoint/2010/main" val="508011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42198" y="545551"/>
            <a:ext cx="5549672" cy="5755548"/>
          </a:xfrm>
          <a:prstGeom prst="rect">
            <a:avLst/>
          </a:prstGeom>
        </p:spPr>
      </p:pic>
      <p:sp>
        <p:nvSpPr>
          <p:cNvPr id="5" name="Title 1"/>
          <p:cNvSpPr txBox="1">
            <a:spLocks/>
          </p:cNvSpPr>
          <p:nvPr/>
        </p:nvSpPr>
        <p:spPr>
          <a:xfrm>
            <a:off x="6377310" y="2947075"/>
            <a:ext cx="4216400" cy="9525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2000" dirty="0" smtClean="0"/>
              <a:t>ER Diagram</a:t>
            </a:r>
            <a:endParaRPr lang="en-US" sz="2000" dirty="0"/>
          </a:p>
        </p:txBody>
      </p:sp>
    </p:spTree>
    <p:extLst>
      <p:ext uri="{BB962C8B-B14F-4D97-AF65-F5344CB8AC3E}">
        <p14:creationId xmlns:p14="http://schemas.microsoft.com/office/powerpoint/2010/main" val="194803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70636" y="1066239"/>
            <a:ext cx="9297698" cy="2857899"/>
          </a:xfrm>
          <a:prstGeom prst="rect">
            <a:avLst/>
          </a:prstGeom>
        </p:spPr>
      </p:pic>
      <p:sp>
        <p:nvSpPr>
          <p:cNvPr id="5" name="Title 1"/>
          <p:cNvSpPr txBox="1">
            <a:spLocks/>
          </p:cNvSpPr>
          <p:nvPr/>
        </p:nvSpPr>
        <p:spPr>
          <a:xfrm>
            <a:off x="3879770" y="4352795"/>
            <a:ext cx="4216400" cy="9525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2000" dirty="0" smtClean="0"/>
              <a:t>Context Diagram</a:t>
            </a:r>
            <a:endParaRPr lang="en-US" sz="2000" dirty="0"/>
          </a:p>
        </p:txBody>
      </p:sp>
    </p:spTree>
    <p:extLst>
      <p:ext uri="{BB962C8B-B14F-4D97-AF65-F5344CB8AC3E}">
        <p14:creationId xmlns:p14="http://schemas.microsoft.com/office/powerpoint/2010/main" val="669269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478412" y="581323"/>
            <a:ext cx="5029902" cy="5858693"/>
          </a:xfrm>
          <a:prstGeom prst="rect">
            <a:avLst/>
          </a:prstGeom>
        </p:spPr>
      </p:pic>
      <p:sp>
        <p:nvSpPr>
          <p:cNvPr id="5" name="Title 1"/>
          <p:cNvSpPr txBox="1">
            <a:spLocks/>
          </p:cNvSpPr>
          <p:nvPr/>
        </p:nvSpPr>
        <p:spPr>
          <a:xfrm>
            <a:off x="2624176" y="3301917"/>
            <a:ext cx="4216400" cy="9525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2000" dirty="0" smtClean="0"/>
              <a:t>Level – 0 DFD Diagram</a:t>
            </a:r>
            <a:endParaRPr lang="en-US" sz="2000" dirty="0"/>
          </a:p>
        </p:txBody>
      </p:sp>
    </p:spTree>
    <p:extLst>
      <p:ext uri="{BB962C8B-B14F-4D97-AF65-F5344CB8AC3E}">
        <p14:creationId xmlns:p14="http://schemas.microsoft.com/office/powerpoint/2010/main" val="2758749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27155" y="432618"/>
            <a:ext cx="5334744" cy="6134956"/>
          </a:xfrm>
          <a:prstGeom prst="rect">
            <a:avLst/>
          </a:prstGeom>
        </p:spPr>
      </p:pic>
      <p:sp>
        <p:nvSpPr>
          <p:cNvPr id="9" name="Title 1"/>
          <p:cNvSpPr txBox="1">
            <a:spLocks/>
          </p:cNvSpPr>
          <p:nvPr/>
        </p:nvSpPr>
        <p:spPr>
          <a:xfrm>
            <a:off x="5722217" y="3023846"/>
            <a:ext cx="4216400" cy="9525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2000" dirty="0" smtClean="0"/>
              <a:t>Level – 1 DFD Diagram</a:t>
            </a:r>
            <a:endParaRPr lang="en-US" sz="2000" dirty="0"/>
          </a:p>
        </p:txBody>
      </p:sp>
    </p:spTree>
    <p:extLst>
      <p:ext uri="{BB962C8B-B14F-4D97-AF65-F5344CB8AC3E}">
        <p14:creationId xmlns:p14="http://schemas.microsoft.com/office/powerpoint/2010/main" val="453799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Screen Shots of Application</a:t>
            </a:r>
            <a:endParaRPr lang="en-US" sz="3200" dirty="0"/>
          </a:p>
        </p:txBody>
      </p:sp>
      <p:pic>
        <p:nvPicPr>
          <p:cNvPr id="4" name="Picture 3"/>
          <p:cNvPicPr>
            <a:picLocks noChangeAspect="1"/>
          </p:cNvPicPr>
          <p:nvPr/>
        </p:nvPicPr>
        <p:blipFill>
          <a:blip r:embed="rId2"/>
          <a:stretch>
            <a:fillRect/>
          </a:stretch>
        </p:blipFill>
        <p:spPr>
          <a:xfrm>
            <a:off x="3839397" y="1933717"/>
            <a:ext cx="2452759" cy="4360460"/>
          </a:xfrm>
          <a:prstGeom prst="rect">
            <a:avLst/>
          </a:prstGeom>
        </p:spPr>
      </p:pic>
      <p:pic>
        <p:nvPicPr>
          <p:cNvPr id="5" name="Picture 4"/>
          <p:cNvPicPr>
            <a:picLocks noChangeAspect="1"/>
          </p:cNvPicPr>
          <p:nvPr/>
        </p:nvPicPr>
        <p:blipFill>
          <a:blip r:embed="rId3"/>
          <a:stretch>
            <a:fillRect/>
          </a:stretch>
        </p:blipFill>
        <p:spPr>
          <a:xfrm>
            <a:off x="8227691" y="1933717"/>
            <a:ext cx="2452759" cy="4360460"/>
          </a:xfrm>
          <a:prstGeom prst="rect">
            <a:avLst/>
          </a:prstGeom>
        </p:spPr>
      </p:pic>
      <p:sp>
        <p:nvSpPr>
          <p:cNvPr id="8" name="Title 1"/>
          <p:cNvSpPr txBox="1">
            <a:spLocks/>
          </p:cNvSpPr>
          <p:nvPr/>
        </p:nvSpPr>
        <p:spPr>
          <a:xfrm>
            <a:off x="5632342" y="1342883"/>
            <a:ext cx="5190698" cy="590834"/>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3200" dirty="0" smtClean="0"/>
              <a:t>Windows Phone</a:t>
            </a:r>
            <a:endParaRPr lang="en-US" sz="3200" dirty="0"/>
          </a:p>
        </p:txBody>
      </p:sp>
    </p:spTree>
    <p:extLst>
      <p:ext uri="{BB962C8B-B14F-4D97-AF65-F5344CB8AC3E}">
        <p14:creationId xmlns:p14="http://schemas.microsoft.com/office/powerpoint/2010/main" val="332415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59960" y="1187231"/>
            <a:ext cx="2452759" cy="4360460"/>
          </a:xfrm>
          <a:prstGeom prst="rect">
            <a:avLst/>
          </a:prstGeom>
        </p:spPr>
      </p:pic>
      <p:pic>
        <p:nvPicPr>
          <p:cNvPr id="5" name="Picture 4"/>
          <p:cNvPicPr>
            <a:picLocks noChangeAspect="1"/>
          </p:cNvPicPr>
          <p:nvPr/>
        </p:nvPicPr>
        <p:blipFill>
          <a:blip r:embed="rId3"/>
          <a:stretch>
            <a:fillRect/>
          </a:stretch>
        </p:blipFill>
        <p:spPr>
          <a:xfrm>
            <a:off x="7742524" y="1187231"/>
            <a:ext cx="2452759" cy="4360460"/>
          </a:xfrm>
          <a:prstGeom prst="rect">
            <a:avLst/>
          </a:prstGeom>
        </p:spPr>
      </p:pic>
    </p:spTree>
    <p:extLst>
      <p:ext uri="{BB962C8B-B14F-4D97-AF65-F5344CB8AC3E}">
        <p14:creationId xmlns:p14="http://schemas.microsoft.com/office/powerpoint/2010/main" val="2373754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5639938" y="524017"/>
            <a:ext cx="1860279" cy="590834"/>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3200" dirty="0" smtClean="0"/>
              <a:t>Windows</a:t>
            </a:r>
            <a:endParaRPr lang="en-US" sz="3200" dirty="0"/>
          </a:p>
        </p:txBody>
      </p:sp>
      <p:pic>
        <p:nvPicPr>
          <p:cNvPr id="6" name="Picture 5"/>
          <p:cNvPicPr>
            <a:picLocks noChangeAspect="1"/>
          </p:cNvPicPr>
          <p:nvPr/>
        </p:nvPicPr>
        <p:blipFill>
          <a:blip r:embed="rId2"/>
          <a:stretch>
            <a:fillRect/>
          </a:stretch>
        </p:blipFill>
        <p:spPr>
          <a:xfrm>
            <a:off x="1371600" y="1114851"/>
            <a:ext cx="10058400" cy="5360553"/>
          </a:xfrm>
          <a:prstGeom prst="rect">
            <a:avLst/>
          </a:prstGeom>
        </p:spPr>
      </p:pic>
    </p:spTree>
    <p:extLst>
      <p:ext uri="{BB962C8B-B14F-4D97-AF65-F5344CB8AC3E}">
        <p14:creationId xmlns:p14="http://schemas.microsoft.com/office/powerpoint/2010/main" val="4020144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10185" y="1119378"/>
            <a:ext cx="10058400" cy="5309009"/>
          </a:xfrm>
          <a:prstGeom prst="rect">
            <a:avLst/>
          </a:prstGeom>
        </p:spPr>
      </p:pic>
    </p:spTree>
    <p:extLst>
      <p:ext uri="{BB962C8B-B14F-4D97-AF65-F5344CB8AC3E}">
        <p14:creationId xmlns:p14="http://schemas.microsoft.com/office/powerpoint/2010/main" val="1398213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1143" y="208128"/>
            <a:ext cx="4524233" cy="542499"/>
          </a:xfrm>
        </p:spPr>
        <p:txBody>
          <a:bodyPr>
            <a:noAutofit/>
          </a:bodyPr>
          <a:lstStyle/>
          <a:p>
            <a:r>
              <a:rPr lang="en-US" sz="3200" dirty="0" smtClean="0">
                <a:latin typeface="Times New Roman" panose="02020603050405020304" pitchFamily="18" charset="0"/>
                <a:cs typeface="Times New Roman" panose="02020603050405020304" pitchFamily="18" charset="0"/>
              </a:rPr>
              <a:t>Problem Statement</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41455" y="877163"/>
            <a:ext cx="9601200" cy="3581400"/>
          </a:xfrm>
        </p:spPr>
        <p:txBody>
          <a:bodyPr/>
          <a:lstStyle/>
          <a:p>
            <a:r>
              <a:rPr lang="en-US" dirty="0" smtClean="0">
                <a:latin typeface="Times New Roman" panose="02020603050405020304" pitchFamily="18" charset="0"/>
                <a:cs typeface="Times New Roman" panose="02020603050405020304" pitchFamily="18" charset="0"/>
              </a:rPr>
              <a:t>Difficult to get transportation mediums as per people’s convenience.</a:t>
            </a:r>
          </a:p>
          <a:p>
            <a:r>
              <a:rPr lang="en-US" dirty="0">
                <a:latin typeface="Times New Roman" panose="02020603050405020304" pitchFamily="18" charset="0"/>
                <a:cs typeface="Times New Roman" panose="02020603050405020304" pitchFamily="18" charset="0"/>
              </a:rPr>
              <a:t>At many times it may be difficult for people to get taxis from their desired locations, especially at the night.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uring </a:t>
            </a:r>
            <a:r>
              <a:rPr lang="en-US" dirty="0">
                <a:latin typeface="Times New Roman" panose="02020603050405020304" pitchFamily="18" charset="0"/>
                <a:cs typeface="Times New Roman" panose="02020603050405020304" pitchFamily="18" charset="0"/>
              </a:rPr>
              <a:t>night, people who are travelling alone, may face some security issues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Getting at the right time at right destination.</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2984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931" y="542109"/>
            <a:ext cx="1658983" cy="542108"/>
          </a:xfrm>
        </p:spPr>
        <p:txBody>
          <a:bodyPr>
            <a:normAutofit/>
          </a:bodyPr>
          <a:lstStyle/>
          <a:p>
            <a:r>
              <a:rPr lang="en-US" sz="2400" dirty="0">
                <a:latin typeface="Times New Roman" panose="02020603050405020304" pitchFamily="18" charset="0"/>
                <a:cs typeface="Times New Roman" panose="02020603050405020304" pitchFamily="18" charset="0"/>
              </a:rPr>
              <a:t>TESTING:</a:t>
            </a:r>
            <a:endParaRPr lang="en-US" sz="2400" dirty="0"/>
          </a:p>
        </p:txBody>
      </p:sp>
      <p:sp>
        <p:nvSpPr>
          <p:cNvPr id="3" name="Content Placeholder 2"/>
          <p:cNvSpPr>
            <a:spLocks noGrp="1"/>
          </p:cNvSpPr>
          <p:nvPr>
            <p:ph idx="1"/>
          </p:nvPr>
        </p:nvSpPr>
        <p:spPr>
          <a:xfrm>
            <a:off x="2063931" y="1323833"/>
            <a:ext cx="9498842" cy="5323885"/>
          </a:xfrm>
        </p:spPr>
        <p:txBody>
          <a:bodyPr>
            <a:noAutofit/>
          </a:bodyPr>
          <a:lstStyle/>
          <a:p>
            <a:pPr marL="0" lvl="0" indent="0">
              <a:buNone/>
            </a:pPr>
            <a:r>
              <a:rPr lang="en-US" dirty="0" smtClean="0">
                <a:latin typeface="Times New Roman" panose="02020603050405020304" pitchFamily="18" charset="0"/>
                <a:cs typeface="Times New Roman" panose="02020603050405020304" pitchFamily="18" charset="0"/>
              </a:rPr>
              <a:t>Process of executing a program or application with the intent of finding the software bugs. </a:t>
            </a:r>
          </a:p>
          <a:p>
            <a:pPr marL="0" lvl="0" indent="0">
              <a:buNone/>
            </a:pPr>
            <a:r>
              <a:rPr lang="en-US" dirty="0" smtClean="0">
                <a:latin typeface="Times New Roman" panose="02020603050405020304" pitchFamily="18" charset="0"/>
                <a:cs typeface="Times New Roman" panose="02020603050405020304" pitchFamily="18" charset="0"/>
              </a:rPr>
              <a:t>Process of validating and verifying that a software program or application or product meets the business and technical requirements that guided its design and development. </a:t>
            </a:r>
          </a:p>
          <a:p>
            <a:pPr marL="0" lvl="0" indent="0">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4717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57" y="594360"/>
            <a:ext cx="6609806" cy="463731"/>
          </a:xfrm>
        </p:spPr>
        <p:txBody>
          <a:bodyPr>
            <a:noAutofit/>
          </a:bodyPr>
          <a:lstStyle/>
          <a:p>
            <a:pPr marL="0" indent="0"/>
            <a:r>
              <a:rPr lang="en-US" sz="2400" dirty="0">
                <a:latin typeface="Times New Roman" panose="02020603050405020304" pitchFamily="18" charset="0"/>
                <a:cs typeface="Times New Roman" panose="02020603050405020304" pitchFamily="18" charset="0"/>
              </a:rPr>
              <a:t>CONCLUSION AND FUTURE ENHANCEMENT:</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1821" y="1306285"/>
            <a:ext cx="10717002" cy="5408413"/>
          </a:xfrm>
        </p:spPr>
        <p:txBody>
          <a:bodyPr>
            <a:normAutofit/>
          </a:bodyPr>
          <a:lstStyle/>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Conclusion</a:t>
            </a:r>
          </a:p>
          <a:p>
            <a:pPr marL="0" indent="0" algn="just">
              <a:buNone/>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mobile phone application has been successfully developed to provide the people with easy and quick access to the taxi </a:t>
            </a:r>
            <a:r>
              <a:rPr lang="en-US" dirty="0" smtClean="0">
                <a:latin typeface="Times New Roman" panose="02020603050405020304" pitchFamily="18" charset="0"/>
                <a:cs typeface="Times New Roman" panose="02020603050405020304" pitchFamily="18" charset="0"/>
              </a:rPr>
              <a:t>services. </a:t>
            </a:r>
          </a:p>
          <a:p>
            <a:pPr marL="0" indent="0" algn="just">
              <a:buNone/>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system focuses on the creation of a taxi reservation service(system) for any taxi organization so that the taxi organization provide services to its customers in an effective and an efficient way.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conclude, we can say that this project will be very beneficiary to the peoples during their transit</a:t>
            </a:r>
            <a:r>
              <a:rPr lang="en-US" dirty="0" smtClean="0">
                <a:latin typeface="Times New Roman" panose="02020603050405020304" pitchFamily="18" charset="0"/>
                <a:cs typeface="Times New Roman" panose="02020603050405020304" pitchFamily="18" charset="0"/>
              </a:rPr>
              <a:t>.</a:t>
            </a:r>
          </a:p>
          <a:p>
            <a:pPr marL="0" indent="0" algn="just">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Our project is developed to help people get to their destination easily and without wasting time</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Future Enhancement</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improve and enhance the developed system following could be </a:t>
            </a:r>
            <a:r>
              <a:rPr lang="en-US" dirty="0" smtClean="0">
                <a:latin typeface="Times New Roman" panose="02020603050405020304" pitchFamily="18" charset="0"/>
                <a:cs typeface="Times New Roman" panose="02020603050405020304" pitchFamily="18" charset="0"/>
              </a:rPr>
              <a:t>done.</a:t>
            </a:r>
          </a:p>
          <a:p>
            <a:pPr lvl="1">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Comments </a:t>
            </a:r>
            <a:r>
              <a:rPr lang="en-US" dirty="0">
                <a:latin typeface="Times New Roman" panose="02020603050405020304" pitchFamily="18" charset="0"/>
                <a:cs typeface="Times New Roman" panose="02020603050405020304" pitchFamily="18" charset="0"/>
              </a:rPr>
              <a:t>and feedbacks from users to state their level of </a:t>
            </a:r>
            <a:r>
              <a:rPr lang="en-US" dirty="0" smtClean="0">
                <a:latin typeface="Times New Roman" panose="02020603050405020304" pitchFamily="18" charset="0"/>
                <a:cs typeface="Times New Roman" panose="02020603050405020304" pitchFamily="18" charset="0"/>
              </a:rPr>
              <a:t>satisfaction</a:t>
            </a:r>
          </a:p>
          <a:p>
            <a:pPr lvl="1">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User </a:t>
            </a:r>
            <a:r>
              <a:rPr lang="en-US" dirty="0">
                <a:latin typeface="Times New Roman" panose="02020603050405020304" pitchFamily="18" charset="0"/>
                <a:cs typeface="Times New Roman" panose="02020603050405020304" pitchFamily="18" charset="0"/>
              </a:rPr>
              <a:t>ranking and rating can be </a:t>
            </a:r>
            <a:r>
              <a:rPr lang="en-US" dirty="0" smtClean="0">
                <a:latin typeface="Times New Roman" panose="02020603050405020304" pitchFamily="18" charset="0"/>
                <a:cs typeface="Times New Roman" panose="02020603050405020304" pitchFamily="18" charset="0"/>
              </a:rPr>
              <a:t>implemented.</a:t>
            </a:r>
          </a:p>
          <a:p>
            <a:pPr lvl="1">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Push Notification </a:t>
            </a:r>
            <a:r>
              <a:rPr lang="en-US" dirty="0">
                <a:latin typeface="Times New Roman" panose="02020603050405020304" pitchFamily="18" charset="0"/>
                <a:cs typeface="Times New Roman" panose="02020603050405020304" pitchFamily="18" charset="0"/>
              </a:rPr>
              <a:t>system can be added as a new feature.</a:t>
            </a:r>
            <a:endParaRPr lang="ne-NP" dirty="0"/>
          </a:p>
        </p:txBody>
      </p:sp>
    </p:spTree>
    <p:extLst>
      <p:ext uri="{BB962C8B-B14F-4D97-AF65-F5344CB8AC3E}">
        <p14:creationId xmlns:p14="http://schemas.microsoft.com/office/powerpoint/2010/main" val="3834532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1" y="580427"/>
            <a:ext cx="4872250" cy="612193"/>
          </a:xfrm>
        </p:spPr>
        <p:txBody>
          <a:bodyPr>
            <a:noAutofit/>
          </a:bodyPr>
          <a:lstStyle/>
          <a:p>
            <a:r>
              <a:rPr lang="en-US" sz="3200" dirty="0" smtClean="0">
                <a:latin typeface="Times New Roman" panose="02020603050405020304" pitchFamily="18" charset="0"/>
                <a:cs typeface="Times New Roman" panose="02020603050405020304" pitchFamily="18" charset="0"/>
              </a:rPr>
              <a:t>Taxi Booking System</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04467" y="1336311"/>
            <a:ext cx="9601200" cy="3581400"/>
          </a:xfrm>
        </p:spPr>
        <p:txBody>
          <a:bodyPr/>
          <a:lstStyle/>
          <a:p>
            <a:r>
              <a:rPr lang="en-US" dirty="0" smtClean="0">
                <a:latin typeface="Times New Roman" panose="02020603050405020304" pitchFamily="18" charset="0"/>
                <a:cs typeface="Times New Roman" panose="02020603050405020304" pitchFamily="18" charset="0"/>
              </a:rPr>
              <a:t>A windows mobile phone application.</a:t>
            </a:r>
          </a:p>
          <a:p>
            <a:r>
              <a:rPr lang="en-US" dirty="0" smtClean="0">
                <a:latin typeface="Times New Roman" panose="02020603050405020304" pitchFamily="18" charset="0"/>
                <a:cs typeface="Times New Roman" panose="02020603050405020304" pitchFamily="18" charset="0"/>
              </a:rPr>
              <a:t>Allows booking of the taxi and calling it to the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desired location</a:t>
            </a:r>
            <a:r>
              <a:rPr lang="en-US" dirty="0" smtClean="0"/>
              <a:t>.</a:t>
            </a:r>
            <a:endParaRPr lang="en-US" dirty="0"/>
          </a:p>
        </p:txBody>
      </p:sp>
      <p:pic>
        <p:nvPicPr>
          <p:cNvPr id="4" name="Picture 3"/>
          <p:cNvPicPr>
            <a:picLocks noChangeAspect="1"/>
          </p:cNvPicPr>
          <p:nvPr/>
        </p:nvPicPr>
        <p:blipFill>
          <a:blip r:embed="rId2"/>
          <a:stretch>
            <a:fillRect/>
          </a:stretch>
        </p:blipFill>
        <p:spPr>
          <a:xfrm>
            <a:off x="8179630" y="886523"/>
            <a:ext cx="2847762" cy="5062688"/>
          </a:xfrm>
          <a:prstGeom prst="rect">
            <a:avLst/>
          </a:prstGeom>
        </p:spPr>
      </p:pic>
    </p:spTree>
    <p:extLst>
      <p:ext uri="{BB962C8B-B14F-4D97-AF65-F5344CB8AC3E}">
        <p14:creationId xmlns:p14="http://schemas.microsoft.com/office/powerpoint/2010/main" val="1103383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3119" y="739123"/>
            <a:ext cx="1658203" cy="596589"/>
          </a:xfrm>
        </p:spPr>
        <p:txBody>
          <a:bodyPr>
            <a:noAutofit/>
          </a:bodyPr>
          <a:lstStyle/>
          <a:p>
            <a:r>
              <a:rPr lang="en-US" sz="3200" dirty="0" smtClean="0">
                <a:latin typeface="Times New Roman" panose="02020603050405020304" pitchFamily="18" charset="0"/>
                <a:cs typeface="Times New Roman" panose="02020603050405020304" pitchFamily="18" charset="0"/>
              </a:rPr>
              <a:t>Features:</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03119" y="1335712"/>
            <a:ext cx="9601200" cy="3581400"/>
          </a:xfrm>
        </p:spPr>
        <p:txBody>
          <a:bodyPr/>
          <a:lstStyle/>
          <a:p>
            <a:r>
              <a:rPr lang="en-US" dirty="0" smtClean="0">
                <a:latin typeface="Times New Roman" panose="02020603050405020304" pitchFamily="18" charset="0"/>
                <a:cs typeface="Times New Roman" panose="02020603050405020304" pitchFamily="18" charset="0"/>
              </a:rPr>
              <a:t>Easy to understand and use.</a:t>
            </a:r>
          </a:p>
          <a:p>
            <a:r>
              <a:rPr lang="en-US" dirty="0" smtClean="0">
                <a:latin typeface="Times New Roman" panose="02020603050405020304" pitchFamily="18" charset="0"/>
                <a:cs typeface="Times New Roman" panose="02020603050405020304" pitchFamily="18" charset="0"/>
              </a:rPr>
              <a:t>Simple and easy user interface.</a:t>
            </a:r>
          </a:p>
          <a:p>
            <a:r>
              <a:rPr lang="en-US" dirty="0" smtClean="0">
                <a:latin typeface="Times New Roman" panose="02020603050405020304" pitchFamily="18" charset="0"/>
                <a:cs typeface="Times New Roman" panose="02020603050405020304" pitchFamily="18" charset="0"/>
              </a:rPr>
              <a:t>Dynamic system.</a:t>
            </a:r>
          </a:p>
          <a:p>
            <a:r>
              <a:rPr lang="en-US" dirty="0" smtClean="0">
                <a:latin typeface="Times New Roman" panose="02020603050405020304" pitchFamily="18" charset="0"/>
                <a:cs typeface="Times New Roman" panose="02020603050405020304" pitchFamily="18" charset="0"/>
              </a:rPr>
              <a:t>Provides quick and easy way to book and excess taxi.</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8202304" y="640999"/>
            <a:ext cx="3059587" cy="5439266"/>
          </a:xfrm>
          <a:prstGeom prst="rect">
            <a:avLst/>
          </a:prstGeom>
        </p:spPr>
      </p:pic>
    </p:spTree>
    <p:extLst>
      <p:ext uri="{BB962C8B-B14F-4D97-AF65-F5344CB8AC3E}">
        <p14:creationId xmlns:p14="http://schemas.microsoft.com/office/powerpoint/2010/main" val="4147165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3118" y="555170"/>
            <a:ext cx="2318757" cy="411481"/>
          </a:xfrm>
        </p:spPr>
        <p:txBody>
          <a:bodyPr>
            <a:noAutofit/>
          </a:bodyPr>
          <a:lstStyle/>
          <a:p>
            <a:r>
              <a:rPr lang="en-US" sz="3200" dirty="0" smtClean="0">
                <a:latin typeface="Times New Roman" panose="02020603050405020304" pitchFamily="18" charset="0"/>
                <a:cs typeface="Times New Roman" panose="02020603050405020304" pitchFamily="18" charset="0"/>
              </a:rPr>
              <a:t>Objectives</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55594" y="1254424"/>
            <a:ext cx="10527103" cy="4639101"/>
          </a:xfrm>
        </p:spPr>
        <p:txBody>
          <a:bodyPr/>
          <a:lstStyle/>
          <a:p>
            <a:pPr marL="0" indent="0">
              <a:buNone/>
            </a:pPr>
            <a:r>
              <a:rPr lang="en-US" dirty="0">
                <a:latin typeface="Times New Roman" panose="02020603050405020304" pitchFamily="18" charset="0"/>
                <a:cs typeface="Times New Roman" panose="02020603050405020304" pitchFamily="18" charset="0"/>
              </a:rPr>
              <a:t>The main objective of our project is to help people easily get access to taxi during regular transit or during emergencies.</a:t>
            </a:r>
          </a:p>
          <a:p>
            <a:pPr marL="0" indent="0">
              <a:buNone/>
            </a:pPr>
            <a:r>
              <a:rPr lang="en-US" dirty="0" smtClean="0">
                <a:latin typeface="Times New Roman" panose="02020603050405020304" pitchFamily="18" charset="0"/>
                <a:cs typeface="Times New Roman" panose="02020603050405020304" pitchFamily="18" charset="0"/>
              </a:rPr>
              <a:t> Other </a:t>
            </a:r>
            <a:r>
              <a:rPr lang="en-US" dirty="0">
                <a:latin typeface="Times New Roman" panose="02020603050405020304" pitchFamily="18" charset="0"/>
                <a:cs typeface="Times New Roman" panose="02020603050405020304" pitchFamily="18" charset="0"/>
              </a:rPr>
              <a:t>objectives are:</a:t>
            </a:r>
          </a:p>
          <a:p>
            <a:pPr lvl="0" fontAlgn="base"/>
            <a:r>
              <a:rPr lang="en-US" dirty="0">
                <a:latin typeface="Times New Roman" panose="02020603050405020304" pitchFamily="18" charset="0"/>
                <a:cs typeface="Times New Roman" panose="02020603050405020304" pitchFamily="18" charset="0"/>
              </a:rPr>
              <a:t>To ease taxi access for transit.</a:t>
            </a:r>
          </a:p>
          <a:p>
            <a:pPr lvl="0" fontAlgn="base"/>
            <a:r>
              <a:rPr lang="en-US" dirty="0">
                <a:latin typeface="Times New Roman" panose="02020603050405020304" pitchFamily="18" charset="0"/>
                <a:cs typeface="Times New Roman" panose="02020603050405020304" pitchFamily="18" charset="0"/>
              </a:rPr>
              <a:t>To save time during transit.</a:t>
            </a:r>
          </a:p>
          <a:p>
            <a:pPr lvl="0" fontAlgn="base"/>
            <a:r>
              <a:rPr lang="en-US" dirty="0">
                <a:latin typeface="Times New Roman" panose="02020603050405020304" pitchFamily="18" charset="0"/>
                <a:cs typeface="Times New Roman" panose="02020603050405020304" pitchFamily="18" charset="0"/>
              </a:rPr>
              <a:t>To help taxi companies </a:t>
            </a:r>
            <a:r>
              <a:rPr lang="en-US" dirty="0" smtClean="0">
                <a:latin typeface="Times New Roman" panose="02020603050405020304" pitchFamily="18" charset="0"/>
                <a:cs typeface="Times New Roman" panose="02020603050405020304" pitchFamily="18" charset="0"/>
              </a:rPr>
              <a:t>expand</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their business.</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5031708" y="1827189"/>
            <a:ext cx="6555241" cy="3493569"/>
          </a:xfrm>
          <a:prstGeom prst="rect">
            <a:avLst/>
          </a:prstGeom>
        </p:spPr>
      </p:pic>
    </p:spTree>
    <p:extLst>
      <p:ext uri="{BB962C8B-B14F-4D97-AF65-F5344CB8AC3E}">
        <p14:creationId xmlns:p14="http://schemas.microsoft.com/office/powerpoint/2010/main" val="734064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57" y="623389"/>
            <a:ext cx="4101738" cy="434703"/>
          </a:xfrm>
        </p:spPr>
        <p:txBody>
          <a:bodyPr>
            <a:noAutofit/>
          </a:bodyPr>
          <a:lstStyle/>
          <a:p>
            <a:r>
              <a:rPr lang="en-US" sz="3200" dirty="0">
                <a:latin typeface="Times New Roman" panose="02020603050405020304" pitchFamily="18" charset="0"/>
                <a:cs typeface="Times New Roman" panose="02020603050405020304" pitchFamily="18" charset="0"/>
              </a:rPr>
              <a:t>Scope and </a:t>
            </a:r>
            <a:r>
              <a:rPr lang="en-US" sz="3200" dirty="0" smtClean="0">
                <a:latin typeface="Times New Roman" panose="02020603050405020304" pitchFamily="18" charset="0"/>
                <a:cs typeface="Times New Roman" panose="02020603050405020304" pitchFamily="18" charset="0"/>
              </a:rPr>
              <a:t>Limitations:</a:t>
            </a:r>
            <a:endParaRPr lang="en-US" sz="3200" dirty="0">
              <a:latin typeface="Times New Roman" panose="02020603050405020304" pitchFamily="18" charset="0"/>
              <a:cs typeface="Times New Roman" panose="02020603050405020304" pitchFamily="18" charset="0"/>
            </a:endParaRPr>
          </a:p>
        </p:txBody>
      </p:sp>
      <p:sp>
        <p:nvSpPr>
          <p:cNvPr id="4" name="Rectangle 3"/>
          <p:cNvSpPr/>
          <p:nvPr/>
        </p:nvSpPr>
        <p:spPr>
          <a:xfrm>
            <a:off x="1390469" y="840740"/>
            <a:ext cx="9602652" cy="4821833"/>
          </a:xfrm>
          <a:prstGeom prst="rect">
            <a:avLst/>
          </a:prstGeom>
        </p:spPr>
        <p:txBody>
          <a:bodyPr wrap="square">
            <a:spAutoFit/>
          </a:bodyPr>
          <a:lstStyle/>
          <a:p>
            <a:pPr algn="just">
              <a:lnSpc>
                <a:spcPct val="107000"/>
              </a:lnSpc>
              <a:spcAft>
                <a:spcPts val="8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Our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project has </a:t>
            </a:r>
            <a:r>
              <a:rPr lang="en-US" sz="2000" dirty="0">
                <a:latin typeface="Times New Roman" panose="02020603050405020304" pitchFamily="18" charset="0"/>
                <a:ea typeface="Calibri" panose="020F0502020204030204" pitchFamily="34" charset="0"/>
                <a:cs typeface="Times New Roman" panose="02020603050405020304" pitchFamily="18" charset="0"/>
              </a:rPr>
              <a:t>a very good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scope with the growing use of technology; the </a:t>
            </a:r>
            <a:r>
              <a:rPr lang="en-US" sz="2000" dirty="0">
                <a:latin typeface="Times New Roman" panose="02020603050405020304" pitchFamily="18" charset="0"/>
                <a:ea typeface="Calibri" panose="020F0502020204030204" pitchFamily="34" charset="0"/>
                <a:cs typeface="Times New Roman" panose="02020603050405020304" pitchFamily="18" charset="0"/>
              </a:rPr>
              <a:t>problem is access to taxi at desired time and location. </a:t>
            </a: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The </a:t>
            </a:r>
            <a:r>
              <a:rPr lang="en-US" sz="2000" dirty="0">
                <a:latin typeface="Times New Roman" panose="02020603050405020304" pitchFamily="18" charset="0"/>
                <a:ea typeface="Calibri" panose="020F0502020204030204" pitchFamily="34" charset="0"/>
                <a:cs typeface="Times New Roman" panose="02020603050405020304" pitchFamily="18" charset="0"/>
              </a:rPr>
              <a:t>major scope of our project is in the urban areas rather than the rural areas. Urban areas are well equipped to provide the facilities that we want to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provide.</a:t>
            </a:r>
          </a:p>
          <a:p>
            <a:pPr marL="342900" marR="0" lvl="0" indent="-342900" algn="just">
              <a:lnSpc>
                <a:spcPct val="107000"/>
              </a:lnSpc>
              <a:spcBef>
                <a:spcPts val="0"/>
              </a:spcBef>
              <a:spcAft>
                <a:spcPts val="800"/>
              </a:spcAft>
              <a:buFont typeface="Symbol" panose="05050102010706020507" pitchFamily="18" charset="2"/>
              <a:buChar char=""/>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Our </a:t>
            </a:r>
            <a:r>
              <a:rPr lang="en-US" sz="2000" dirty="0">
                <a:latin typeface="Times New Roman" panose="02020603050405020304" pitchFamily="18" charset="0"/>
                <a:ea typeface="Calibri" panose="020F0502020204030204" pitchFamily="34" charset="0"/>
                <a:cs typeface="Times New Roman" panose="02020603050405020304" pitchFamily="18" charset="0"/>
              </a:rPr>
              <a:t>project suits in the area where there is availability of taxi services and no issues of internet access. </a:t>
            </a: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Since </a:t>
            </a:r>
            <a:r>
              <a:rPr lang="en-US" sz="2000" dirty="0">
                <a:latin typeface="Times New Roman" panose="02020603050405020304" pitchFamily="18" charset="0"/>
                <a:ea typeface="Calibri" panose="020F0502020204030204" pitchFamily="34" charset="0"/>
                <a:cs typeface="Times New Roman" panose="02020603050405020304" pitchFamily="18" charset="0"/>
              </a:rPr>
              <a:t>almost every person now owns a smart phone and our project is an application, it has a very good scope. This application will help fill the gap between the passenger and the taxi company. It will also help the taxi companies to expand their business.</a:t>
            </a:r>
          </a:p>
          <a:p>
            <a:pPr algn="just"/>
            <a:r>
              <a:rPr lang="en-US" sz="2000" dirty="0">
                <a:latin typeface="Times New Roman" panose="02020603050405020304" pitchFamily="18" charset="0"/>
                <a:ea typeface="Calibri" panose="020F0502020204030204" pitchFamily="34" charset="0"/>
                <a:cs typeface="Times New Roman" panose="02020603050405020304" pitchFamily="18" charset="0"/>
              </a:rPr>
              <a:t>Our project can provide reservation and access to the taxi only in those areas where the taxi services and internet services are available. That is, it cannot provide the services in the remote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areas.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6551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8840" y="379912"/>
            <a:ext cx="4609823" cy="521426"/>
          </a:xfrm>
        </p:spPr>
        <p:txBody>
          <a:bodyPr>
            <a:noAutofit/>
          </a:bodyPr>
          <a:lstStyle/>
          <a:p>
            <a:r>
              <a:rPr lang="en-US" sz="3200" dirty="0" smtClean="0">
                <a:latin typeface="Times New Roman" panose="02020603050405020304" pitchFamily="18" charset="0"/>
                <a:cs typeface="Times New Roman" panose="02020603050405020304" pitchFamily="18" charset="0"/>
              </a:rPr>
              <a:t>System Analysis</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08840" y="1215735"/>
            <a:ext cx="9601200" cy="4445000"/>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System Requirements: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Hardware requirements</a:t>
            </a:r>
          </a:p>
          <a:p>
            <a:pPr lvl="1">
              <a:buFont typeface="Wingdings" panose="05000000000000000000" pitchFamily="2" charset="2"/>
              <a:buChar char="§"/>
            </a:pPr>
            <a:r>
              <a:rPr lang="en-US" b="1" i="0" dirty="0" smtClean="0">
                <a:latin typeface="Times New Roman" panose="02020603050405020304" pitchFamily="18" charset="0"/>
                <a:cs typeface="Times New Roman" panose="02020603050405020304" pitchFamily="18" charset="0"/>
              </a:rPr>
              <a:t>Platform:</a:t>
            </a:r>
            <a:r>
              <a:rPr lang="en-US" i="0" dirty="0" smtClean="0">
                <a:latin typeface="Times New Roman" panose="02020603050405020304" pitchFamily="18" charset="0"/>
                <a:cs typeface="Times New Roman" panose="02020603050405020304" pitchFamily="18" charset="0"/>
              </a:rPr>
              <a:t> Windows </a:t>
            </a:r>
            <a:r>
              <a:rPr lang="en-US" i="0" dirty="0" smtClean="0">
                <a:latin typeface="Times New Roman" panose="02020603050405020304" pitchFamily="18" charset="0"/>
                <a:cs typeface="Times New Roman" panose="02020603050405020304" pitchFamily="18" charset="0"/>
              </a:rPr>
              <a:t>Phone with Windows 8.1 OS.</a:t>
            </a:r>
            <a:endParaRPr lang="en-US" i="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Software requirements</a:t>
            </a:r>
          </a:p>
          <a:p>
            <a:pPr lvl="1">
              <a:buFont typeface="Wingdings" panose="05000000000000000000" pitchFamily="2" charset="2"/>
              <a:buChar char="§"/>
            </a:pPr>
            <a:r>
              <a:rPr lang="en-US" b="1" i="0" dirty="0" smtClean="0">
                <a:latin typeface="Times New Roman" panose="02020603050405020304" pitchFamily="18" charset="0"/>
                <a:cs typeface="Times New Roman" panose="02020603050405020304" pitchFamily="18" charset="0"/>
              </a:rPr>
              <a:t>Development Tools:</a:t>
            </a:r>
            <a:r>
              <a:rPr lang="en-US" i="0" dirty="0" smtClean="0">
                <a:latin typeface="Times New Roman" panose="02020603050405020304" pitchFamily="18" charset="0"/>
                <a:cs typeface="Times New Roman" panose="02020603050405020304" pitchFamily="18" charset="0"/>
              </a:rPr>
              <a:t> Visual Studio 2015, Azure Mobile App service</a:t>
            </a:r>
          </a:p>
          <a:p>
            <a:pPr lvl="1" fontAlgn="base">
              <a:buFont typeface="Wingdings" panose="05000000000000000000" pitchFamily="2" charset="2"/>
              <a:buChar char="§"/>
            </a:pPr>
            <a:r>
              <a:rPr lang="en-US" b="1" i="0" dirty="0">
                <a:latin typeface="Times New Roman" panose="02020603050405020304" pitchFamily="18" charset="0"/>
                <a:cs typeface="Times New Roman" panose="02020603050405020304" pitchFamily="18" charset="0"/>
              </a:rPr>
              <a:t>Programming Languages:</a:t>
            </a:r>
            <a:r>
              <a:rPr lang="en-US" i="0" dirty="0">
                <a:latin typeface="Times New Roman" panose="02020603050405020304" pitchFamily="18" charset="0"/>
                <a:cs typeface="Times New Roman" panose="02020603050405020304" pitchFamily="18" charset="0"/>
              </a:rPr>
              <a:t> C#</a:t>
            </a:r>
          </a:p>
          <a:p>
            <a:pPr lvl="1" fontAlgn="base">
              <a:buFont typeface="Wingdings" panose="05000000000000000000" pitchFamily="2" charset="2"/>
              <a:buChar char="§"/>
            </a:pPr>
            <a:r>
              <a:rPr lang="en-US" b="1" i="0" dirty="0">
                <a:latin typeface="Times New Roman" panose="02020603050405020304" pitchFamily="18" charset="0"/>
                <a:cs typeface="Times New Roman" panose="02020603050405020304" pitchFamily="18" charset="0"/>
              </a:rPr>
              <a:t>Database System:</a:t>
            </a:r>
            <a:r>
              <a:rPr lang="en-US" i="0" dirty="0">
                <a:latin typeface="Times New Roman" panose="02020603050405020304" pitchFamily="18" charset="0"/>
                <a:cs typeface="Times New Roman" panose="02020603050405020304" pitchFamily="18" charset="0"/>
              </a:rPr>
              <a:t> Azure SQL </a:t>
            </a:r>
            <a:r>
              <a:rPr lang="en-US" dirty="0">
                <a:latin typeface="Times New Roman" panose="02020603050405020304" pitchFamily="18" charset="0"/>
                <a:cs typeface="Times New Roman" panose="02020603050405020304" pitchFamily="18" charset="0"/>
              </a:rPr>
              <a:t>Database</a:t>
            </a:r>
          </a:p>
          <a:p>
            <a:pPr lvl="1" fontAlgn="base">
              <a:buFont typeface="Wingdings" panose="05000000000000000000" pitchFamily="2" charset="2"/>
              <a:buChar char="§"/>
            </a:pPr>
            <a:r>
              <a:rPr lang="en-US" b="1" i="0" dirty="0">
                <a:latin typeface="Times New Roman" panose="02020603050405020304" pitchFamily="18" charset="0"/>
                <a:cs typeface="Times New Roman" panose="02020603050405020304" pitchFamily="18" charset="0"/>
              </a:rPr>
              <a:t>Hosting Server:</a:t>
            </a:r>
            <a:r>
              <a:rPr lang="en-US" i="0" dirty="0">
                <a:latin typeface="Times New Roman" panose="02020603050405020304" pitchFamily="18" charset="0"/>
                <a:cs typeface="Times New Roman" panose="02020603050405020304" pitchFamily="18" charset="0"/>
              </a:rPr>
              <a:t> Microsoft </a:t>
            </a:r>
            <a:r>
              <a:rPr lang="en-US" i="0" dirty="0" smtClean="0">
                <a:latin typeface="Times New Roman" panose="02020603050405020304" pitchFamily="18" charset="0"/>
                <a:cs typeface="Times New Roman" panose="02020603050405020304" pitchFamily="18" charset="0"/>
              </a:rPr>
              <a:t>Azure</a:t>
            </a:r>
          </a:p>
          <a:p>
            <a:pPr lvl="0" fontAlgn="base">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User </a:t>
            </a:r>
            <a:r>
              <a:rPr lang="en-US" dirty="0">
                <a:latin typeface="Times New Roman" panose="02020603050405020304" pitchFamily="18" charset="0"/>
                <a:cs typeface="Times New Roman" panose="02020603050405020304" pitchFamily="18" charset="0"/>
              </a:rPr>
              <a:t>Requirements</a:t>
            </a:r>
          </a:p>
          <a:p>
            <a:pPr lvl="1">
              <a:buFont typeface="Wingdings" panose="05000000000000000000" pitchFamily="2" charset="2"/>
              <a:buChar char="§"/>
            </a:pPr>
            <a:r>
              <a:rPr lang="en-US" i="0" dirty="0" smtClean="0">
                <a:latin typeface="Times New Roman" panose="02020603050405020304" pitchFamily="18" charset="0"/>
                <a:cs typeface="Times New Roman" panose="02020603050405020304" pitchFamily="18" charset="0"/>
              </a:rPr>
              <a:t>Windows Phone with </a:t>
            </a:r>
            <a:r>
              <a:rPr lang="en-US" i="0" dirty="0" smtClean="0">
                <a:latin typeface="Times New Roman" panose="02020603050405020304" pitchFamily="18" charset="0"/>
                <a:cs typeface="Times New Roman" panose="02020603050405020304" pitchFamily="18" charset="0"/>
              </a:rPr>
              <a:t>Window </a:t>
            </a:r>
            <a:r>
              <a:rPr lang="en-US" i="0" dirty="0">
                <a:latin typeface="Times New Roman" panose="02020603050405020304" pitchFamily="18" charset="0"/>
                <a:cs typeface="Times New Roman" panose="02020603050405020304" pitchFamily="18" charset="0"/>
              </a:rPr>
              <a:t>OS 8.1.</a:t>
            </a:r>
          </a:p>
          <a:p>
            <a:pPr lvl="1">
              <a:buFont typeface="Wingdings" panose="05000000000000000000" pitchFamily="2" charset="2"/>
              <a:buChar char="§"/>
            </a:pPr>
            <a:r>
              <a:rPr lang="en-US" i="0" dirty="0">
                <a:latin typeface="Times New Roman" panose="02020603050405020304" pitchFamily="18" charset="0"/>
                <a:cs typeface="Times New Roman" panose="02020603050405020304" pitchFamily="18" charset="0"/>
              </a:rPr>
              <a:t>Internet </a:t>
            </a:r>
            <a:r>
              <a:rPr lang="en-US" i="0" dirty="0" smtClean="0">
                <a:latin typeface="Times New Roman" panose="02020603050405020304" pitchFamily="18" charset="0"/>
                <a:cs typeface="Times New Roman" panose="02020603050405020304" pitchFamily="18" charset="0"/>
              </a:rPr>
              <a:t>access </a:t>
            </a:r>
            <a:r>
              <a:rPr lang="en-US" i="0" dirty="0">
                <a:latin typeface="Times New Roman" panose="02020603050405020304" pitchFamily="18" charset="0"/>
                <a:cs typeface="Times New Roman" panose="02020603050405020304" pitchFamily="18" charset="0"/>
              </a:rPr>
              <a:t>on mobile</a:t>
            </a:r>
            <a:r>
              <a:rPr lang="en-US" i="0" dirty="0" smtClean="0">
                <a:latin typeface="Times New Roman" panose="02020603050405020304" pitchFamily="18" charset="0"/>
                <a:cs typeface="Times New Roman" panose="02020603050405020304" pitchFamily="18" charset="0"/>
              </a:rPr>
              <a:t>.</a:t>
            </a:r>
            <a:r>
              <a:rPr lang="en-US" i="0" dirty="0">
                <a:latin typeface="Times New Roman" panose="02020603050405020304" pitchFamily="18" charset="0"/>
                <a:cs typeface="Times New Roman" panose="02020603050405020304" pitchFamily="18" charset="0"/>
              </a:rPr>
              <a:t> </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550603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3141" y="461392"/>
            <a:ext cx="4063133" cy="596900"/>
          </a:xfrm>
        </p:spPr>
        <p:txBody>
          <a:bodyPr>
            <a:noAutofit/>
          </a:bodyPr>
          <a:lstStyle/>
          <a:p>
            <a:r>
              <a:rPr lang="en-US" sz="3200" dirty="0">
                <a:latin typeface="Times New Roman" panose="02020603050405020304" pitchFamily="18" charset="0"/>
                <a:cs typeface="Times New Roman" panose="02020603050405020304" pitchFamily="18" charset="0"/>
              </a:rPr>
              <a:t>Feasibility </a:t>
            </a:r>
            <a:r>
              <a:rPr lang="en-US" sz="3200" dirty="0" smtClean="0">
                <a:latin typeface="Times New Roman" panose="02020603050405020304" pitchFamily="18" charset="0"/>
                <a:cs typeface="Times New Roman" panose="02020603050405020304" pitchFamily="18" charset="0"/>
              </a:rPr>
              <a:t>Study</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63960" y="1058292"/>
            <a:ext cx="10718800" cy="5689600"/>
          </a:xfrm>
        </p:spPr>
        <p:txBody>
          <a:bodyPr>
            <a:noAutofit/>
          </a:bodyPr>
          <a:lstStyle/>
          <a:p>
            <a:r>
              <a:rPr lang="en-US" dirty="0" smtClean="0">
                <a:latin typeface="Times New Roman" panose="02020603050405020304" pitchFamily="18" charset="0"/>
                <a:cs typeface="Times New Roman" panose="02020603050405020304" pitchFamily="18" charset="0"/>
              </a:rPr>
              <a:t>Taxi Booking System is developed for Windows phone. </a:t>
            </a:r>
          </a:p>
          <a:p>
            <a:r>
              <a:rPr lang="en-US" dirty="0" smtClean="0">
                <a:latin typeface="Times New Roman" panose="02020603050405020304" pitchFamily="18" charset="0"/>
                <a:cs typeface="Times New Roman" panose="02020603050405020304" pitchFamily="18" charset="0"/>
              </a:rPr>
              <a:t>The Windows Phone is now taking a good market</a:t>
            </a:r>
          </a:p>
          <a:p>
            <a:r>
              <a:rPr lang="en-US" dirty="0" smtClean="0">
                <a:latin typeface="Times New Roman" panose="02020603050405020304" pitchFamily="18" charset="0"/>
                <a:cs typeface="Times New Roman" panose="02020603050405020304" pitchFamily="18" charset="0"/>
              </a:rPr>
              <a:t>This Application is more feasible </a:t>
            </a:r>
            <a:r>
              <a:rPr lang="en-US" dirty="0" smtClean="0">
                <a:latin typeface="Times New Roman" panose="02020603050405020304" pitchFamily="18" charset="0"/>
                <a:cs typeface="Times New Roman" panose="02020603050405020304" pitchFamily="18" charset="0"/>
              </a:rPr>
              <a:t>than </a:t>
            </a:r>
            <a:r>
              <a:rPr lang="en-US" dirty="0" smtClean="0">
                <a:latin typeface="Times New Roman" panose="02020603050405020304" pitchFamily="18" charset="0"/>
                <a:cs typeface="Times New Roman" panose="02020603050405020304" pitchFamily="18" charset="0"/>
              </a:rPr>
              <a:t>before when there was a majority of Android smart </a:t>
            </a:r>
            <a:r>
              <a:rPr lang="en-US" dirty="0" smtClean="0">
                <a:latin typeface="Times New Roman" panose="02020603050405020304" pitchFamily="18" charset="0"/>
                <a:cs typeface="Times New Roman" panose="02020603050405020304" pitchFamily="18" charset="0"/>
              </a:rPr>
              <a:t>phones</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Technical Feasibility</a:t>
            </a:r>
          </a:p>
          <a:p>
            <a:pPr marL="0" indent="0">
              <a:buNone/>
            </a:pPr>
            <a:r>
              <a:rPr lang="en-US" dirty="0" smtClean="0">
                <a:latin typeface="Times New Roman" panose="02020603050405020304" pitchFamily="18" charset="0"/>
                <a:cs typeface="Times New Roman" panose="02020603050405020304" pitchFamily="18" charset="0"/>
              </a:rPr>
              <a:t>The technical issues related with developing ‘Taxi Booking System’ were</a:t>
            </a:r>
          </a:p>
          <a:p>
            <a:pPr lvl="1">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Does the technology exist to implement the proposed system?</a:t>
            </a:r>
          </a:p>
          <a:p>
            <a:pPr lvl="1">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If the system can solve the problem of people seeking easy </a:t>
            </a:r>
            <a:r>
              <a:rPr lang="en-US" dirty="0" smtClean="0">
                <a:latin typeface="Times New Roman" panose="02020603050405020304" pitchFamily="18" charset="0"/>
                <a:cs typeface="Times New Roman" panose="02020603050405020304" pitchFamily="18" charset="0"/>
              </a:rPr>
              <a:t>commute</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63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771099"/>
            <a:ext cx="9601200" cy="3581400"/>
          </a:xfrm>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Operational Feasibility</a:t>
            </a:r>
          </a:p>
          <a:p>
            <a:pPr marL="0" indent="0">
              <a:buNone/>
            </a:pPr>
            <a:r>
              <a:rPr lang="en-US" dirty="0">
                <a:latin typeface="Times New Roman" panose="02020603050405020304" pitchFamily="18" charset="0"/>
                <a:cs typeface="Times New Roman" panose="02020603050405020304" pitchFamily="18" charset="0"/>
              </a:rPr>
              <a:t>For this, the following factors are to be considered:</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Are the current work practices and procedures adequate to support the purposed system?</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How well the purposed system solves the problem?</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To what extent the application fits in the existing problems?</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Can the operating characteristics be engineered into design?</a:t>
            </a:r>
          </a:p>
          <a:p>
            <a:endParaRPr lang="en-US" dirty="0"/>
          </a:p>
        </p:txBody>
      </p:sp>
    </p:spTree>
    <p:extLst>
      <p:ext uri="{BB962C8B-B14F-4D97-AF65-F5344CB8AC3E}">
        <p14:creationId xmlns:p14="http://schemas.microsoft.com/office/powerpoint/2010/main" val="53497456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374</TotalTime>
  <Words>750</Words>
  <Application>Microsoft Office PowerPoint</Application>
  <PresentationFormat>Widescreen</PresentationFormat>
  <Paragraphs>90</Paragraphs>
  <Slides>21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Franklin Gothic Book</vt:lpstr>
      <vt:lpstr>Mangal</vt:lpstr>
      <vt:lpstr>Symbol</vt:lpstr>
      <vt:lpstr>Times New Roman</vt:lpstr>
      <vt:lpstr>Wingdings</vt:lpstr>
      <vt:lpstr>Crop</vt:lpstr>
      <vt:lpstr>Taxi booking System</vt:lpstr>
      <vt:lpstr>Problem Statement</vt:lpstr>
      <vt:lpstr>Taxi Booking System</vt:lpstr>
      <vt:lpstr>Features:</vt:lpstr>
      <vt:lpstr>Objectives</vt:lpstr>
      <vt:lpstr>Scope and Limitations:</vt:lpstr>
      <vt:lpstr>System Analysis</vt:lpstr>
      <vt:lpstr>Feasibility Study</vt:lpstr>
      <vt:lpstr>PowerPoint Presentation</vt:lpstr>
      <vt:lpstr>PowerPoint Presentation</vt:lpstr>
      <vt:lpstr>System Design</vt:lpstr>
      <vt:lpstr>PowerPoint Presentation</vt:lpstr>
      <vt:lpstr>PowerPoint Presentation</vt:lpstr>
      <vt:lpstr>PowerPoint Presentation</vt:lpstr>
      <vt:lpstr>PowerPoint Presentation</vt:lpstr>
      <vt:lpstr>Screen Shots of Application</vt:lpstr>
      <vt:lpstr>PowerPoint Presentation</vt:lpstr>
      <vt:lpstr>PowerPoint Presentation</vt:lpstr>
      <vt:lpstr>PowerPoint Presentation</vt:lpstr>
      <vt:lpstr>TESTING:</vt:lpstr>
      <vt:lpstr>CONCLUSION AND FUTURE ENHANCEMENT: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Taxi booking System</dc:title>
  <dc:creator>Aayush G.C.</dc:creator>
  <cp:lastModifiedBy>Sujan Mhrzn</cp:lastModifiedBy>
  <cp:revision>60</cp:revision>
  <dcterms:created xsi:type="dcterms:W3CDTF">2016-01-11T16:23:50Z</dcterms:created>
  <dcterms:modified xsi:type="dcterms:W3CDTF">2016-01-12T04:28:37Z</dcterms:modified>
</cp:coreProperties>
</file>