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20" r:id="rId2"/>
  </p:sldMasterIdLst>
  <p:sldIdLst>
    <p:sldId id="259" r:id="rId3"/>
    <p:sldId id="257"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8" autoAdjust="0"/>
    <p:restoredTop sz="94660"/>
  </p:normalViewPr>
  <p:slideViewPr>
    <p:cSldViewPr snapToGrid="0">
      <p:cViewPr varScale="1">
        <p:scale>
          <a:sx n="77" d="100"/>
          <a:sy n="77" d="100"/>
        </p:scale>
        <p:origin x="91" y="3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B8328C-5481-45CA-B0D4-DBE42690359F}"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3A05A-7FCC-4BBE-A586-1652B8D91E79}" type="slidenum">
              <a:rPr lang="en-US" smtClean="0"/>
              <a:t>‹#›</a:t>
            </a:fld>
            <a:endParaRPr lang="en-US"/>
          </a:p>
        </p:txBody>
      </p:sp>
    </p:spTree>
    <p:extLst>
      <p:ext uri="{BB962C8B-B14F-4D97-AF65-F5344CB8AC3E}">
        <p14:creationId xmlns:p14="http://schemas.microsoft.com/office/powerpoint/2010/main" val="2192265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B8328C-5481-45CA-B0D4-DBE42690359F}"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3A05A-7FCC-4BBE-A586-1652B8D91E79}" type="slidenum">
              <a:rPr lang="en-US" smtClean="0"/>
              <a:t>‹#›</a:t>
            </a:fld>
            <a:endParaRPr lang="en-US"/>
          </a:p>
        </p:txBody>
      </p:sp>
    </p:spTree>
    <p:extLst>
      <p:ext uri="{BB962C8B-B14F-4D97-AF65-F5344CB8AC3E}">
        <p14:creationId xmlns:p14="http://schemas.microsoft.com/office/powerpoint/2010/main" val="3771703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B8328C-5481-45CA-B0D4-DBE42690359F}"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3A05A-7FCC-4BBE-A586-1652B8D91E79}" type="slidenum">
              <a:rPr lang="en-US" smtClean="0"/>
              <a:t>‹#›</a:t>
            </a:fld>
            <a:endParaRPr lang="en-US"/>
          </a:p>
        </p:txBody>
      </p:sp>
    </p:spTree>
    <p:extLst>
      <p:ext uri="{BB962C8B-B14F-4D97-AF65-F5344CB8AC3E}">
        <p14:creationId xmlns:p14="http://schemas.microsoft.com/office/powerpoint/2010/main" val="2155485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3B8328C-5481-45CA-B0D4-DBE42690359F}"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3A05A-7FCC-4BBE-A586-1652B8D91E7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0631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B8328C-5481-45CA-B0D4-DBE42690359F}"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3A05A-7FCC-4BBE-A586-1652B8D91E79}" type="slidenum">
              <a:rPr lang="en-US" smtClean="0"/>
              <a:t>‹#›</a:t>
            </a:fld>
            <a:endParaRPr lang="en-US"/>
          </a:p>
        </p:txBody>
      </p:sp>
    </p:spTree>
    <p:extLst>
      <p:ext uri="{BB962C8B-B14F-4D97-AF65-F5344CB8AC3E}">
        <p14:creationId xmlns:p14="http://schemas.microsoft.com/office/powerpoint/2010/main" val="31669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B8328C-5481-45CA-B0D4-DBE42690359F}"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3A05A-7FCC-4BBE-A586-1652B8D91E7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5852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B8328C-5481-45CA-B0D4-DBE42690359F}"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3A05A-7FCC-4BBE-A586-1652B8D91E79}" type="slidenum">
              <a:rPr lang="en-US" smtClean="0"/>
              <a:t>‹#›</a:t>
            </a:fld>
            <a:endParaRPr lang="en-US"/>
          </a:p>
        </p:txBody>
      </p:sp>
    </p:spTree>
    <p:extLst>
      <p:ext uri="{BB962C8B-B14F-4D97-AF65-F5344CB8AC3E}">
        <p14:creationId xmlns:p14="http://schemas.microsoft.com/office/powerpoint/2010/main" val="3793390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B8328C-5481-45CA-B0D4-DBE42690359F}" type="datetimeFigureOut">
              <a:rPr lang="en-US" smtClean="0"/>
              <a:t>6/12/2024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83A05A-7FCC-4BBE-A586-1652B8D91E79}" type="slidenum">
              <a:rPr lang="en-US" smtClean="0"/>
              <a:t>‹#›</a:t>
            </a:fld>
            <a:endParaRPr lang="en-US"/>
          </a:p>
        </p:txBody>
      </p:sp>
    </p:spTree>
    <p:extLst>
      <p:ext uri="{BB962C8B-B14F-4D97-AF65-F5344CB8AC3E}">
        <p14:creationId xmlns:p14="http://schemas.microsoft.com/office/powerpoint/2010/main" val="588403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B8328C-5481-45CA-B0D4-DBE42690359F}" type="datetimeFigureOut">
              <a:rPr lang="en-US" smtClean="0"/>
              <a:t>6/12/2024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83A05A-7FCC-4BBE-A586-1652B8D91E79}" type="slidenum">
              <a:rPr lang="en-US" smtClean="0"/>
              <a:t>‹#›</a:t>
            </a:fld>
            <a:endParaRPr lang="en-US"/>
          </a:p>
        </p:txBody>
      </p:sp>
    </p:spTree>
    <p:extLst>
      <p:ext uri="{BB962C8B-B14F-4D97-AF65-F5344CB8AC3E}">
        <p14:creationId xmlns:p14="http://schemas.microsoft.com/office/powerpoint/2010/main" val="19003970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B8328C-5481-45CA-B0D4-DBE42690359F}" type="datetimeFigureOut">
              <a:rPr lang="en-US" smtClean="0"/>
              <a:t>6/12/2024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83A05A-7FCC-4BBE-A586-1652B8D91E79}" type="slidenum">
              <a:rPr lang="en-US" smtClean="0"/>
              <a:t>‹#›</a:t>
            </a:fld>
            <a:endParaRPr lang="en-US"/>
          </a:p>
        </p:txBody>
      </p:sp>
    </p:spTree>
    <p:extLst>
      <p:ext uri="{BB962C8B-B14F-4D97-AF65-F5344CB8AC3E}">
        <p14:creationId xmlns:p14="http://schemas.microsoft.com/office/powerpoint/2010/main" val="25089591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B8328C-5481-45CA-B0D4-DBE42690359F}"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3A05A-7FCC-4BBE-A586-1652B8D91E79}" type="slidenum">
              <a:rPr lang="en-US" smtClean="0"/>
              <a:t>‹#›</a:t>
            </a:fld>
            <a:endParaRPr lang="en-US"/>
          </a:p>
        </p:txBody>
      </p:sp>
    </p:spTree>
    <p:extLst>
      <p:ext uri="{BB962C8B-B14F-4D97-AF65-F5344CB8AC3E}">
        <p14:creationId xmlns:p14="http://schemas.microsoft.com/office/powerpoint/2010/main" val="3178960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B8328C-5481-45CA-B0D4-DBE42690359F}"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3A05A-7FCC-4BBE-A586-1652B8D91E79}" type="slidenum">
              <a:rPr lang="en-US" smtClean="0"/>
              <a:t>‹#›</a:t>
            </a:fld>
            <a:endParaRPr lang="en-US"/>
          </a:p>
        </p:txBody>
      </p:sp>
    </p:spTree>
    <p:extLst>
      <p:ext uri="{BB962C8B-B14F-4D97-AF65-F5344CB8AC3E}">
        <p14:creationId xmlns:p14="http://schemas.microsoft.com/office/powerpoint/2010/main" val="7416538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B8328C-5481-45CA-B0D4-DBE42690359F}"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3A05A-7FCC-4BBE-A586-1652B8D91E7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4774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B8328C-5481-45CA-B0D4-DBE42690359F}"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3A05A-7FCC-4BBE-A586-1652B8D91E79}" type="slidenum">
              <a:rPr lang="en-US" smtClean="0"/>
              <a:t>‹#›</a:t>
            </a:fld>
            <a:endParaRPr lang="en-US"/>
          </a:p>
        </p:txBody>
      </p:sp>
    </p:spTree>
    <p:extLst>
      <p:ext uri="{BB962C8B-B14F-4D97-AF65-F5344CB8AC3E}">
        <p14:creationId xmlns:p14="http://schemas.microsoft.com/office/powerpoint/2010/main" val="9361570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B8328C-5481-45CA-B0D4-DBE42690359F}"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3A05A-7FCC-4BBE-A586-1652B8D91E79}"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1708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B8328C-5481-45CA-B0D4-DBE42690359F}"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3A05A-7FCC-4BBE-A586-1652B8D91E79}" type="slidenum">
              <a:rPr lang="en-US" smtClean="0"/>
              <a:t>‹#›</a:t>
            </a:fld>
            <a:endParaRPr lang="en-US"/>
          </a:p>
        </p:txBody>
      </p:sp>
    </p:spTree>
    <p:extLst>
      <p:ext uri="{BB962C8B-B14F-4D97-AF65-F5344CB8AC3E}">
        <p14:creationId xmlns:p14="http://schemas.microsoft.com/office/powerpoint/2010/main" val="3845801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B8328C-5481-45CA-B0D4-DBE42690359F}"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3A05A-7FCC-4BBE-A586-1652B8D91E79}" type="slidenum">
              <a:rPr lang="en-US" smtClean="0"/>
              <a:t>‹#›</a:t>
            </a:fld>
            <a:endParaRPr lang="en-US"/>
          </a:p>
        </p:txBody>
      </p:sp>
    </p:spTree>
    <p:extLst>
      <p:ext uri="{BB962C8B-B14F-4D97-AF65-F5344CB8AC3E}">
        <p14:creationId xmlns:p14="http://schemas.microsoft.com/office/powerpoint/2010/main" val="2788398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B8328C-5481-45CA-B0D4-DBE42690359F}" type="datetimeFigureOut">
              <a:rPr lang="en-US" smtClean="0"/>
              <a:t>6/12/2024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83A05A-7FCC-4BBE-A586-1652B8D91E79}" type="slidenum">
              <a:rPr lang="en-US" smtClean="0"/>
              <a:t>‹#›</a:t>
            </a:fld>
            <a:endParaRPr lang="en-US"/>
          </a:p>
        </p:txBody>
      </p:sp>
    </p:spTree>
    <p:extLst>
      <p:ext uri="{BB962C8B-B14F-4D97-AF65-F5344CB8AC3E}">
        <p14:creationId xmlns:p14="http://schemas.microsoft.com/office/powerpoint/2010/main" val="3176280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B8328C-5481-45CA-B0D4-DBE42690359F}" type="datetimeFigureOut">
              <a:rPr lang="en-US" smtClean="0"/>
              <a:t>6/12/2024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83A05A-7FCC-4BBE-A586-1652B8D91E79}" type="slidenum">
              <a:rPr lang="en-US" smtClean="0"/>
              <a:t>‹#›</a:t>
            </a:fld>
            <a:endParaRPr lang="en-US"/>
          </a:p>
        </p:txBody>
      </p:sp>
    </p:spTree>
    <p:extLst>
      <p:ext uri="{BB962C8B-B14F-4D97-AF65-F5344CB8AC3E}">
        <p14:creationId xmlns:p14="http://schemas.microsoft.com/office/powerpoint/2010/main" val="2607335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B8328C-5481-45CA-B0D4-DBE42690359F}" type="datetimeFigureOut">
              <a:rPr lang="en-US" smtClean="0"/>
              <a:t>6/12/2024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83A05A-7FCC-4BBE-A586-1652B8D91E79}" type="slidenum">
              <a:rPr lang="en-US" smtClean="0"/>
              <a:t>‹#›</a:t>
            </a:fld>
            <a:endParaRPr lang="en-US"/>
          </a:p>
        </p:txBody>
      </p:sp>
    </p:spTree>
    <p:extLst>
      <p:ext uri="{BB962C8B-B14F-4D97-AF65-F5344CB8AC3E}">
        <p14:creationId xmlns:p14="http://schemas.microsoft.com/office/powerpoint/2010/main" val="1705990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B8328C-5481-45CA-B0D4-DBE42690359F}"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3A05A-7FCC-4BBE-A586-1652B8D91E79}" type="slidenum">
              <a:rPr lang="en-US" smtClean="0"/>
              <a:t>‹#›</a:t>
            </a:fld>
            <a:endParaRPr lang="en-US"/>
          </a:p>
        </p:txBody>
      </p:sp>
    </p:spTree>
    <p:extLst>
      <p:ext uri="{BB962C8B-B14F-4D97-AF65-F5344CB8AC3E}">
        <p14:creationId xmlns:p14="http://schemas.microsoft.com/office/powerpoint/2010/main" val="1039296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B8328C-5481-45CA-B0D4-DBE42690359F}"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3A05A-7FCC-4BBE-A586-1652B8D91E79}" type="slidenum">
              <a:rPr lang="en-US" smtClean="0"/>
              <a:t>‹#›</a:t>
            </a:fld>
            <a:endParaRPr lang="en-US"/>
          </a:p>
        </p:txBody>
      </p:sp>
    </p:spTree>
    <p:extLst>
      <p:ext uri="{BB962C8B-B14F-4D97-AF65-F5344CB8AC3E}">
        <p14:creationId xmlns:p14="http://schemas.microsoft.com/office/powerpoint/2010/main" val="3178750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B8328C-5481-45CA-B0D4-DBE42690359F}" type="datetimeFigureOut">
              <a:rPr lang="en-US" smtClean="0"/>
              <a:t>6/12/2024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3A05A-7FCC-4BBE-A586-1652B8D91E79}" type="slidenum">
              <a:rPr lang="en-US" smtClean="0"/>
              <a:t>‹#›</a:t>
            </a:fld>
            <a:endParaRPr lang="en-US"/>
          </a:p>
        </p:txBody>
      </p:sp>
    </p:spTree>
    <p:extLst>
      <p:ext uri="{BB962C8B-B14F-4D97-AF65-F5344CB8AC3E}">
        <p14:creationId xmlns:p14="http://schemas.microsoft.com/office/powerpoint/2010/main" val="1913090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3B8328C-5481-45CA-B0D4-DBE42690359F}" type="datetimeFigureOut">
              <a:rPr lang="en-US" smtClean="0"/>
              <a:t>6/12/2024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E83A05A-7FCC-4BBE-A586-1652B8D91E79}"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665421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935" y="1033669"/>
            <a:ext cx="9165629" cy="4796679"/>
          </a:xfrm>
          <a:prstGeom prst="rect">
            <a:avLst/>
          </a:prstGeom>
        </p:spPr>
      </p:pic>
    </p:spTree>
    <p:extLst>
      <p:ext uri="{BB962C8B-B14F-4D97-AF65-F5344CB8AC3E}">
        <p14:creationId xmlns:p14="http://schemas.microsoft.com/office/powerpoint/2010/main" val="3723132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3281" y="699916"/>
            <a:ext cx="7235892" cy="584775"/>
          </a:xfrm>
          <a:prstGeom prst="rect">
            <a:avLst/>
          </a:prstGeom>
        </p:spPr>
        <p:txBody>
          <a:bodyPr wrap="none">
            <a:spAutoFit/>
          </a:bodyPr>
          <a:lstStyle/>
          <a:p>
            <a:r>
              <a:rPr lang="en-US" sz="3200" b="1" dirty="0" smtClean="0"/>
              <a:t>Nepal Government’s 2081/82 ICT Budget:</a:t>
            </a:r>
            <a:endParaRPr lang="en-US" sz="3200" b="1" dirty="0"/>
          </a:p>
        </p:txBody>
      </p:sp>
      <p:sp>
        <p:nvSpPr>
          <p:cNvPr id="3" name="Rectangle 2"/>
          <p:cNvSpPr/>
          <p:nvPr/>
        </p:nvSpPr>
        <p:spPr>
          <a:xfrm>
            <a:off x="2242928" y="1837517"/>
            <a:ext cx="7127843" cy="2585323"/>
          </a:xfrm>
          <a:prstGeom prst="rect">
            <a:avLst/>
          </a:prstGeom>
        </p:spPr>
        <p:txBody>
          <a:bodyPr wrap="square">
            <a:spAutoFit/>
          </a:bodyPr>
          <a:lstStyle/>
          <a:p>
            <a:r>
              <a:rPr lang="en-US" sz="2400" b="1" dirty="0" smtClean="0"/>
              <a:t>HIGHLIGHTS</a:t>
            </a:r>
          </a:p>
          <a:p>
            <a:endParaRPr lang="en-US" dirty="0" smtClean="0"/>
          </a:p>
          <a:p>
            <a:r>
              <a:rPr lang="en-US" sz="2000" dirty="0" smtClean="0"/>
              <a:t>The government has announced a total budget of </a:t>
            </a:r>
            <a:r>
              <a:rPr lang="en-US" sz="2000" dirty="0" err="1" smtClean="0"/>
              <a:t>Rs</a:t>
            </a:r>
            <a:r>
              <a:rPr lang="en-US" sz="2000" dirty="0" smtClean="0"/>
              <a:t>. 1.86 trillion for 2081/82.</a:t>
            </a:r>
          </a:p>
          <a:p>
            <a:r>
              <a:rPr lang="en-US" sz="2000" dirty="0" smtClean="0"/>
              <a:t>The budget will allocate </a:t>
            </a:r>
            <a:r>
              <a:rPr lang="en-US" sz="2000" dirty="0" err="1" smtClean="0"/>
              <a:t>Rs</a:t>
            </a:r>
            <a:r>
              <a:rPr lang="en-US" sz="2000" dirty="0" smtClean="0"/>
              <a:t>. 73.50 billion to the Ministry of Communication and Information Technology.</a:t>
            </a:r>
          </a:p>
          <a:p>
            <a:r>
              <a:rPr lang="en-US" sz="2000" dirty="0" smtClean="0"/>
              <a:t>The government targets </a:t>
            </a:r>
            <a:r>
              <a:rPr lang="en-US" sz="2000" dirty="0" err="1" smtClean="0"/>
              <a:t>Rs</a:t>
            </a:r>
            <a:r>
              <a:rPr lang="en-US" sz="2000" dirty="0" smtClean="0"/>
              <a:t>. 3 trillion worth of exports from the IT sector in the upcoming 10 years.</a:t>
            </a:r>
            <a:endParaRPr lang="en-US" sz="2000" dirty="0"/>
          </a:p>
        </p:txBody>
      </p:sp>
    </p:spTree>
    <p:extLst>
      <p:ext uri="{BB962C8B-B14F-4D97-AF65-F5344CB8AC3E}">
        <p14:creationId xmlns:p14="http://schemas.microsoft.com/office/powerpoint/2010/main" val="884072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9470" y="1943390"/>
            <a:ext cx="10038522" cy="4093428"/>
          </a:xfrm>
          <a:prstGeom prst="rect">
            <a:avLst/>
          </a:prstGeom>
        </p:spPr>
        <p:txBody>
          <a:bodyPr wrap="square">
            <a:spAutoFit/>
          </a:bodyPr>
          <a:lstStyle/>
          <a:p>
            <a:r>
              <a:rPr lang="en-US" sz="2000" dirty="0" smtClean="0"/>
              <a:t>In the budget speech, he outlined several plans and proposals that aim to position Nepal as an Information Technology hub and a major player in driving the country’s economy.</a:t>
            </a:r>
          </a:p>
          <a:p>
            <a:endParaRPr lang="en-US" sz="2000" dirty="0" smtClean="0"/>
          </a:p>
          <a:p>
            <a:r>
              <a:rPr lang="en-US" sz="2000" dirty="0" smtClean="0"/>
              <a:t>Major Plan and Policy Announcements For the ICT Sector</a:t>
            </a:r>
          </a:p>
          <a:p>
            <a:r>
              <a:rPr lang="en-US" sz="2000" dirty="0" smtClean="0"/>
              <a:t>The government aims to export </a:t>
            </a:r>
            <a:r>
              <a:rPr lang="en-US" sz="2000" dirty="0" err="1" smtClean="0"/>
              <a:t>Rs</a:t>
            </a:r>
            <a:r>
              <a:rPr lang="en-US" sz="2000" dirty="0" smtClean="0"/>
              <a:t>. 3 trillion worth of ICT services in the upcoming 10 years. According to the IIDS report, in 2022, Nepali ICT professionals exported services worth </a:t>
            </a:r>
            <a:r>
              <a:rPr lang="en-US" sz="2000" dirty="0" err="1" smtClean="0"/>
              <a:t>Rs</a:t>
            </a:r>
            <a:r>
              <a:rPr lang="en-US" sz="2000" dirty="0" smtClean="0"/>
              <a:t>. 67 billion. With the rapidly growing ICT industry, the government also aims to generate 500,000 direct jobs and 1,000,000 indirect jobs.</a:t>
            </a:r>
          </a:p>
          <a:p>
            <a:endParaRPr lang="en-US" sz="2000" dirty="0" smtClean="0"/>
          </a:p>
          <a:p>
            <a:r>
              <a:rPr lang="en-US" sz="2000" dirty="0" smtClean="0"/>
              <a:t>During the budget presentation for the upcoming financial year, Minister Pun announced that the government will provide educational loans for students studying engineering and information technology subjects. These loans will be offered at concessional rates to support bachelor’s and master’s level education.</a:t>
            </a:r>
            <a:endParaRPr lang="en-US" sz="2000" dirty="0"/>
          </a:p>
        </p:txBody>
      </p:sp>
      <p:sp>
        <p:nvSpPr>
          <p:cNvPr id="3" name="Rectangle 2"/>
          <p:cNvSpPr/>
          <p:nvPr/>
        </p:nvSpPr>
        <p:spPr>
          <a:xfrm>
            <a:off x="672547" y="681335"/>
            <a:ext cx="9674087" cy="707886"/>
          </a:xfrm>
          <a:prstGeom prst="rect">
            <a:avLst/>
          </a:prstGeom>
        </p:spPr>
        <p:txBody>
          <a:bodyPr wrap="square">
            <a:spAutoFit/>
          </a:bodyPr>
          <a:lstStyle/>
          <a:p>
            <a:r>
              <a:rPr lang="en-US" sz="2000" dirty="0" smtClean="0"/>
              <a:t>Finance Minister Mr. </a:t>
            </a:r>
            <a:r>
              <a:rPr lang="en-US" sz="2000" dirty="0" err="1" smtClean="0"/>
              <a:t>Barshaman</a:t>
            </a:r>
            <a:r>
              <a:rPr lang="en-US" sz="2000" dirty="0" smtClean="0"/>
              <a:t> Pun announced the initiation of the Information Technology decade by unveiling the fiscal budget 2081/82 on Tuesday, May 28.</a:t>
            </a:r>
            <a:endParaRPr lang="en-US" sz="2000" dirty="0"/>
          </a:p>
        </p:txBody>
      </p:sp>
    </p:spTree>
    <p:extLst>
      <p:ext uri="{BB962C8B-B14F-4D97-AF65-F5344CB8AC3E}">
        <p14:creationId xmlns:p14="http://schemas.microsoft.com/office/powerpoint/2010/main" val="1400656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6103" y="612845"/>
            <a:ext cx="9978887" cy="4401205"/>
          </a:xfrm>
          <a:prstGeom prst="rect">
            <a:avLst/>
          </a:prstGeom>
        </p:spPr>
        <p:txBody>
          <a:bodyPr wrap="square">
            <a:spAutoFit/>
          </a:bodyPr>
          <a:lstStyle/>
          <a:p>
            <a:r>
              <a:rPr lang="en-US" sz="2000" dirty="0" smtClean="0"/>
              <a:t>To move closer to a digitally integrated system, a national ID will now be compulsorily required for obtaining a driver’s license, bluebook, PAN card, and opening a bank account. According to the government, the national ID card will be linked with citizenship, social security, personal incident registration, and permanent account number (PAN) of the individual.</a:t>
            </a:r>
          </a:p>
          <a:p>
            <a:endParaRPr lang="en-US" sz="2000" dirty="0" smtClean="0"/>
          </a:p>
          <a:p>
            <a:r>
              <a:rPr lang="en-US" sz="2000" dirty="0" smtClean="0"/>
              <a:t>Minister Pun also disclosed plans to leverage existing government and private complexes in Kathmandu Valley and </a:t>
            </a:r>
            <a:r>
              <a:rPr lang="en-US" sz="2000" dirty="0" err="1" smtClean="0"/>
              <a:t>Butwal</a:t>
            </a:r>
            <a:r>
              <a:rPr lang="en-US" sz="2000" dirty="0" smtClean="0"/>
              <a:t> to establish IT parks with internet and electricity facilities. The purpose of these parks will be to provide free space for IT companies to operate ‘workstations’ for a duration of up to three years.</a:t>
            </a:r>
          </a:p>
          <a:p>
            <a:endParaRPr lang="en-US" sz="2000" dirty="0" smtClean="0"/>
          </a:p>
          <a:p>
            <a:r>
              <a:rPr lang="en-US" sz="2000" dirty="0" smtClean="0"/>
              <a:t>Additionally, he mentioned plans to build numerous structures in </a:t>
            </a:r>
            <a:r>
              <a:rPr lang="en-US" sz="2000" dirty="0" err="1" smtClean="0"/>
              <a:t>Charkhaal</a:t>
            </a:r>
            <a:r>
              <a:rPr lang="en-US" sz="2000" dirty="0" smtClean="0"/>
              <a:t>, </a:t>
            </a:r>
            <a:r>
              <a:rPr lang="en-US" sz="2000" dirty="0" err="1" smtClean="0"/>
              <a:t>Dillibazar</a:t>
            </a:r>
            <a:r>
              <a:rPr lang="en-US" sz="2000" dirty="0" smtClean="0"/>
              <a:t>, and Kathmandu, to establish a state-of-the-art information technology hub through public-private partnership.</a:t>
            </a:r>
          </a:p>
          <a:p>
            <a:endParaRPr lang="en-US" sz="2000" dirty="0"/>
          </a:p>
        </p:txBody>
      </p:sp>
    </p:spTree>
    <p:extLst>
      <p:ext uri="{BB962C8B-B14F-4D97-AF65-F5344CB8AC3E}">
        <p14:creationId xmlns:p14="http://schemas.microsoft.com/office/powerpoint/2010/main" val="3107018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0904" y="457708"/>
            <a:ext cx="10469218" cy="5447645"/>
          </a:xfrm>
          <a:prstGeom prst="rect">
            <a:avLst/>
          </a:prstGeom>
        </p:spPr>
        <p:txBody>
          <a:bodyPr wrap="square">
            <a:spAutoFit/>
          </a:bodyPr>
          <a:lstStyle/>
          <a:p>
            <a:r>
              <a:rPr lang="en-US" sz="2400" b="1" dirty="0" smtClean="0"/>
              <a:t>Other Announcements:</a:t>
            </a:r>
          </a:p>
          <a:p>
            <a:endParaRPr lang="en-US" sz="2400" b="1" dirty="0" smtClean="0"/>
          </a:p>
          <a:p>
            <a:r>
              <a:rPr lang="en-US" sz="2000" dirty="0" smtClean="0"/>
              <a:t>Finance Minister </a:t>
            </a:r>
            <a:r>
              <a:rPr lang="en-US" sz="2000" dirty="0" err="1" smtClean="0"/>
              <a:t>Barshaman</a:t>
            </a:r>
            <a:r>
              <a:rPr lang="en-US" sz="2000" dirty="0" smtClean="0"/>
              <a:t> Pun announced further important plans and policies that will benefit the country’s Information technology sector. They have been written below.</a:t>
            </a:r>
          </a:p>
          <a:p>
            <a:endParaRPr lang="en-US" sz="2000" dirty="0" smtClean="0"/>
          </a:p>
          <a:p>
            <a:pPr marL="285750" indent="-285750">
              <a:buFont typeface="Wingdings" panose="05000000000000000000" pitchFamily="2" charset="2"/>
              <a:buChar char="§"/>
            </a:pPr>
            <a:r>
              <a:rPr lang="en-US" sz="2000" dirty="0" smtClean="0"/>
              <a:t>Prioritizing domestically made software solutions.</a:t>
            </a:r>
          </a:p>
          <a:p>
            <a:pPr marL="285750" indent="-285750">
              <a:buFont typeface="Wingdings" panose="05000000000000000000" pitchFamily="2" charset="2"/>
              <a:buChar char="§"/>
            </a:pPr>
            <a:r>
              <a:rPr lang="en-US" sz="2000" dirty="0" smtClean="0"/>
              <a:t>Develop standards for data centers to be operated by the policy sector while upgrading existing government data centers.</a:t>
            </a:r>
          </a:p>
          <a:p>
            <a:pPr marL="285750" indent="-285750">
              <a:buFont typeface="Wingdings" panose="05000000000000000000" pitchFamily="2" charset="2"/>
              <a:buChar char="§"/>
            </a:pPr>
            <a:r>
              <a:rPr lang="en-US" sz="2000" dirty="0" smtClean="0"/>
              <a:t>Making arrangements for the development, regulation, and promotion of artificial intelligence.</a:t>
            </a:r>
          </a:p>
          <a:p>
            <a:pPr marL="285750" indent="-285750">
              <a:buFont typeface="Wingdings" panose="05000000000000000000" pitchFamily="2" charset="2"/>
              <a:buChar char="§"/>
            </a:pPr>
            <a:r>
              <a:rPr lang="en-US" sz="2000" dirty="0" smtClean="0"/>
              <a:t>Allocating </a:t>
            </a:r>
            <a:r>
              <a:rPr lang="en-US" sz="2000" dirty="0" err="1" smtClean="0"/>
              <a:t>Rs</a:t>
            </a:r>
            <a:r>
              <a:rPr lang="en-US" sz="2000" dirty="0" smtClean="0"/>
              <a:t>. 170 million to establish a knowledge park at </a:t>
            </a:r>
            <a:r>
              <a:rPr lang="en-US" sz="2000" dirty="0" err="1" smtClean="0"/>
              <a:t>Khumaltar</a:t>
            </a:r>
            <a:r>
              <a:rPr lang="en-US" sz="2000" dirty="0" smtClean="0"/>
              <a:t> in </a:t>
            </a:r>
            <a:r>
              <a:rPr lang="en-US" sz="2000" dirty="0" err="1" smtClean="0"/>
              <a:t>Lalitpur</a:t>
            </a:r>
            <a:r>
              <a:rPr lang="en-US" sz="2000" dirty="0" smtClean="0"/>
              <a:t>.</a:t>
            </a:r>
          </a:p>
          <a:p>
            <a:pPr marL="285750" indent="-285750">
              <a:buFont typeface="Wingdings" panose="05000000000000000000" pitchFamily="2" charset="2"/>
              <a:buChar char="§"/>
            </a:pPr>
            <a:r>
              <a:rPr lang="en-US" sz="2000" dirty="0" smtClean="0"/>
              <a:t>Revision of the Digital Nepal Framework Act. Institutional arrangements will be made for its implementation and regulation. A total of </a:t>
            </a:r>
            <a:r>
              <a:rPr lang="en-US" sz="2000" dirty="0" err="1" smtClean="0"/>
              <a:t>Rs</a:t>
            </a:r>
            <a:r>
              <a:rPr lang="en-US" sz="2000" dirty="0" smtClean="0"/>
              <a:t>. 690 million has been allocated for the project.</a:t>
            </a:r>
          </a:p>
          <a:p>
            <a:pPr marL="285750" indent="-285750">
              <a:buFont typeface="Wingdings" panose="05000000000000000000" pitchFamily="2" charset="2"/>
              <a:buChar char="§"/>
            </a:pPr>
            <a:r>
              <a:rPr lang="en-US" sz="2000" dirty="0" smtClean="0"/>
              <a:t>Regulation of advertisement through digital platforms in social media.</a:t>
            </a:r>
          </a:p>
          <a:p>
            <a:pPr marL="285750" indent="-285750">
              <a:buFont typeface="Wingdings" panose="05000000000000000000" pitchFamily="2" charset="2"/>
              <a:buChar char="§"/>
            </a:pPr>
            <a:r>
              <a:rPr lang="en-US" sz="2000" dirty="0" smtClean="0"/>
              <a:t>Establish incubation centers in all seven provinces to transform innovative ideas into enterprises.</a:t>
            </a:r>
          </a:p>
          <a:p>
            <a:pPr marL="285750" indent="-285750">
              <a:buFont typeface="Wingdings" panose="05000000000000000000" pitchFamily="2" charset="2"/>
              <a:buChar char="§"/>
            </a:pPr>
            <a:r>
              <a:rPr lang="en-US" sz="2000" dirty="0" smtClean="0"/>
              <a:t>Introduce an online system to facilitate applying for e-visas.</a:t>
            </a:r>
          </a:p>
          <a:p>
            <a:pPr marL="285750" indent="-285750">
              <a:buFont typeface="Wingdings" panose="05000000000000000000" pitchFamily="2" charset="2"/>
              <a:buChar char="§"/>
            </a:pPr>
            <a:r>
              <a:rPr lang="en-US" sz="2000" dirty="0" smtClean="0"/>
              <a:t>Further expansion of digital and mobile banking services in remote and rural areas.</a:t>
            </a:r>
          </a:p>
          <a:p>
            <a:pPr marL="285750" indent="-285750">
              <a:buFont typeface="Wingdings" panose="05000000000000000000" pitchFamily="2" charset="2"/>
              <a:buChar char="§"/>
            </a:pPr>
            <a:r>
              <a:rPr lang="en-US" sz="2000" dirty="0" smtClean="0"/>
              <a:t>Ease of access to ICT services to underserved groups, women, and regions.</a:t>
            </a:r>
            <a:endParaRPr lang="en-US" sz="2000" dirty="0"/>
          </a:p>
        </p:txBody>
      </p:sp>
    </p:spTree>
    <p:extLst>
      <p:ext uri="{BB962C8B-B14F-4D97-AF65-F5344CB8AC3E}">
        <p14:creationId xmlns:p14="http://schemas.microsoft.com/office/powerpoint/2010/main" val="292668950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27</TotalTime>
  <Words>558</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vt:i4>
      </vt:variant>
    </vt:vector>
  </HeadingPairs>
  <TitlesOfParts>
    <vt:vector size="14" baseType="lpstr">
      <vt:lpstr>Arial</vt:lpstr>
      <vt:lpstr>Calibri</vt:lpstr>
      <vt:lpstr>Calibri Light</vt:lpstr>
      <vt:lpstr>Tw Cen MT</vt:lpstr>
      <vt:lpstr>Tw Cen MT Condensed</vt:lpstr>
      <vt:lpstr>Wingdings</vt:lpstr>
      <vt:lpstr>Wingdings 3</vt:lpstr>
      <vt:lpstr>Office Theme</vt:lpstr>
      <vt:lpstr>Integral</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3</cp:revision>
  <dcterms:created xsi:type="dcterms:W3CDTF">2024-06-12T01:34:19Z</dcterms:created>
  <dcterms:modified xsi:type="dcterms:W3CDTF">2024-06-12T02:01:56Z</dcterms:modified>
</cp:coreProperties>
</file>