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Source Sans Pro Bold" charset="1" panose="020B0703030403020204"/>
      <p:regular r:id="rId21"/>
    </p:embeddedFont>
    <p:embeddedFont>
      <p:font typeface="Source Sans Pro" charset="1" panose="020B050303040302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Arimo" charset="1"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1028700" y="1181100"/>
            <a:ext cx="12823041" cy="2206639"/>
          </a:xfrm>
          <a:prstGeom prst="rect">
            <a:avLst/>
          </a:prstGeom>
        </p:spPr>
        <p:txBody>
          <a:bodyPr anchor="t" rtlCol="false" tIns="0" lIns="0" bIns="0" rIns="0">
            <a:spAutoFit/>
          </a:bodyPr>
          <a:lstStyle/>
          <a:p>
            <a:pPr algn="l">
              <a:lnSpc>
                <a:spcPts val="17051"/>
              </a:lnSpc>
            </a:pPr>
            <a:r>
              <a:rPr lang="en-US" sz="15501" b="true">
                <a:solidFill>
                  <a:srgbClr val="000000"/>
                </a:solidFill>
                <a:latin typeface="Source Sans Pro Bold"/>
                <a:ea typeface="Source Sans Pro Bold"/>
                <a:cs typeface="Source Sans Pro Bold"/>
                <a:sym typeface="Source Sans Pro Bold"/>
              </a:rPr>
              <a:t>AcademiaPlus</a:t>
            </a:r>
          </a:p>
        </p:txBody>
      </p:sp>
      <p:sp>
        <p:nvSpPr>
          <p:cNvPr name="TextBox 3" id="3"/>
          <p:cNvSpPr txBox="true"/>
          <p:nvPr/>
        </p:nvSpPr>
        <p:spPr>
          <a:xfrm rot="0">
            <a:off x="1382486" y="3311539"/>
            <a:ext cx="12823041" cy="662940"/>
          </a:xfrm>
          <a:prstGeom prst="rect">
            <a:avLst/>
          </a:prstGeom>
        </p:spPr>
        <p:txBody>
          <a:bodyPr anchor="t" rtlCol="false" tIns="0" lIns="0" bIns="0" rIns="0">
            <a:spAutoFit/>
          </a:bodyPr>
          <a:lstStyle/>
          <a:p>
            <a:pPr algn="l">
              <a:lnSpc>
                <a:spcPts val="5459"/>
              </a:lnSpc>
              <a:spcBef>
                <a:spcPct val="0"/>
              </a:spcBef>
            </a:pPr>
            <a:r>
              <a:rPr lang="en-US" sz="3899">
                <a:solidFill>
                  <a:srgbClr val="000000"/>
                </a:solidFill>
                <a:latin typeface="Source Sans Pro"/>
                <a:ea typeface="Source Sans Pro"/>
                <a:cs typeface="Source Sans Pro"/>
                <a:sym typeface="Source Sans Pro"/>
              </a:rPr>
              <a:t>An Academic Management System.....</a:t>
            </a:r>
          </a:p>
        </p:txBody>
      </p:sp>
      <p:sp>
        <p:nvSpPr>
          <p:cNvPr name="TextBox 4" id="4"/>
          <p:cNvSpPr txBox="true"/>
          <p:nvPr/>
        </p:nvSpPr>
        <p:spPr>
          <a:xfrm rot="0">
            <a:off x="4120243" y="6729653"/>
            <a:ext cx="12823041" cy="2034540"/>
          </a:xfrm>
          <a:prstGeom prst="rect">
            <a:avLst/>
          </a:prstGeom>
        </p:spPr>
        <p:txBody>
          <a:bodyPr anchor="t" rtlCol="false" tIns="0" lIns="0" bIns="0" rIns="0">
            <a:spAutoFit/>
          </a:bodyPr>
          <a:lstStyle/>
          <a:p>
            <a:pPr algn="l">
              <a:lnSpc>
                <a:spcPts val="5459"/>
              </a:lnSpc>
            </a:pPr>
            <a:r>
              <a:rPr lang="en-US" sz="3899">
                <a:solidFill>
                  <a:srgbClr val="000000"/>
                </a:solidFill>
                <a:latin typeface="Source Sans Pro"/>
                <a:ea typeface="Source Sans Pro"/>
                <a:cs typeface="Source Sans Pro"/>
                <a:sym typeface="Source Sans Pro"/>
              </a:rPr>
              <a:t>                   Suman Khatri  </a:t>
            </a:r>
          </a:p>
          <a:p>
            <a:pPr algn="l">
              <a:lnSpc>
                <a:spcPts val="5459"/>
              </a:lnSpc>
            </a:pPr>
            <a:r>
              <a:rPr lang="en-US" sz="3899">
                <a:solidFill>
                  <a:srgbClr val="000000"/>
                </a:solidFill>
                <a:latin typeface="Source Sans Pro"/>
                <a:ea typeface="Source Sans Pro"/>
                <a:cs typeface="Source Sans Pro"/>
                <a:sym typeface="Source Sans Pro"/>
              </a:rPr>
              <a:t>                    and </a:t>
            </a:r>
          </a:p>
          <a:p>
            <a:pPr algn="l">
              <a:lnSpc>
                <a:spcPts val="5459"/>
              </a:lnSpc>
              <a:spcBef>
                <a:spcPct val="0"/>
              </a:spcBef>
            </a:pPr>
            <a:r>
              <a:rPr lang="en-US" sz="3899">
                <a:solidFill>
                  <a:srgbClr val="000000"/>
                </a:solidFill>
                <a:latin typeface="Source Sans Pro"/>
                <a:ea typeface="Source Sans Pro"/>
                <a:cs typeface="Source Sans Pro"/>
                <a:sym typeface="Source Sans Pro"/>
              </a:rPr>
              <a:t>                    Chitra Bahadur Thapa</a:t>
            </a:r>
          </a:p>
        </p:txBody>
      </p:sp>
      <p:sp>
        <p:nvSpPr>
          <p:cNvPr name="TextBox 5" id="5"/>
          <p:cNvSpPr txBox="true"/>
          <p:nvPr/>
        </p:nvSpPr>
        <p:spPr>
          <a:xfrm rot="0">
            <a:off x="718457" y="6225463"/>
            <a:ext cx="1282304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Presenter: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1436943" y="2595629"/>
            <a:ext cx="14815400" cy="5095743"/>
          </a:xfrm>
          <a:custGeom>
            <a:avLst/>
            <a:gdLst/>
            <a:ahLst/>
            <a:cxnLst/>
            <a:rect r="r" b="b" t="t" l="l"/>
            <a:pathLst>
              <a:path h="5095743" w="14815400">
                <a:moveTo>
                  <a:pt x="0" y="0"/>
                </a:moveTo>
                <a:lnTo>
                  <a:pt x="14815400" y="0"/>
                </a:lnTo>
                <a:lnTo>
                  <a:pt x="14815400" y="5095742"/>
                </a:lnTo>
                <a:lnTo>
                  <a:pt x="0" y="5095742"/>
                </a:lnTo>
                <a:lnTo>
                  <a:pt x="0" y="0"/>
                </a:lnTo>
                <a:close/>
              </a:path>
            </a:pathLst>
          </a:custGeom>
          <a:blipFill>
            <a:blip r:embed="rId2"/>
            <a:stretch>
              <a:fillRect l="0" t="0" r="0" b="0"/>
            </a:stretch>
          </a:blipFill>
        </p:spPr>
      </p:sp>
      <p:sp>
        <p:nvSpPr>
          <p:cNvPr name="TextBox 3" id="3"/>
          <p:cNvSpPr txBox="true"/>
          <p:nvPr/>
        </p:nvSpPr>
        <p:spPr>
          <a:xfrm rot="0">
            <a:off x="5482318" y="-171450"/>
            <a:ext cx="672465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Gantt Chart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5148730" y="159703"/>
            <a:ext cx="6412111"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820204" y="2162810"/>
            <a:ext cx="16019996" cy="3027176"/>
          </a:xfrm>
          <a:prstGeom prst="rect">
            <a:avLst/>
          </a:prstGeom>
        </p:spPr>
        <p:txBody>
          <a:bodyPr anchor="t" rtlCol="false" tIns="0" lIns="0" bIns="0" rIns="0">
            <a:spAutoFit/>
          </a:bodyPr>
          <a:lstStyle/>
          <a:p>
            <a:pPr algn="just">
              <a:lnSpc>
                <a:spcPts val="4822"/>
              </a:lnSpc>
            </a:pPr>
            <a:r>
              <a:rPr lang="en-US" sz="3444">
                <a:solidFill>
                  <a:srgbClr val="000000"/>
                </a:solidFill>
                <a:latin typeface="Canva Sans"/>
                <a:ea typeface="Canva Sans"/>
                <a:cs typeface="Canva Sans"/>
                <a:sym typeface="Canva Sans"/>
              </a:rPr>
              <a:t>The development of an Academic Management System using modern technologies like React, Node.js, Express, MongoDB, and JWT authentication provides an efficient, scalable, and secure solution for managing the various aspects of academic institutions.</a:t>
            </a:r>
          </a:p>
          <a:p>
            <a:pPr algn="l">
              <a:lnSpc>
                <a:spcPts val="482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3302871" y="3650438"/>
            <a:ext cx="11301259" cy="6088553"/>
          </a:xfrm>
          <a:custGeom>
            <a:avLst/>
            <a:gdLst/>
            <a:ahLst/>
            <a:cxnLst/>
            <a:rect r="r" b="b" t="t" l="l"/>
            <a:pathLst>
              <a:path h="6088553" w="11301259">
                <a:moveTo>
                  <a:pt x="0" y="0"/>
                </a:moveTo>
                <a:lnTo>
                  <a:pt x="11301258" y="0"/>
                </a:lnTo>
                <a:lnTo>
                  <a:pt x="11301258" y="6088553"/>
                </a:lnTo>
                <a:lnTo>
                  <a:pt x="0" y="6088553"/>
                </a:lnTo>
                <a:lnTo>
                  <a:pt x="0" y="0"/>
                </a:lnTo>
                <a:close/>
              </a:path>
            </a:pathLst>
          </a:custGeom>
          <a:blipFill>
            <a:blip r:embed="rId2"/>
            <a:stretch>
              <a:fillRect l="0" t="0" r="0" b="0"/>
            </a:stretch>
          </a:blipFill>
        </p:spPr>
      </p:sp>
      <p:sp>
        <p:nvSpPr>
          <p:cNvPr name="TextBox 3" id="3"/>
          <p:cNvSpPr txBox="true"/>
          <p:nvPr/>
        </p:nvSpPr>
        <p:spPr>
          <a:xfrm rot="0">
            <a:off x="5004665" y="159703"/>
            <a:ext cx="708124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Screenshots</a:t>
            </a:r>
          </a:p>
        </p:txBody>
      </p:sp>
      <p:sp>
        <p:nvSpPr>
          <p:cNvPr name="TextBox 4" id="4"/>
          <p:cNvSpPr txBox="true"/>
          <p:nvPr/>
        </p:nvSpPr>
        <p:spPr>
          <a:xfrm rot="0">
            <a:off x="3302871" y="9672316"/>
            <a:ext cx="113012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Add a little bit of body text</a:t>
            </a:r>
          </a:p>
        </p:txBody>
      </p:sp>
      <p:sp>
        <p:nvSpPr>
          <p:cNvPr name="TextBox 5" id="5"/>
          <p:cNvSpPr txBox="true"/>
          <p:nvPr/>
        </p:nvSpPr>
        <p:spPr>
          <a:xfrm rot="0">
            <a:off x="6106290" y="2206695"/>
            <a:ext cx="6482145" cy="778510"/>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Dashboard (Admin)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2378612" y="2180866"/>
            <a:ext cx="13530775" cy="7289705"/>
          </a:xfrm>
          <a:custGeom>
            <a:avLst/>
            <a:gdLst/>
            <a:ahLst/>
            <a:cxnLst/>
            <a:rect r="r" b="b" t="t" l="l"/>
            <a:pathLst>
              <a:path h="7289705" w="13530775">
                <a:moveTo>
                  <a:pt x="0" y="0"/>
                </a:moveTo>
                <a:lnTo>
                  <a:pt x="13530776" y="0"/>
                </a:lnTo>
                <a:lnTo>
                  <a:pt x="13530776" y="7289705"/>
                </a:lnTo>
                <a:lnTo>
                  <a:pt x="0" y="7289705"/>
                </a:lnTo>
                <a:lnTo>
                  <a:pt x="0" y="0"/>
                </a:lnTo>
                <a:close/>
              </a:path>
            </a:pathLst>
          </a:custGeom>
          <a:blipFill>
            <a:blip r:embed="rId2"/>
            <a:stretch>
              <a:fillRect l="0" t="0" r="0" b="0"/>
            </a:stretch>
          </a:blipFill>
        </p:spPr>
      </p:sp>
      <p:sp>
        <p:nvSpPr>
          <p:cNvPr name="TextBox 3" id="3"/>
          <p:cNvSpPr txBox="true"/>
          <p:nvPr/>
        </p:nvSpPr>
        <p:spPr>
          <a:xfrm rot="0">
            <a:off x="2124585" y="159703"/>
            <a:ext cx="1197054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Dashboard (Student)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2905241" y="2048237"/>
            <a:ext cx="14979987" cy="8070468"/>
          </a:xfrm>
          <a:custGeom>
            <a:avLst/>
            <a:gdLst/>
            <a:ahLst/>
            <a:cxnLst/>
            <a:rect r="r" b="b" t="t" l="l"/>
            <a:pathLst>
              <a:path h="8070468" w="14979987">
                <a:moveTo>
                  <a:pt x="0" y="0"/>
                </a:moveTo>
                <a:lnTo>
                  <a:pt x="14979988" y="0"/>
                </a:lnTo>
                <a:lnTo>
                  <a:pt x="14979988" y="8070468"/>
                </a:lnTo>
                <a:lnTo>
                  <a:pt x="0" y="8070468"/>
                </a:lnTo>
                <a:lnTo>
                  <a:pt x="0" y="0"/>
                </a:lnTo>
                <a:close/>
              </a:path>
            </a:pathLst>
          </a:custGeom>
          <a:blipFill>
            <a:blip r:embed="rId2"/>
            <a:stretch>
              <a:fillRect l="0" t="0" r="0" b="0"/>
            </a:stretch>
          </a:blipFill>
        </p:spPr>
      </p:sp>
      <p:sp>
        <p:nvSpPr>
          <p:cNvPr name="TextBox 3" id="3"/>
          <p:cNvSpPr txBox="true"/>
          <p:nvPr/>
        </p:nvSpPr>
        <p:spPr>
          <a:xfrm rot="0">
            <a:off x="3734087" y="-171450"/>
            <a:ext cx="1047177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Admin Register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2415874" y="2008744"/>
            <a:ext cx="13456252" cy="7249556"/>
          </a:xfrm>
          <a:custGeom>
            <a:avLst/>
            <a:gdLst/>
            <a:ahLst/>
            <a:cxnLst/>
            <a:rect r="r" b="b" t="t" l="l"/>
            <a:pathLst>
              <a:path h="7249556" w="13456252">
                <a:moveTo>
                  <a:pt x="0" y="0"/>
                </a:moveTo>
                <a:lnTo>
                  <a:pt x="13456252" y="0"/>
                </a:lnTo>
                <a:lnTo>
                  <a:pt x="13456252" y="7249556"/>
                </a:lnTo>
                <a:lnTo>
                  <a:pt x="0" y="7249556"/>
                </a:lnTo>
                <a:lnTo>
                  <a:pt x="0" y="0"/>
                </a:lnTo>
                <a:close/>
              </a:path>
            </a:pathLst>
          </a:custGeom>
          <a:blipFill>
            <a:blip r:embed="rId2"/>
            <a:stretch>
              <a:fillRect l="0" t="0" r="0" b="0"/>
            </a:stretch>
          </a:blipFill>
        </p:spPr>
      </p:sp>
      <p:sp>
        <p:nvSpPr>
          <p:cNvPr name="TextBox 3" id="3"/>
          <p:cNvSpPr txBox="true"/>
          <p:nvPr/>
        </p:nvSpPr>
        <p:spPr>
          <a:xfrm rot="0">
            <a:off x="4837265" y="159703"/>
            <a:ext cx="7143899"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Admin Login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3050317" y="523855"/>
            <a:ext cx="7397651" cy="1076364"/>
          </a:xfrm>
          <a:prstGeom prst="rect">
            <a:avLst/>
          </a:prstGeom>
        </p:spPr>
        <p:txBody>
          <a:bodyPr anchor="t" rtlCol="false" tIns="0" lIns="0" bIns="0" rIns="0">
            <a:spAutoFit/>
          </a:bodyPr>
          <a:lstStyle/>
          <a:p>
            <a:pPr algn="l">
              <a:lnSpc>
                <a:spcPts val="8253"/>
              </a:lnSpc>
              <a:spcBef>
                <a:spcPct val="0"/>
              </a:spcBef>
            </a:pPr>
            <a:r>
              <a:rPr lang="en-US" b="true" sz="7503">
                <a:solidFill>
                  <a:srgbClr val="000000"/>
                </a:solidFill>
                <a:latin typeface="Source Sans Pro Bold"/>
                <a:ea typeface="Source Sans Pro Bold"/>
                <a:cs typeface="Source Sans Pro Bold"/>
                <a:sym typeface="Source Sans Pro Bold"/>
              </a:rPr>
              <a:t>Table of Contents</a:t>
            </a:r>
          </a:p>
        </p:txBody>
      </p:sp>
      <p:sp>
        <p:nvSpPr>
          <p:cNvPr name="TextBox 3" id="3"/>
          <p:cNvSpPr txBox="true"/>
          <p:nvPr/>
        </p:nvSpPr>
        <p:spPr>
          <a:xfrm rot="0">
            <a:off x="1560633" y="3016540"/>
            <a:ext cx="4345930" cy="4292020"/>
          </a:xfrm>
          <a:prstGeom prst="rect">
            <a:avLst/>
          </a:prstGeom>
        </p:spPr>
        <p:txBody>
          <a:bodyPr anchor="t" rtlCol="false" tIns="0" lIns="0" bIns="0" rIns="0">
            <a:spAutoFit/>
          </a:bodyPr>
          <a:lstStyle/>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Introduction</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Problem Statement</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Objective</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Limitation</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Methodology</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Tools Used</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Gantt Chart</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Conclusion</a:t>
            </a:r>
          </a:p>
          <a:p>
            <a:pPr algn="l" marL="745793" indent="-372896" lvl="1">
              <a:lnSpc>
                <a:spcPts val="3799"/>
              </a:lnSpc>
              <a:buAutoNum type="arabicPeriod" startAt="1"/>
            </a:pPr>
            <a:r>
              <a:rPr lang="en-US" sz="3454">
                <a:solidFill>
                  <a:srgbClr val="000000"/>
                </a:solidFill>
                <a:latin typeface="Source Sans Pro"/>
                <a:ea typeface="Source Sans Pro"/>
                <a:cs typeface="Source Sans Pro"/>
                <a:sym typeface="Source Sans Pro"/>
              </a:rPr>
              <a:t>ScreenShort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4561656" y="159703"/>
            <a:ext cx="7259687"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Introduction</a:t>
            </a:r>
          </a:p>
        </p:txBody>
      </p:sp>
      <p:sp>
        <p:nvSpPr>
          <p:cNvPr name="TextBox 3" id="3"/>
          <p:cNvSpPr txBox="true"/>
          <p:nvPr/>
        </p:nvSpPr>
        <p:spPr>
          <a:xfrm rot="0">
            <a:off x="1028700" y="2425110"/>
            <a:ext cx="16230600"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 Academic Management System is a digital platform designed to optimize the administrative and academic functions of educational institutions. </a:t>
            </a:r>
          </a:p>
          <a:p>
            <a:pPr algn="ct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3276738" y="159703"/>
            <a:ext cx="1119023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Problem Statement</a:t>
            </a:r>
          </a:p>
        </p:txBody>
      </p:sp>
      <p:sp>
        <p:nvSpPr>
          <p:cNvPr name="TextBox 3" id="3"/>
          <p:cNvSpPr txBox="true"/>
          <p:nvPr/>
        </p:nvSpPr>
        <p:spPr>
          <a:xfrm rot="0">
            <a:off x="2974479" y="3170555"/>
            <a:ext cx="9291042" cy="2734945"/>
          </a:xfrm>
          <a:prstGeom prst="rect">
            <a:avLst/>
          </a:prstGeom>
        </p:spPr>
        <p:txBody>
          <a:bodyPr anchor="t" rtlCol="false" tIns="0" lIns="0" bIns="0" rIns="0">
            <a:spAutoFit/>
          </a:bodyPr>
          <a:lstStyle/>
          <a:p>
            <a:pPr algn="l"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Attendance Management</a:t>
            </a:r>
          </a:p>
          <a:p>
            <a:pPr algn="l"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Marks Management</a:t>
            </a:r>
          </a:p>
          <a:p>
            <a:pPr algn="l"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Class Managemet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5548589" y="159703"/>
            <a:ext cx="6102251"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Objectives</a:t>
            </a:r>
          </a:p>
        </p:txBody>
      </p:sp>
      <p:sp>
        <p:nvSpPr>
          <p:cNvPr name="TextBox 3" id="3"/>
          <p:cNvSpPr txBox="true"/>
          <p:nvPr/>
        </p:nvSpPr>
        <p:spPr>
          <a:xfrm rot="0">
            <a:off x="1028700" y="3187110"/>
            <a:ext cx="13447624" cy="4396239"/>
          </a:xfrm>
          <a:prstGeom prst="rect">
            <a:avLst/>
          </a:prstGeom>
        </p:spPr>
        <p:txBody>
          <a:bodyPr anchor="t" rtlCol="false" tIns="0" lIns="0" bIns="0" rIns="0">
            <a:spAutoFit/>
          </a:bodyPr>
          <a:lstStyle/>
          <a:p>
            <a:pPr algn="just" marL="772491" indent="-386246" lvl="1">
              <a:lnSpc>
                <a:spcPts val="5009"/>
              </a:lnSpc>
              <a:buFont typeface="Arial"/>
              <a:buChar char="•"/>
            </a:pPr>
            <a:r>
              <a:rPr lang="en-US" sz="3578">
                <a:solidFill>
                  <a:srgbClr val="000000"/>
                </a:solidFill>
                <a:latin typeface="Canva Sans"/>
                <a:ea typeface="Canva Sans"/>
                <a:cs typeface="Canva Sans"/>
                <a:sym typeface="Canva Sans"/>
              </a:rPr>
              <a:t>Enhance atten</a:t>
            </a:r>
            <a:r>
              <a:rPr lang="en-US" sz="3578">
                <a:solidFill>
                  <a:srgbClr val="000000"/>
                </a:solidFill>
                <a:latin typeface="Canva Sans"/>
                <a:ea typeface="Canva Sans"/>
                <a:cs typeface="Canva Sans"/>
                <a:sym typeface="Canva Sans"/>
              </a:rPr>
              <a:t>dance tracking with an automated system for teachers and students.</a:t>
            </a:r>
          </a:p>
          <a:p>
            <a:pPr algn="just" marL="772491" indent="-386246" lvl="1">
              <a:lnSpc>
                <a:spcPts val="5009"/>
              </a:lnSpc>
              <a:buFont typeface="Arial"/>
              <a:buChar char="•"/>
            </a:pPr>
            <a:r>
              <a:rPr lang="en-US" sz="3578">
                <a:solidFill>
                  <a:srgbClr val="000000"/>
                </a:solidFill>
                <a:latin typeface="Canva Sans"/>
                <a:ea typeface="Canva Sans"/>
                <a:cs typeface="Canva Sans"/>
                <a:sym typeface="Canva Sans"/>
              </a:rPr>
              <a:t>Simplify class scheduling through a centralized routine management feature.</a:t>
            </a:r>
          </a:p>
          <a:p>
            <a:pPr algn="just" marL="772491" indent="-386246" lvl="1">
              <a:lnSpc>
                <a:spcPts val="5009"/>
              </a:lnSpc>
              <a:buFont typeface="Arial"/>
              <a:buChar char="•"/>
            </a:pPr>
            <a:r>
              <a:rPr lang="en-US" sz="3578">
                <a:solidFill>
                  <a:srgbClr val="000000"/>
                </a:solidFill>
                <a:latin typeface="Canva Sans"/>
                <a:ea typeface="Canva Sans"/>
                <a:cs typeface="Canva Sans"/>
                <a:sym typeface="Canva Sans"/>
              </a:rPr>
              <a:t>Provide transparent marks handling for students to access grades and feedback.</a:t>
            </a:r>
          </a:p>
          <a:p>
            <a:pPr algn="just">
              <a:lnSpc>
                <a:spcPts val="500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5010852" y="159703"/>
            <a:ext cx="647015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Limitations</a:t>
            </a:r>
          </a:p>
        </p:txBody>
      </p:sp>
      <p:sp>
        <p:nvSpPr>
          <p:cNvPr name="TextBox 3" id="3"/>
          <p:cNvSpPr txBox="true"/>
          <p:nvPr/>
        </p:nvSpPr>
        <p:spPr>
          <a:xfrm rot="0">
            <a:off x="1042125" y="2795624"/>
            <a:ext cx="14407608" cy="4362376"/>
          </a:xfrm>
          <a:prstGeom prst="rect">
            <a:avLst/>
          </a:prstGeom>
        </p:spPr>
        <p:txBody>
          <a:bodyPr anchor="t" rtlCol="false" tIns="0" lIns="0" bIns="0" rIns="0">
            <a:spAutoFit/>
          </a:bodyPr>
          <a:lstStyle/>
          <a:p>
            <a:pPr algn="just" marL="639641" indent="-319820" lvl="1">
              <a:lnSpc>
                <a:spcPts val="7080"/>
              </a:lnSpc>
              <a:buFont typeface="Arial"/>
              <a:buChar char="•"/>
            </a:pPr>
            <a:r>
              <a:rPr lang="en-US" sz="2962">
                <a:solidFill>
                  <a:srgbClr val="000000"/>
                </a:solidFill>
                <a:latin typeface="Canva Sans"/>
                <a:ea typeface="Canva Sans"/>
                <a:cs typeface="Canva Sans"/>
                <a:sym typeface="Canva Sans"/>
              </a:rPr>
              <a:t>Technical</a:t>
            </a:r>
            <a:r>
              <a:rPr lang="en-US" sz="2962">
                <a:solidFill>
                  <a:srgbClr val="000000"/>
                </a:solidFill>
                <a:latin typeface="Canva Sans"/>
                <a:ea typeface="Canva Sans"/>
                <a:cs typeface="Canva Sans"/>
                <a:sym typeface="Canva Sans"/>
              </a:rPr>
              <a:t> Constraints: Potential server downtime and software bugs.</a:t>
            </a:r>
          </a:p>
          <a:p>
            <a:pPr algn="just" marL="639641" indent="-319820" lvl="1">
              <a:lnSpc>
                <a:spcPts val="7080"/>
              </a:lnSpc>
              <a:buFont typeface="Arial"/>
              <a:buChar char="•"/>
            </a:pPr>
            <a:r>
              <a:rPr lang="en-US" sz="2962">
                <a:solidFill>
                  <a:srgbClr val="000000"/>
                </a:solidFill>
                <a:latin typeface="Canva Sans"/>
                <a:ea typeface="Canva Sans"/>
                <a:cs typeface="Canva Sans"/>
                <a:sym typeface="Canva Sans"/>
              </a:rPr>
              <a:t>User Adaptation: Users may struggle to adapt to the new system.</a:t>
            </a:r>
          </a:p>
          <a:p>
            <a:pPr algn="just" marL="639641" indent="-319820" lvl="1">
              <a:lnSpc>
                <a:spcPts val="7080"/>
              </a:lnSpc>
              <a:buFont typeface="Arial"/>
              <a:buChar char="•"/>
            </a:pPr>
            <a:r>
              <a:rPr lang="en-US" sz="2962">
                <a:solidFill>
                  <a:srgbClr val="000000"/>
                </a:solidFill>
                <a:latin typeface="Canva Sans"/>
                <a:ea typeface="Canva Sans"/>
                <a:cs typeface="Canva Sans"/>
                <a:sym typeface="Canva Sans"/>
              </a:rPr>
              <a:t>Data Security Risks: Possibility of data breaches despite security measures.</a:t>
            </a:r>
          </a:p>
          <a:p>
            <a:pPr algn="just" marL="639641" indent="-319820" lvl="1">
              <a:lnSpc>
                <a:spcPts val="7080"/>
              </a:lnSpc>
              <a:buFont typeface="Arial"/>
              <a:buChar char="•"/>
            </a:pPr>
            <a:r>
              <a:rPr lang="en-US" sz="2962">
                <a:solidFill>
                  <a:srgbClr val="000000"/>
                </a:solidFill>
                <a:latin typeface="Canva Sans"/>
                <a:ea typeface="Canva Sans"/>
                <a:cs typeface="Canva Sans"/>
                <a:sym typeface="Canva Sans"/>
              </a:rPr>
              <a:t>Scalability Issues: Performance may degrade with a growing user base.</a:t>
            </a:r>
          </a:p>
          <a:p>
            <a:pPr algn="just">
              <a:lnSpc>
                <a:spcPts val="70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3554173" y="2235273"/>
            <a:ext cx="11733280" cy="7264191"/>
          </a:xfrm>
          <a:custGeom>
            <a:avLst/>
            <a:gdLst/>
            <a:ahLst/>
            <a:cxnLst/>
            <a:rect r="r" b="b" t="t" l="l"/>
            <a:pathLst>
              <a:path h="7264191" w="11733280">
                <a:moveTo>
                  <a:pt x="0" y="0"/>
                </a:moveTo>
                <a:lnTo>
                  <a:pt x="11733281" y="0"/>
                </a:lnTo>
                <a:lnTo>
                  <a:pt x="11733281" y="7264191"/>
                </a:lnTo>
                <a:lnTo>
                  <a:pt x="0" y="7264191"/>
                </a:lnTo>
                <a:lnTo>
                  <a:pt x="0" y="0"/>
                </a:lnTo>
                <a:close/>
              </a:path>
            </a:pathLst>
          </a:custGeom>
          <a:blipFill>
            <a:blip r:embed="rId2"/>
            <a:stretch>
              <a:fillRect l="0" t="-3403" r="0" b="-3403"/>
            </a:stretch>
          </a:blipFill>
        </p:spPr>
      </p:sp>
      <p:sp>
        <p:nvSpPr>
          <p:cNvPr name="TextBox 3" id="3"/>
          <p:cNvSpPr txBox="true"/>
          <p:nvPr/>
        </p:nvSpPr>
        <p:spPr>
          <a:xfrm rot="0">
            <a:off x="4541809" y="159703"/>
            <a:ext cx="762595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0C6D4"/>
        </a:solidFill>
      </p:bgPr>
    </p:bg>
    <p:spTree>
      <p:nvGrpSpPr>
        <p:cNvPr id="1" name=""/>
        <p:cNvGrpSpPr/>
        <p:nvPr/>
      </p:nvGrpSpPr>
      <p:grpSpPr>
        <a:xfrm>
          <a:off x="0" y="0"/>
          <a:ext cx="0" cy="0"/>
          <a:chOff x="0" y="0"/>
          <a:chExt cx="0" cy="0"/>
        </a:xfrm>
      </p:grpSpPr>
      <p:sp>
        <p:nvSpPr>
          <p:cNvPr name="Freeform 2" id="2"/>
          <p:cNvSpPr/>
          <p:nvPr/>
        </p:nvSpPr>
        <p:spPr>
          <a:xfrm flipH="false" flipV="false" rot="0">
            <a:off x="2632983" y="1395094"/>
            <a:ext cx="11975912" cy="8435046"/>
          </a:xfrm>
          <a:custGeom>
            <a:avLst/>
            <a:gdLst/>
            <a:ahLst/>
            <a:cxnLst/>
            <a:rect r="r" b="b" t="t" l="l"/>
            <a:pathLst>
              <a:path h="8435046" w="11975912">
                <a:moveTo>
                  <a:pt x="0" y="0"/>
                </a:moveTo>
                <a:lnTo>
                  <a:pt x="11975912" y="0"/>
                </a:lnTo>
                <a:lnTo>
                  <a:pt x="11975912" y="8435046"/>
                </a:lnTo>
                <a:lnTo>
                  <a:pt x="0" y="8435046"/>
                </a:lnTo>
                <a:lnTo>
                  <a:pt x="0" y="0"/>
                </a:lnTo>
                <a:close/>
              </a:path>
            </a:pathLst>
          </a:custGeom>
          <a:blipFill>
            <a:blip r:embed="rId2"/>
            <a:stretch>
              <a:fillRect l="0" t="0" r="0" b="0"/>
            </a:stretch>
          </a:blipFill>
        </p:spPr>
      </p:sp>
      <p:sp>
        <p:nvSpPr>
          <p:cNvPr name="TextBox 3" id="3"/>
          <p:cNvSpPr txBox="true"/>
          <p:nvPr/>
        </p:nvSpPr>
        <p:spPr>
          <a:xfrm rot="0">
            <a:off x="5526754" y="-171450"/>
            <a:ext cx="489406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UseCase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486400" y="3086100"/>
          <a:ext cx="7315200" cy="4657725"/>
        </p:xfrm>
        <a:graphic>
          <a:graphicData uri="http://schemas.openxmlformats.org/drawingml/2006/table">
            <a:tbl>
              <a:tblPr/>
              <a:tblGrid>
                <a:gridCol w="3657600"/>
                <a:gridCol w="3657600"/>
              </a:tblGrid>
              <a:tr h="1546173">
                <a:tc>
                  <a:txBody>
                    <a:bodyPr anchor="t" rtlCol="false"/>
                    <a:lstStyle/>
                    <a:p>
                      <a:pPr algn="ctr">
                        <a:lnSpc>
                          <a:spcPts val="4199"/>
                        </a:lnSpc>
                        <a:defRPr/>
                      </a:pPr>
                      <a:r>
                        <a:rPr lang="en-US" sz="2999">
                          <a:solidFill>
                            <a:srgbClr val="000000"/>
                          </a:solidFill>
                          <a:latin typeface="Canva Sans"/>
                          <a:ea typeface="Canva Sans"/>
                          <a:cs typeface="Canva Sans"/>
                          <a:sym typeface="Canva Sans"/>
                        </a:rPr>
                        <a:t>Frontend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React, Material-Ui, Redux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65380">
                <a:tc>
                  <a:txBody>
                    <a:bodyPr anchor="t" rtlCol="false"/>
                    <a:lstStyle/>
                    <a:p>
                      <a:pPr algn="ctr">
                        <a:lnSpc>
                          <a:spcPts val="4199"/>
                        </a:lnSpc>
                        <a:defRPr/>
                      </a:pPr>
                      <a:r>
                        <a:rPr lang="en-US" sz="2999">
                          <a:solidFill>
                            <a:srgbClr val="000000"/>
                          </a:solidFill>
                          <a:latin typeface="Canva Sans"/>
                          <a:ea typeface="Canva Sans"/>
                          <a:cs typeface="Canva Sans"/>
                          <a:sym typeface="Canva Sans"/>
                        </a:rPr>
                        <a:t>Backend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Arimo"/>
                          <a:ea typeface="Arimo"/>
                          <a:cs typeface="Arimo"/>
                          <a:sym typeface="Arimo"/>
                        </a:rPr>
                        <a:t>Node.js, Express.js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6173">
                <a:tc>
                  <a:txBody>
                    <a:bodyPr anchor="t" rtlCol="false"/>
                    <a:lstStyle/>
                    <a:p>
                      <a:pPr algn="ctr">
                        <a:lnSpc>
                          <a:spcPts val="4199"/>
                        </a:lnSpc>
                        <a:defRPr/>
                      </a:pPr>
                      <a:r>
                        <a:rPr lang="en-US" sz="2999">
                          <a:solidFill>
                            <a:srgbClr val="000000"/>
                          </a:solidFill>
                          <a:latin typeface="Canva Sans"/>
                          <a:ea typeface="Canva Sans"/>
                          <a:cs typeface="Canva Sans"/>
                          <a:sym typeface="Canva Sans"/>
                        </a:rPr>
                        <a:t>Database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MongoDB(NoSQL databae)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5217786" y="508907"/>
            <a:ext cx="627399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Tools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DAGSEQGi65M</dc:identifier>
  <dcterms:modified xsi:type="dcterms:W3CDTF">2011-08-01T06:04:30Z</dcterms:modified>
  <cp:revision>1</cp:revision>
  <dc:title>AcademaPlus</dc:title>
</cp:coreProperties>
</file>