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6" r:id="rId3"/>
    <p:sldId id="278" r:id="rId4"/>
    <p:sldId id="272" r:id="rId5"/>
    <p:sldId id="273" r:id="rId6"/>
    <p:sldId id="274" r:id="rId7"/>
    <p:sldId id="262" r:id="rId8"/>
    <p:sldId id="264" r:id="rId9"/>
    <p:sldId id="257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73A76-72D7-43F0-831C-7D13E6C503F7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3B555-1BF2-458B-947C-362967AB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076CC-784E-40BA-8F08-7793BD05C49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EED2C-D8D6-4D06-B378-85B8EBFFD5AA}" type="slidenum">
              <a:rPr lang="en-US"/>
              <a:pPr/>
              <a:t>10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Features wrt microarray data can be genes</a:t>
            </a:r>
          </a:p>
          <a:p>
            <a:r>
              <a:rPr lang="en-US"/>
              <a:t>We will not talk about feature selection/extraction</a:t>
            </a:r>
          </a:p>
        </p:txBody>
      </p:sp>
    </p:spTree>
    <p:extLst>
      <p:ext uri="{BB962C8B-B14F-4D97-AF65-F5344CB8AC3E}">
        <p14:creationId xmlns:p14="http://schemas.microsoft.com/office/powerpoint/2010/main" val="308612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113CF-DA9E-4932-AA79-16145B68F21E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6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4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25EB-8020-4711-A2D3-BF86D1192D42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88F6-93E0-42C6-9F3C-408760D5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634" y="266778"/>
            <a:ext cx="9144000" cy="192267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Clustering techniques in 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medical diagnosis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46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Asst. Prof. Dr</a:t>
            </a:r>
            <a:r>
              <a:rPr lang="en-US" sz="2000" dirty="0" smtClean="0"/>
              <a:t>. </a:t>
            </a:r>
            <a:r>
              <a:rPr lang="en-US" sz="2000" dirty="0" err="1" smtClean="0"/>
              <a:t>Watshara</a:t>
            </a:r>
            <a:r>
              <a:rPr lang="en-US" sz="2000" dirty="0" smtClean="0"/>
              <a:t> </a:t>
            </a:r>
            <a:r>
              <a:rPr lang="en-US" sz="2000" dirty="0" err="1" smtClean="0"/>
              <a:t>Shoombuatong</a:t>
            </a:r>
            <a:endParaRPr lang="en-US" sz="2000" dirty="0" smtClean="0"/>
          </a:p>
          <a:p>
            <a:pPr fontAlgn="base"/>
            <a:r>
              <a:rPr lang="en-US" sz="2000" dirty="0"/>
              <a:t>Center of Data Mining and Biomedical </a:t>
            </a:r>
            <a:r>
              <a:rPr lang="en-US" sz="2000" dirty="0" smtClean="0"/>
              <a:t>Informatics</a:t>
            </a:r>
            <a:endParaRPr lang="th-TH" sz="2000" dirty="0" smtClean="0"/>
          </a:p>
          <a:p>
            <a:pPr fontAlgn="base"/>
            <a:r>
              <a:rPr lang="en-US" sz="2000" dirty="0" smtClean="0"/>
              <a:t>watshara.sho@mahidol.ac.th</a:t>
            </a:r>
            <a:endParaRPr lang="en-US" sz="2000" dirty="0"/>
          </a:p>
        </p:txBody>
      </p:sp>
      <p:pic>
        <p:nvPicPr>
          <p:cNvPr id="6" name="Picture 2" descr="D:\Download\ppt design\MU dl\mu_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2" y="192037"/>
            <a:ext cx="144423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78" y="266778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36" y="2264196"/>
            <a:ext cx="590359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3124200"/>
            <a:ext cx="10201275" cy="3352800"/>
          </a:xfrm>
        </p:spPr>
        <p:txBody>
          <a:bodyPr>
            <a:normAutofit/>
          </a:bodyPr>
          <a:lstStyle/>
          <a:p>
            <a:pPr marL="339725" indent="-339725">
              <a:lnSpc>
                <a:spcPct val="80000"/>
              </a:lnSpc>
            </a:pPr>
            <a:r>
              <a:rPr lang="en-US" sz="2100" dirty="0"/>
              <a:t>From the paper “Data clustering: review”</a:t>
            </a:r>
          </a:p>
          <a:p>
            <a:pPr marL="339725" indent="-339725">
              <a:lnSpc>
                <a:spcPct val="80000"/>
              </a:lnSpc>
            </a:pPr>
            <a:r>
              <a:rPr lang="en-US" sz="2100" dirty="0"/>
              <a:t>Feature Selection</a:t>
            </a:r>
          </a:p>
          <a:p>
            <a:pPr marL="804863" lvl="1" indent="-288925">
              <a:lnSpc>
                <a:spcPct val="80000"/>
              </a:lnSpc>
            </a:pPr>
            <a:r>
              <a:rPr lang="en-US" sz="2000" dirty="0"/>
              <a:t>identifying the most effective subset of the original features to use in clustering</a:t>
            </a:r>
          </a:p>
          <a:p>
            <a:pPr marL="339725" indent="-339725">
              <a:lnSpc>
                <a:spcPct val="80000"/>
              </a:lnSpc>
            </a:pPr>
            <a:r>
              <a:rPr lang="en-US" sz="2100" dirty="0"/>
              <a:t>Feature Extraction</a:t>
            </a:r>
          </a:p>
          <a:p>
            <a:pPr marL="804863" lvl="1" indent="-288925">
              <a:lnSpc>
                <a:spcPct val="80000"/>
              </a:lnSpc>
            </a:pPr>
            <a:r>
              <a:rPr lang="en-US" sz="2000" dirty="0"/>
              <a:t>transformations of the input features to produce new salient features.</a:t>
            </a:r>
          </a:p>
          <a:p>
            <a:pPr marL="339725" indent="-339725">
              <a:lnSpc>
                <a:spcPct val="80000"/>
              </a:lnSpc>
            </a:pPr>
            <a:r>
              <a:rPr lang="en-US" sz="2100" dirty="0" err="1"/>
              <a:t>Interpattern</a:t>
            </a:r>
            <a:r>
              <a:rPr lang="en-US" sz="2100" dirty="0"/>
              <a:t> Similarity</a:t>
            </a:r>
          </a:p>
          <a:p>
            <a:pPr marL="804863" lvl="1" indent="-288925">
              <a:lnSpc>
                <a:spcPct val="80000"/>
              </a:lnSpc>
            </a:pPr>
            <a:r>
              <a:rPr lang="en-US" sz="2000" dirty="0"/>
              <a:t>measured by a distance function defined on pairs of patterns.</a:t>
            </a:r>
          </a:p>
          <a:p>
            <a:pPr marL="339725" indent="-339725">
              <a:lnSpc>
                <a:spcPct val="80000"/>
              </a:lnSpc>
            </a:pPr>
            <a:r>
              <a:rPr lang="en-US" sz="2100" dirty="0"/>
              <a:t>Grouping</a:t>
            </a:r>
          </a:p>
          <a:p>
            <a:pPr marL="804863" lvl="1" indent="-288925">
              <a:lnSpc>
                <a:spcPct val="80000"/>
              </a:lnSpc>
            </a:pPr>
            <a:r>
              <a:rPr lang="en-US" sz="2000" dirty="0"/>
              <a:t>methods to group similar patterns in the same cluster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600200"/>
            <a:ext cx="83423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93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discussion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719264"/>
            <a:ext cx="9286875" cy="46053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Various clustering algorithms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Hierarchical</a:t>
            </a:r>
          </a:p>
          <a:p>
            <a:pPr lvl="1">
              <a:lnSpc>
                <a:spcPct val="90000"/>
              </a:lnSpc>
            </a:pPr>
            <a:r>
              <a:rPr lang="en-US" sz="2800" dirty="0" err="1" smtClean="0"/>
              <a:t>Heatmap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K-means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Principle component analysis (PCA)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96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86644"/>
            <a:ext cx="10858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9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 of 31 markers showed prognostic significance in </a:t>
            </a:r>
            <a:r>
              <a:rPr lang="en-US" dirty="0" err="1" smtClean="0"/>
              <a:t>univariate</a:t>
            </a:r>
            <a:r>
              <a:rPr lang="en-US" dirty="0" smtClean="0"/>
              <a:t> analysis (P &lt; 0.05) and 4 markers showed a trend toward significance (P &lt; 0.2).</a:t>
            </a:r>
          </a:p>
          <a:p>
            <a:endParaRPr lang="en-US" dirty="0"/>
          </a:p>
          <a:p>
            <a:r>
              <a:rPr lang="en-US" dirty="0"/>
              <a:t>Unsupervised hierarchical clustering analysis with </a:t>
            </a:r>
            <a:r>
              <a:rPr lang="en-US" dirty="0" smtClean="0"/>
              <a:t>the </a:t>
            </a:r>
            <a:r>
              <a:rPr lang="en-US" dirty="0"/>
              <a:t>set of 11 markers reproduced the same three </a:t>
            </a:r>
            <a:r>
              <a:rPr lang="en-US" dirty="0" err="1"/>
              <a:t>prognostically</a:t>
            </a:r>
            <a:r>
              <a:rPr lang="en-US" dirty="0"/>
              <a:t> significant cluster groups </a:t>
            </a:r>
            <a:r>
              <a:rPr lang="en-US" dirty="0" smtClean="0"/>
              <a:t>(</a:t>
            </a:r>
            <a:r>
              <a:rPr lang="en-US" dirty="0"/>
              <a:t>negative </a:t>
            </a:r>
            <a:r>
              <a:rPr lang="en-US" dirty="0" err="1" smtClean="0"/>
              <a:t>immunostaining</a:t>
            </a:r>
            <a:r>
              <a:rPr lang="en-US" dirty="0" smtClean="0"/>
              <a:t>; weak </a:t>
            </a:r>
            <a:r>
              <a:rPr lang="en-US" dirty="0" err="1" smtClean="0"/>
              <a:t>immunostaining</a:t>
            </a:r>
            <a:r>
              <a:rPr lang="en-US" dirty="0" smtClean="0"/>
              <a:t>; moderately </a:t>
            </a:r>
            <a:r>
              <a:rPr lang="en-US" dirty="0"/>
              <a:t>intense </a:t>
            </a:r>
            <a:r>
              <a:rPr lang="en-US" dirty="0" err="1" smtClean="0"/>
              <a:t>immunostaining</a:t>
            </a:r>
            <a:r>
              <a:rPr lang="en-US" dirty="0" smtClean="0"/>
              <a:t>; strong </a:t>
            </a:r>
            <a:r>
              <a:rPr lang="en-US" dirty="0" err="1"/>
              <a:t>immunoreactivity</a:t>
            </a:r>
            <a:r>
              <a:rPr lang="en-US" dirty="0"/>
              <a:t> </a:t>
            </a:r>
            <a:r>
              <a:rPr lang="en-US" dirty="0" smtClean="0"/>
              <a:t>)identified </a:t>
            </a:r>
            <a:r>
              <a:rPr lang="en-US" dirty="0"/>
              <a:t>by using the larger set of markers. 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Hierarchical clustering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519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025"/>
            <a:ext cx="7753017" cy="612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3017" y="435125"/>
            <a:ext cx="426753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Clustergrams</a:t>
            </a:r>
            <a:r>
              <a:rPr lang="en-US" dirty="0" smtClean="0"/>
              <a:t> graphically depicting unsupervised hierarchical clustering analysis with 31(A), 21(B), 19(C), and 11(D) </a:t>
            </a:r>
            <a:r>
              <a:rPr lang="en-US" dirty="0" err="1" smtClean="0"/>
              <a:t>immunomarkers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row, a single case; each column, a single </a:t>
            </a:r>
            <a:r>
              <a:rPr lang="en-US" dirty="0" err="1" smtClean="0"/>
              <a:t>immunomarker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Green, negative </a:t>
            </a:r>
            <a:r>
              <a:rPr lang="en-US" dirty="0" err="1" smtClean="0"/>
              <a:t>immunostaining</a:t>
            </a:r>
            <a:r>
              <a:rPr lang="en-US" dirty="0" smtClean="0"/>
              <a:t> (score 0); black, weak </a:t>
            </a:r>
            <a:r>
              <a:rPr lang="en-US" dirty="0" err="1" smtClean="0"/>
              <a:t>immunostaining</a:t>
            </a:r>
            <a:r>
              <a:rPr lang="en-US" dirty="0" smtClean="0"/>
              <a:t> (score 1); brown, moderately intense </a:t>
            </a:r>
            <a:r>
              <a:rPr lang="en-US" dirty="0" err="1" smtClean="0"/>
              <a:t>immunostaining</a:t>
            </a:r>
            <a:r>
              <a:rPr lang="en-US" dirty="0" smtClean="0"/>
              <a:t> (score 2); red, strong </a:t>
            </a:r>
            <a:r>
              <a:rPr lang="en-US" dirty="0" err="1" smtClean="0"/>
              <a:t>immunoreactivity</a:t>
            </a:r>
            <a:r>
              <a:rPr lang="en-US" dirty="0" smtClean="0"/>
              <a:t> (score 3); gray, missing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concluded that it is possible to identify prognostic cluster groups of invasive breast cancer patients with maximal differences in survival, by the clustering of </a:t>
            </a:r>
            <a:r>
              <a:rPr lang="en-US" dirty="0" err="1" smtClean="0"/>
              <a:t>immunostaining</a:t>
            </a:r>
            <a:r>
              <a:rPr lang="en-US" dirty="0" smtClean="0"/>
              <a:t> data, based on a panel of 11 prognostic markers.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3" y="1224491"/>
            <a:ext cx="8153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576262"/>
            <a:ext cx="106299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2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70" y="2111605"/>
            <a:ext cx="8185260" cy="3600000"/>
          </a:xfrm>
        </p:spPr>
      </p:pic>
    </p:spTree>
    <p:extLst>
      <p:ext uri="{BB962C8B-B14F-4D97-AF65-F5344CB8AC3E}">
        <p14:creationId xmlns:p14="http://schemas.microsoft.com/office/powerpoint/2010/main" val="244362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54" y="1825625"/>
            <a:ext cx="10094492" cy="4351338"/>
          </a:xfrm>
        </p:spPr>
      </p:pic>
    </p:spTree>
    <p:extLst>
      <p:ext uri="{BB962C8B-B14F-4D97-AF65-F5344CB8AC3E}">
        <p14:creationId xmlns:p14="http://schemas.microsoft.com/office/powerpoint/2010/main" val="329827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05" y="1772359"/>
            <a:ext cx="8180989" cy="4351338"/>
          </a:xfrm>
        </p:spPr>
      </p:pic>
    </p:spTree>
    <p:extLst>
      <p:ext uri="{BB962C8B-B14F-4D97-AF65-F5344CB8AC3E}">
        <p14:creationId xmlns:p14="http://schemas.microsoft.com/office/powerpoint/2010/main" val="245575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Clustering of data is a method by which large sets of data is grouped into clusters of smaller sets of similar data.</a:t>
            </a:r>
          </a:p>
          <a:p>
            <a:endParaRPr lang="en-GB" dirty="0" smtClean="0"/>
          </a:p>
          <a:p>
            <a:r>
              <a:rPr lang="en-GB" dirty="0" smtClean="0"/>
              <a:t>The example below demonstrates the clustering of balls of same colour. There are a total of 10 balls which are of three different colours.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4581525"/>
            <a:ext cx="4246154" cy="1800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clustering</a:t>
            </a:r>
          </a:p>
        </p:txBody>
      </p:sp>
    </p:spTree>
    <p:extLst>
      <p:ext uri="{BB962C8B-B14F-4D97-AF65-F5344CB8AC3E}">
        <p14:creationId xmlns:p14="http://schemas.microsoft.com/office/powerpoint/2010/main" val="27873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balls of same colour are clustered into a group as shown below :</a:t>
            </a:r>
          </a:p>
          <a:p>
            <a:pPr marL="0" indent="0">
              <a:buNone/>
            </a:pPr>
            <a:r>
              <a:rPr lang="en-GB" dirty="0" smtClean="0"/>
              <a:t>                                    </a:t>
            </a:r>
          </a:p>
          <a:p>
            <a:endParaRPr lang="en-GB" dirty="0" smtClean="0"/>
          </a:p>
          <a:p>
            <a:r>
              <a:rPr lang="en-GB" dirty="0" smtClean="0"/>
              <a:t>Thus, we see clustering means grouping of data or dividing a large data set into smaller data sets of some similarity. 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46" y="2221624"/>
            <a:ext cx="2972308" cy="126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6" y="4643437"/>
            <a:ext cx="4242211" cy="1260000"/>
          </a:xfrm>
          <a:prstGeom prst="rect">
            <a:avLst/>
          </a:prstGeom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clustering</a:t>
            </a:r>
          </a:p>
        </p:txBody>
      </p:sp>
    </p:spTree>
    <p:extLst>
      <p:ext uri="{BB962C8B-B14F-4D97-AF65-F5344CB8AC3E}">
        <p14:creationId xmlns:p14="http://schemas.microsoft.com/office/powerpoint/2010/main" val="328882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is an unsupervised data mining (machine learning) technique used for grouping the data elements without advance knowledge of the group definitions. </a:t>
            </a:r>
          </a:p>
          <a:p>
            <a:r>
              <a:rPr lang="en-US" dirty="0" smtClean="0"/>
              <a:t>The objective of clustering is to find the intrinsic grouping in a set of unlabeled data. </a:t>
            </a:r>
          </a:p>
          <a:p>
            <a:r>
              <a:rPr lang="en-US" dirty="0" smtClean="0"/>
              <a:t>Transform the set of features into subsets so that features in the same subset are similar in some sense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clustering</a:t>
            </a:r>
          </a:p>
        </p:txBody>
      </p:sp>
    </p:spTree>
    <p:extLst>
      <p:ext uri="{BB962C8B-B14F-4D97-AF65-F5344CB8AC3E}">
        <p14:creationId xmlns:p14="http://schemas.microsoft.com/office/powerpoint/2010/main" val="153337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448</Words>
  <Application>Microsoft Office PowerPoint</Application>
  <PresentationFormat>Widescreen</PresentationFormat>
  <Paragraphs>49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Cordia New</vt:lpstr>
      <vt:lpstr>Office Theme</vt:lpstr>
      <vt:lpstr>Clustering techniques in medical diagnosis</vt:lpstr>
      <vt:lpstr>PowerPoint Presentation</vt:lpstr>
      <vt:lpstr>PowerPoint Presentation</vt:lpstr>
      <vt:lpstr>Overview of clustering</vt:lpstr>
      <vt:lpstr>Overview of clustering</vt:lpstr>
      <vt:lpstr>Overview of clustering</vt:lpstr>
      <vt:lpstr>Overview of clustering</vt:lpstr>
      <vt:lpstr>Overview of clustering</vt:lpstr>
      <vt:lpstr>Overview of clustering</vt:lpstr>
      <vt:lpstr>Overview of clustering</vt:lpstr>
      <vt:lpstr>Outline of discussion</vt:lpstr>
      <vt:lpstr>PowerPoint Presentation</vt:lpstr>
      <vt:lpstr>Hierarchical clustering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Clustering</dc:title>
  <dc:creator>Windows User</dc:creator>
  <cp:lastModifiedBy>Windows User</cp:lastModifiedBy>
  <cp:revision>24</cp:revision>
  <dcterms:created xsi:type="dcterms:W3CDTF">2018-05-01T10:26:00Z</dcterms:created>
  <dcterms:modified xsi:type="dcterms:W3CDTF">2018-07-13T10:58:14Z</dcterms:modified>
</cp:coreProperties>
</file>