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307" r:id="rId15"/>
    <p:sldId id="283" r:id="rId16"/>
    <p:sldId id="284" r:id="rId17"/>
    <p:sldId id="286" r:id="rId18"/>
    <p:sldId id="287" r:id="rId19"/>
    <p:sldId id="288" r:id="rId20"/>
    <p:sldId id="290" r:id="rId21"/>
    <p:sldId id="292" r:id="rId22"/>
    <p:sldId id="291" r:id="rId23"/>
    <p:sldId id="293" r:id="rId24"/>
    <p:sldId id="294" r:id="rId25"/>
    <p:sldId id="295" r:id="rId26"/>
    <p:sldId id="296" r:id="rId27"/>
    <p:sldId id="297" r:id="rId28"/>
    <p:sldId id="305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85" r:id="rId37"/>
    <p:sldId id="306" r:id="rId38"/>
    <p:sldId id="259" r:id="rId39"/>
    <p:sldId id="260" r:id="rId40"/>
    <p:sldId id="308" r:id="rId41"/>
    <p:sldId id="264" r:id="rId42"/>
    <p:sldId id="265" r:id="rId43"/>
    <p:sldId id="261" r:id="rId44"/>
    <p:sldId id="26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3041-469B-4EBD-8FA1-0D46A622CE3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DACD3-0916-4EEF-AC57-8A6AA45E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AA8A-42C1-4437-8154-F1AF78C6957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992D-DFE2-488C-8FA2-FA609477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114" y="6317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 size estimation and Normality test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D:\Download\ppt design\MU dl\mu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2" y="192037"/>
            <a:ext cx="144423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78" y="266778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13114" y="482881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Asst. Prof. Dr</a:t>
            </a:r>
            <a:r>
              <a:rPr lang="en-US" sz="2000" dirty="0" smtClean="0"/>
              <a:t>. </a:t>
            </a:r>
            <a:r>
              <a:rPr lang="en-US" sz="2000" dirty="0" err="1" smtClean="0"/>
              <a:t>Watshara</a:t>
            </a:r>
            <a:r>
              <a:rPr lang="en-US" sz="2000" dirty="0" smtClean="0"/>
              <a:t> </a:t>
            </a:r>
            <a:r>
              <a:rPr lang="en-US" sz="2000" dirty="0" err="1" smtClean="0"/>
              <a:t>Shoombuatong</a:t>
            </a:r>
            <a:endParaRPr lang="en-US" sz="2000" dirty="0" smtClean="0"/>
          </a:p>
          <a:p>
            <a:pPr fontAlgn="base"/>
            <a:r>
              <a:rPr lang="en-US" sz="2000" dirty="0"/>
              <a:t>Center of Data Mining and Biomedical </a:t>
            </a:r>
            <a:r>
              <a:rPr lang="en-US" sz="2000" dirty="0" smtClean="0"/>
              <a:t>Informatics</a:t>
            </a:r>
            <a:endParaRPr lang="th-TH" sz="2000" dirty="0" smtClean="0"/>
          </a:p>
          <a:p>
            <a:pPr fontAlgn="base"/>
            <a:r>
              <a:rPr lang="en-US" sz="2000" dirty="0" smtClean="0"/>
              <a:t>watshara.sho@mahidol.ac.th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14" y="2508456"/>
            <a:ext cx="6696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Descriptive </a:t>
            </a:r>
            <a:r>
              <a:rPr lang="en-US" dirty="0"/>
              <a:t>and Inferential Statistics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Descriptive</a:t>
            </a:r>
            <a:r>
              <a:rPr lang="en-US" dirty="0"/>
              <a:t> statistics is used to grouping the sample data to the following  table.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Inferential</a:t>
            </a:r>
            <a:r>
              <a:rPr lang="en-US" dirty="0"/>
              <a:t> statistics can now be used to verify whether the dice is a fair or not.</a:t>
            </a:r>
            <a:endParaRPr lang="th-T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11" y="3929066"/>
            <a:ext cx="5300757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Definition 2 (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). Population is the collection of </a:t>
            </a:r>
            <a:r>
              <a:rPr lang="en-US" dirty="0">
                <a:solidFill>
                  <a:srgbClr val="FF0000"/>
                </a:solidFill>
              </a:rPr>
              <a:t>all individuals or items </a:t>
            </a:r>
            <a:r>
              <a:rPr lang="en-US" dirty="0"/>
              <a:t>under consideration in a statistical study. (Weiss, 1999)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Definition 3 (</a:t>
            </a:r>
            <a:r>
              <a:rPr lang="en-US" dirty="0">
                <a:solidFill>
                  <a:srgbClr val="FF0000"/>
                </a:solidFill>
              </a:rPr>
              <a:t>Sample</a:t>
            </a:r>
            <a:r>
              <a:rPr lang="en-US" dirty="0"/>
              <a:t>). Sample is that </a:t>
            </a:r>
            <a:r>
              <a:rPr lang="en-US" dirty="0">
                <a:solidFill>
                  <a:srgbClr val="FF0000"/>
                </a:solidFill>
              </a:rPr>
              <a:t>part of the population</a:t>
            </a:r>
            <a:r>
              <a:rPr lang="en-US" dirty="0"/>
              <a:t> from which information is collected. (Weiss, 1999)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Population and Sample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Statistical </a:t>
            </a:r>
            <a:r>
              <a:rPr lang="en-US" dirty="0"/>
              <a:t>data analysis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56" y="1571612"/>
            <a:ext cx="5736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Sample size estimation</a:t>
            </a:r>
            <a:endParaRPr lang="en-US" b="1" dirty="0"/>
          </a:p>
          <a:p>
            <a:r>
              <a:rPr lang="en-US" b="1" dirty="0" smtClean="0"/>
              <a:t>Testing </a:t>
            </a:r>
            <a:r>
              <a:rPr lang="en-US" b="1" dirty="0"/>
              <a:t>for </a:t>
            </a:r>
            <a:r>
              <a:rPr lang="en-US" b="1" dirty="0" smtClean="0"/>
              <a:t>normality</a:t>
            </a:r>
          </a:p>
          <a:p>
            <a:r>
              <a:rPr lang="en-US" b="1" dirty="0" smtClean="0"/>
              <a:t>Parametric test</a:t>
            </a:r>
          </a:p>
          <a:p>
            <a:r>
              <a:rPr lang="en-US" b="1" dirty="0" smtClean="0"/>
              <a:t>Non-parametric test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Sample size estimation</a:t>
            </a:r>
            <a:endParaRPr lang="en-US" b="1" dirty="0"/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for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normality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Parametric test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Non-parametric test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</a:rPr>
              <a:t>ความสำคัญของขนาดตัวอย่าง</a:t>
            </a:r>
            <a:endParaRPr lang="en-US" b="1" dirty="0" smtClean="0">
              <a:latin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เหมาะสม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th-TH" dirty="0">
                <a:sym typeface="Wingdings" panose="05000000000000000000" pitchFamily="2" charset="2"/>
              </a:rPr>
              <a:t> คำตอบที่</a:t>
            </a:r>
            <a:r>
              <a:rPr lang="th-TH" dirty="0" smtClean="0">
                <a:sym typeface="Wingdings" panose="05000000000000000000" pitchFamily="2" charset="2"/>
              </a:rPr>
              <a:t>ถูกต้อง</a:t>
            </a:r>
            <a:endParaRPr lang="en-US" dirty="0" smtClean="0">
              <a:latin typeface="Angsana New" panose="02020603050405020304" pitchFamily="18" charset="-34"/>
              <a:sym typeface="Wingdings" panose="05000000000000000000" pitchFamily="2" charset="2"/>
            </a:endParaRPr>
          </a:p>
          <a:p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เล็กไป</a:t>
            </a:r>
            <a:r>
              <a:rPr lang="en-US" dirty="0">
                <a:latin typeface="Angsana New" panose="02020603050405020304" pitchFamily="18" charset="-34"/>
              </a:rPr>
              <a:t>  </a:t>
            </a:r>
            <a:r>
              <a:rPr lang="en-US" dirty="0">
                <a:latin typeface="Angsana New" panose="02020603050405020304" pitchFamily="18" charset="-34"/>
                <a:sym typeface="Wingdings" panose="05000000000000000000" pitchFamily="2" charset="2"/>
              </a:rPr>
              <a:t>  </a:t>
            </a:r>
            <a:r>
              <a:rPr lang="th-TH" dirty="0">
                <a:latin typeface="Angsana New" panose="02020603050405020304" pitchFamily="18" charset="-34"/>
                <a:sym typeface="Wingdings" panose="05000000000000000000" pitchFamily="2" charset="2"/>
              </a:rPr>
              <a:t>ไม่น่าเชื่อถือ </a:t>
            </a:r>
            <a:r>
              <a:rPr lang="th-TH" dirty="0" smtClean="0">
                <a:latin typeface="Angsana New" panose="02020603050405020304" pitchFamily="18" charset="-34"/>
                <a:sym typeface="Wingdings" panose="05000000000000000000" pitchFamily="2" charset="2"/>
              </a:rPr>
              <a:t>เสียเวลา</a:t>
            </a:r>
            <a:endParaRPr lang="en-US" dirty="0" smtClean="0">
              <a:latin typeface="Angsana New" panose="02020603050405020304" pitchFamily="18" charset="-34"/>
              <a:sym typeface="Wingdings" panose="05000000000000000000" pitchFamily="2" charset="2"/>
            </a:endParaRPr>
          </a:p>
          <a:p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มากไป</a:t>
            </a:r>
            <a:r>
              <a:rPr lang="en-US" dirty="0">
                <a:latin typeface="Angsana New" panose="02020603050405020304" pitchFamily="18" charset="-34"/>
              </a:rPr>
              <a:t>  </a:t>
            </a:r>
            <a:r>
              <a:rPr lang="en-US" dirty="0">
                <a:latin typeface="Angsana New" panose="02020603050405020304" pitchFamily="18" charset="-34"/>
                <a:sym typeface="Wingdings" panose="05000000000000000000" pitchFamily="2" charset="2"/>
              </a:rPr>
              <a:t>  </a:t>
            </a:r>
            <a:r>
              <a:rPr lang="th-TH" dirty="0">
                <a:latin typeface="Angsana New" panose="02020603050405020304" pitchFamily="18" charset="-34"/>
                <a:sym typeface="Wingdings" panose="05000000000000000000" pitchFamily="2" charset="2"/>
              </a:rPr>
              <a:t>สิ้นเปลืองงบประมาณ เวลา ฯลฯ</a:t>
            </a:r>
            <a:endParaRPr lang="en-US" dirty="0">
              <a:latin typeface="Angsana New" panose="02020603050405020304" pitchFamily="18" charset="-34"/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ขนาดตัวอย่างสำหรับการศึกษาใน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กลุ่มตัวอย่าง</a:t>
            </a:r>
            <a:r>
              <a:rPr lang="th-TH" dirty="0" smtClean="0">
                <a:solidFill>
                  <a:srgbClr val="FF0000"/>
                </a:solidFill>
                <a:latin typeface="Angsana New" panose="02020603050405020304" pitchFamily="18" charset="-34"/>
              </a:rPr>
              <a:t>เดียว</a:t>
            </a:r>
            <a:endParaRPr lang="en-US" dirty="0" smtClean="0">
              <a:solidFill>
                <a:srgbClr val="FF0000"/>
              </a:solidFill>
              <a:latin typeface="Angsana New" panose="02020603050405020304" pitchFamily="18" charset="-34"/>
            </a:endParaRPr>
          </a:p>
          <a:p>
            <a:pPr lvl="1"/>
            <a:endParaRPr lang="th-TH" sz="2800" dirty="0">
              <a:latin typeface="Angsana New" panose="02020603050405020304" pitchFamily="18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การคำนวณขนาดตัวอย่างเมื่อต้องการ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เปรียบเทียบ</a:t>
            </a:r>
            <a:r>
              <a:rPr lang="th-TH" dirty="0">
                <a:latin typeface="Angsana New" panose="02020603050405020304" pitchFamily="18" charset="-34"/>
              </a:rPr>
              <a:t>ค่าที่ได้จาก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การศึกษากับค่าที่เป็นทฤษฎี </a:t>
            </a:r>
            <a:r>
              <a:rPr lang="th-TH" dirty="0">
                <a:latin typeface="Angsana New" panose="02020603050405020304" pitchFamily="18" charset="-34"/>
              </a:rPr>
              <a:t>หรือที่มีการ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รายงานมาก่อน</a:t>
            </a:r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ตัวอย่างเพื่อใช้ในการประมาณค่าเฉลี่ย</a:t>
            </a:r>
            <a:endParaRPr lang="en-US" dirty="0">
              <a:latin typeface="Angsana New" panose="02020603050405020304" pitchFamily="18" charset="-34"/>
            </a:endParaRPr>
          </a:p>
          <a:p>
            <a:pPr lvl="1"/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9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ขนาดตัวอย่างสำหรับการศึกษาใน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กลุ่มตัวอย่าง</a:t>
            </a:r>
            <a:r>
              <a:rPr lang="th-TH" dirty="0" smtClean="0">
                <a:solidFill>
                  <a:srgbClr val="FF0000"/>
                </a:solidFill>
                <a:latin typeface="Angsana New" panose="02020603050405020304" pitchFamily="18" charset="-34"/>
              </a:rPr>
              <a:t>เดียว</a:t>
            </a:r>
            <a:endParaRPr lang="en-US" dirty="0" smtClean="0">
              <a:solidFill>
                <a:srgbClr val="FF0000"/>
              </a:solidFill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1.1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ตัวอย่างเพื่อใช้ในการประมาณ</a:t>
            </a:r>
            <a:r>
              <a:rPr lang="th-TH" sz="2800" u="sng" dirty="0" smtClean="0">
                <a:latin typeface="Angsana New" panose="02020603050405020304" pitchFamily="18" charset="-34"/>
              </a:rPr>
              <a:t>ค่าเฉลี่ย</a:t>
            </a:r>
            <a:endParaRPr lang="en-US" sz="2800" u="sng" dirty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1.2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ตัวอย่างเพื่อใช้ในการประมาณ</a:t>
            </a:r>
            <a:r>
              <a:rPr lang="th-TH" sz="2800" u="sng" dirty="0">
                <a:latin typeface="Angsana New" panose="02020603050405020304" pitchFamily="18" charset="-34"/>
              </a:rPr>
              <a:t>ค่า</a:t>
            </a:r>
            <a:r>
              <a:rPr lang="th-TH" sz="2800" u="sng" dirty="0" smtClean="0">
                <a:latin typeface="Angsana New" panose="02020603050405020304" pitchFamily="18" charset="-34"/>
              </a:rPr>
              <a:t>สัดส่วน</a:t>
            </a:r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39" y="2237222"/>
            <a:ext cx="6666029" cy="432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ขนาดตัวอย่างสำหรับการศึกษาใน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กลุ่มตัวอย่าง</a:t>
            </a:r>
            <a:r>
              <a:rPr lang="th-TH" dirty="0" smtClean="0">
                <a:solidFill>
                  <a:srgbClr val="FF0000"/>
                </a:solidFill>
                <a:latin typeface="Angsana New" panose="02020603050405020304" pitchFamily="18" charset="-34"/>
              </a:rPr>
              <a:t>เดียว</a:t>
            </a:r>
            <a:endParaRPr lang="en-US" dirty="0" smtClean="0">
              <a:solidFill>
                <a:srgbClr val="FF0000"/>
              </a:solidFill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1.1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ตัวอย่างเพื่อใช้ในการประมาณ</a:t>
            </a:r>
            <a:r>
              <a:rPr lang="th-TH" sz="2800" u="sng" dirty="0" smtClean="0">
                <a:latin typeface="Angsana New" panose="02020603050405020304" pitchFamily="18" charset="-34"/>
              </a:rPr>
              <a:t>ค่าเฉลี่ย</a:t>
            </a:r>
            <a:endParaRPr lang="en-US" sz="2800" u="sng" dirty="0" smtClean="0">
              <a:latin typeface="Angsana New" panose="02020603050405020304" pitchFamily="18" charset="-34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13694"/>
              </p:ext>
            </p:extLst>
          </p:nvPr>
        </p:nvGraphicFramePr>
        <p:xfrm>
          <a:off x="1370438" y="2974182"/>
          <a:ext cx="165576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672808" imgH="418918" progId="Equation.3">
                  <p:embed/>
                </p:oleObj>
              </mc:Choice>
              <mc:Fallback>
                <p:oleObj name="Equation" r:id="rId4" imgW="67280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438" y="2974182"/>
                        <a:ext cx="1655763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3" y="1027906"/>
            <a:ext cx="6441260" cy="4680000"/>
          </a:xfrm>
          <a:prstGeom prst="rect">
            <a:avLst/>
          </a:prstGeo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523" y="1117482"/>
            <a:ext cx="514814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What is statistics?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Statistics is the methodology which </a:t>
            </a:r>
            <a:r>
              <a:rPr lang="en-US" dirty="0">
                <a:solidFill>
                  <a:srgbClr val="FF0000"/>
                </a:solidFill>
              </a:rPr>
              <a:t>scientists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mathematicians</a:t>
            </a:r>
            <a:r>
              <a:rPr lang="en-US" dirty="0"/>
              <a:t> have developed for </a:t>
            </a:r>
            <a:r>
              <a:rPr lang="en-US" dirty="0">
                <a:solidFill>
                  <a:srgbClr val="FF0000"/>
                </a:solidFill>
              </a:rPr>
              <a:t>interpreting and drawing</a:t>
            </a:r>
            <a:r>
              <a:rPr lang="en-US" dirty="0"/>
              <a:t> conclusions from </a:t>
            </a:r>
            <a:r>
              <a:rPr lang="en-US" dirty="0">
                <a:solidFill>
                  <a:srgbClr val="FF0000"/>
                </a:solidFill>
              </a:rPr>
              <a:t>collected data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Definition 1 (Statistics). Statistics consists of a body of methods for </a:t>
            </a:r>
            <a:r>
              <a:rPr lang="en-US" dirty="0">
                <a:solidFill>
                  <a:srgbClr val="FF0000"/>
                </a:solidFill>
              </a:rPr>
              <a:t>collecting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analyzing</a:t>
            </a:r>
            <a:r>
              <a:rPr lang="en-US" dirty="0"/>
              <a:t> data. (</a:t>
            </a:r>
            <a:r>
              <a:rPr lang="en-US" dirty="0" err="1"/>
              <a:t>Agresti</a:t>
            </a:r>
            <a:r>
              <a:rPr lang="en-US" dirty="0"/>
              <a:t> &amp; Finlay, 1997) </a:t>
            </a:r>
            <a:endParaRPr lang="th-TH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5068337" cy="3600000"/>
          </a:xfrm>
          <a:prstGeom prst="rect">
            <a:avLst/>
          </a:prstGeo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7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ขนาดตัวอย่างสำหรับการศึกษาใน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กลุ่มตัวอย่าง</a:t>
            </a:r>
            <a:r>
              <a:rPr lang="th-TH" dirty="0" smtClean="0">
                <a:solidFill>
                  <a:srgbClr val="FF0000"/>
                </a:solidFill>
                <a:latin typeface="Angsana New" panose="02020603050405020304" pitchFamily="18" charset="-34"/>
              </a:rPr>
              <a:t>เดียว</a:t>
            </a:r>
            <a:endParaRPr lang="en-US" dirty="0" smtClean="0">
              <a:solidFill>
                <a:srgbClr val="FF0000"/>
              </a:solidFill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1.2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ตัวอย่างเพื่อใช้ในการประมาณ</a:t>
            </a:r>
            <a:r>
              <a:rPr lang="th-TH" sz="2800" u="sng" dirty="0">
                <a:latin typeface="Angsana New" panose="02020603050405020304" pitchFamily="18" charset="-34"/>
              </a:rPr>
              <a:t>ค่า</a:t>
            </a:r>
            <a:r>
              <a:rPr lang="th-TH" sz="2800" u="sng" dirty="0" smtClean="0">
                <a:latin typeface="Angsana New" panose="02020603050405020304" pitchFamily="18" charset="-34"/>
              </a:rPr>
              <a:t>สัดส่วน</a:t>
            </a:r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92729"/>
              </p:ext>
            </p:extLst>
          </p:nvPr>
        </p:nvGraphicFramePr>
        <p:xfrm>
          <a:off x="1420813" y="2978150"/>
          <a:ext cx="20891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990600" imgH="419100" progId="Equation.3">
                  <p:embed/>
                </p:oleObj>
              </mc:Choice>
              <mc:Fallback>
                <p:oleObj name="Equation" r:id="rId3" imgW="99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978150"/>
                        <a:ext cx="208915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99" y="2898000"/>
            <a:ext cx="770131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1" y="365125"/>
            <a:ext cx="9008978" cy="5040000"/>
          </a:xfrm>
          <a:prstGeom prst="rect">
            <a:avLst/>
          </a:prstGeo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1631" y="3816628"/>
            <a:ext cx="4876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54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6702679" cy="2880000"/>
          </a:xfrm>
          <a:prstGeom prst="rect">
            <a:avLst/>
          </a:prstGeo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th-TH" sz="2800" dirty="0">
              <a:latin typeface="Angsana New" panose="02020603050405020304" pitchFamily="18" charset="-34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th-TH" dirty="0">
                <a:latin typeface="Angsana New" panose="02020603050405020304" pitchFamily="18" charset="-34"/>
              </a:rPr>
              <a:t>การคำนวณขนาดตัวอย่างเมื่อต้องการ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เปรียบเทียบ</a:t>
            </a:r>
            <a:r>
              <a:rPr lang="th-TH" dirty="0">
                <a:latin typeface="Angsana New" panose="02020603050405020304" pitchFamily="18" charset="-34"/>
              </a:rPr>
              <a:t>ค่าที่ได้จาก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การศึกษากับค่าที่เป็นทฤษฎี </a:t>
            </a:r>
            <a:r>
              <a:rPr lang="th-TH" dirty="0">
                <a:latin typeface="Angsana New" panose="02020603050405020304" pitchFamily="18" charset="-34"/>
              </a:rPr>
              <a:t>หรือที่มีการ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รายงานมาก่อน</a:t>
            </a:r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ตัวอย่างเพื่อใช้ในการประมาณค่าเฉลี่ย</a:t>
            </a:r>
            <a:endParaRPr lang="en-US" dirty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2.1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ตัวอย่างเพื่อเปรียบเทียบ</a:t>
            </a:r>
            <a:r>
              <a:rPr lang="th-TH" sz="2800" u="sng" dirty="0">
                <a:latin typeface="Angsana New" panose="02020603050405020304" pitchFamily="18" charset="-34"/>
              </a:rPr>
              <a:t>ค่าเฉลี่ย</a:t>
            </a:r>
            <a:r>
              <a:rPr lang="th-TH" sz="2800" dirty="0">
                <a:latin typeface="Angsana New" panose="02020603050405020304" pitchFamily="18" charset="-34"/>
              </a:rPr>
              <a:t>ของกลุ่มตัวอย่าง 1 กลุ่มกับค่าเฉลี่ยที่เป็นทฤษฎีมาตรฐานมา</a:t>
            </a:r>
            <a:r>
              <a:rPr lang="th-TH" sz="2800" dirty="0" smtClean="0">
                <a:latin typeface="Angsana New" panose="02020603050405020304" pitchFamily="18" charset="-34"/>
              </a:rPr>
              <a:t>ก่อน</a:t>
            </a:r>
            <a:endParaRPr lang="en-US" sz="2800" dirty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2.2 </a:t>
            </a:r>
            <a:r>
              <a:rPr lang="th-TH" sz="2800" dirty="0" smtClean="0">
                <a:latin typeface="Angsana New" panose="02020603050405020304" pitchFamily="18" charset="-34"/>
              </a:rPr>
              <a:t>ขนาดตัวอย่างเพื่อเปรียบเทียบ</a:t>
            </a:r>
            <a:r>
              <a:rPr lang="th-TH" sz="2800" u="sng" dirty="0" smtClean="0">
                <a:latin typeface="Angsana New" panose="02020603050405020304" pitchFamily="18" charset="-34"/>
              </a:rPr>
              <a:t>ค่าสัดส่วน</a:t>
            </a:r>
            <a:r>
              <a:rPr lang="th-TH" sz="2800" dirty="0" smtClean="0">
                <a:latin typeface="Angsana New" panose="02020603050405020304" pitchFamily="18" charset="-34"/>
              </a:rPr>
              <a:t>ที่ได้จาก </a:t>
            </a:r>
            <a:r>
              <a:rPr lang="en-US" sz="2800" dirty="0" smtClean="0">
                <a:latin typeface="Angsana New" panose="02020603050405020304" pitchFamily="18" charset="-34"/>
              </a:rPr>
              <a:t>1 </a:t>
            </a:r>
            <a:r>
              <a:rPr lang="th-TH" sz="2800" dirty="0" smtClean="0">
                <a:latin typeface="Angsana New" panose="02020603050405020304" pitchFamily="18" charset="-34"/>
              </a:rPr>
              <a:t>กลุ่ม</a:t>
            </a:r>
            <a:r>
              <a:rPr lang="th-TH" sz="2800" dirty="0">
                <a:latin typeface="Angsana New" panose="02020603050405020304" pitchFamily="18" charset="-34"/>
              </a:rPr>
              <a:t>ตัวอย่าง เทียบกับค่าทฤษฎีหรือค่ามาตรฐาน </a:t>
            </a:r>
            <a:endParaRPr lang="en-US" sz="2800" dirty="0" smtClean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2.3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ตัวอย่างสำหรับการศึกษา</a:t>
            </a:r>
            <a:r>
              <a:rPr lang="th-TH" sz="2800" u="sng" dirty="0">
                <a:latin typeface="Angsana New" panose="02020603050405020304" pitchFamily="18" charset="-34"/>
              </a:rPr>
              <a:t>ความสัมพันธ์</a:t>
            </a:r>
            <a:r>
              <a:rPr lang="th-TH" sz="2800" u="sng" dirty="0" smtClean="0">
                <a:latin typeface="Angsana New" panose="02020603050405020304" pitchFamily="18" charset="-34"/>
              </a:rPr>
              <a:t>ระหว่างตัว</a:t>
            </a:r>
            <a:r>
              <a:rPr lang="th-TH" sz="2800" u="sng" dirty="0">
                <a:latin typeface="Angsana New" panose="02020603050405020304" pitchFamily="18" charset="-34"/>
              </a:rPr>
              <a:t>แปร </a:t>
            </a:r>
            <a:r>
              <a:rPr lang="en-US" sz="2800" u="sng" dirty="0">
                <a:latin typeface="Angsana New" panose="02020603050405020304" pitchFamily="18" charset="-34"/>
              </a:rPr>
              <a:t>2 </a:t>
            </a:r>
            <a:r>
              <a:rPr lang="th-TH" sz="2800" u="sng" dirty="0">
                <a:latin typeface="Angsana New" panose="02020603050405020304" pitchFamily="18" charset="-34"/>
              </a:rPr>
              <a:t>ตัว</a:t>
            </a:r>
          </a:p>
          <a:p>
            <a:pPr lvl="1"/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h-TH" dirty="0" smtClean="0">
                <a:latin typeface="Angsana New" panose="02020603050405020304" pitchFamily="18" charset="-34"/>
              </a:rPr>
              <a:t>การ</a:t>
            </a:r>
            <a:r>
              <a:rPr lang="th-TH" dirty="0">
                <a:latin typeface="Angsana New" panose="02020603050405020304" pitchFamily="18" charset="-34"/>
              </a:rPr>
              <a:t>คำนวณขนาดตัวอย่างเมื่อต้องการ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เปรียบเทียบ</a:t>
            </a:r>
            <a:r>
              <a:rPr lang="th-TH" dirty="0">
                <a:latin typeface="Angsana New" panose="02020603050405020304" pitchFamily="18" charset="-34"/>
              </a:rPr>
              <a:t>ค่าที่ได้จาก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การศึกษากับค่าที่เป็นทฤษฎี </a:t>
            </a:r>
            <a:r>
              <a:rPr lang="th-TH" dirty="0">
                <a:latin typeface="Angsana New" panose="02020603050405020304" pitchFamily="18" charset="-34"/>
              </a:rPr>
              <a:t>หรือที่มีการ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รายงานมาก่อน</a:t>
            </a:r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ตัวอย่างเพื่อใช้ในการประมาณค่าเฉลี่ย</a:t>
            </a:r>
            <a:endParaRPr lang="en-US" dirty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2.1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ตัวอย่างเพื่อเปรียบเทียบ</a:t>
            </a:r>
            <a:r>
              <a:rPr lang="th-TH" sz="2800" u="sng" dirty="0">
                <a:latin typeface="Angsana New" panose="02020603050405020304" pitchFamily="18" charset="-34"/>
              </a:rPr>
              <a:t>ค่าเฉลี่ย</a:t>
            </a:r>
            <a:r>
              <a:rPr lang="th-TH" sz="2800" dirty="0">
                <a:latin typeface="Angsana New" panose="02020603050405020304" pitchFamily="18" charset="-34"/>
              </a:rPr>
              <a:t>ของกลุ่มตัวอย่าง 1 กลุ่มกับค่าเฉลี่ยที่เป็นทฤษฎีมาตรฐานมา</a:t>
            </a:r>
            <a:r>
              <a:rPr lang="th-TH" sz="2800" dirty="0" smtClean="0">
                <a:latin typeface="Angsana New" panose="02020603050405020304" pitchFamily="18" charset="-34"/>
              </a:rPr>
              <a:t>ก่อน</a:t>
            </a:r>
            <a:endParaRPr lang="en-US" sz="2800" dirty="0">
              <a:latin typeface="Angsana New" panose="02020603050405020304" pitchFamily="18" charset="-34"/>
            </a:endParaRPr>
          </a:p>
          <a:p>
            <a:pPr lvl="1"/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73572" cy="4320000"/>
          </a:xfrm>
          <a:prstGeom prst="rect">
            <a:avLst/>
          </a:prstGeo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068130" cy="4320000"/>
          </a:xfrm>
          <a:prstGeom prst="rect">
            <a:avLst/>
          </a:prstGeo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873" y="3483081"/>
            <a:ext cx="6626532" cy="3240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136" y="171450"/>
            <a:ext cx="6665728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3" y="3483081"/>
            <a:ext cx="488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00" y="727075"/>
            <a:ext cx="7207400" cy="5040000"/>
          </a:xfrm>
          <a:prstGeom prst="rect">
            <a:avLst/>
          </a:prstGeom>
        </p:spPr>
      </p:pic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Nature of </a:t>
            </a:r>
            <a:r>
              <a:rPr lang="en-US" dirty="0" smtClean="0"/>
              <a:t>Statistics: What is statistics?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Statistics is a very broad subject, with applications in a vast number of different fields.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In generally one can say that statistics is the methodology for </a:t>
            </a:r>
            <a:r>
              <a:rPr lang="en-US" dirty="0">
                <a:solidFill>
                  <a:srgbClr val="FF0000"/>
                </a:solidFill>
              </a:rPr>
              <a:t>collecting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analyzing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interpreting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drawing</a:t>
            </a:r>
            <a:r>
              <a:rPr lang="en-US" dirty="0"/>
              <a:t> conclusions from information.</a:t>
            </a:r>
          </a:p>
          <a:p>
            <a:pPr>
              <a:buFont typeface="Wingdings" pitchFamily="2" charset="2"/>
              <a:buChar char="q"/>
            </a:pPr>
            <a:endParaRPr lang="th-TH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49" y="0"/>
            <a:ext cx="8698595" cy="64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50" y="4302634"/>
            <a:ext cx="3354000" cy="1804200"/>
          </a:xfrm>
          <a:prstGeom prst="rect">
            <a:avLst/>
          </a:prstGeom>
        </p:spPr>
      </p:pic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h-TH" dirty="0" smtClean="0">
                <a:latin typeface="Angsana New" panose="02020603050405020304" pitchFamily="18" charset="-34"/>
              </a:rPr>
              <a:t>การ</a:t>
            </a:r>
            <a:r>
              <a:rPr lang="th-TH" dirty="0">
                <a:latin typeface="Angsana New" panose="02020603050405020304" pitchFamily="18" charset="-34"/>
              </a:rPr>
              <a:t>คำนวณขนาดตัวอย่างเมื่อต้องการ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เปรียบเทียบ</a:t>
            </a:r>
            <a:r>
              <a:rPr lang="th-TH" dirty="0">
                <a:latin typeface="Angsana New" panose="02020603050405020304" pitchFamily="18" charset="-34"/>
              </a:rPr>
              <a:t>ค่าที่ได้จาก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การศึกษากับค่าที่เป็นทฤษฎี </a:t>
            </a:r>
            <a:r>
              <a:rPr lang="th-TH" dirty="0">
                <a:latin typeface="Angsana New" panose="02020603050405020304" pitchFamily="18" charset="-34"/>
              </a:rPr>
              <a:t>หรือที่มีการ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รายงานมาก่อน</a:t>
            </a:r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ตัวอย่างเพื่อใช้ในการประมาณค่าเฉลี่ย</a:t>
            </a:r>
            <a:endParaRPr lang="en-US" dirty="0">
              <a:latin typeface="Angsana New" panose="02020603050405020304" pitchFamily="18" charset="-34"/>
            </a:endParaRPr>
          </a:p>
          <a:p>
            <a:pPr lvl="1"/>
            <a:r>
              <a:rPr lang="th-TH" sz="2800" dirty="0">
                <a:latin typeface="Angsana New" panose="02020603050405020304" pitchFamily="18" charset="-34"/>
              </a:rPr>
              <a:t>ขนาดตัวอย่างเพื่อเปรียบเทียบ</a:t>
            </a:r>
            <a:r>
              <a:rPr lang="th-TH" sz="2800" u="sng" dirty="0">
                <a:latin typeface="Angsana New" panose="02020603050405020304" pitchFamily="18" charset="-34"/>
              </a:rPr>
              <a:t>ค่าสัดส่วน</a:t>
            </a:r>
            <a:r>
              <a:rPr lang="th-TH" sz="2800" dirty="0">
                <a:latin typeface="Angsana New" panose="02020603050405020304" pitchFamily="18" charset="-34"/>
              </a:rPr>
              <a:t>ที่ได้จาก </a:t>
            </a:r>
            <a:r>
              <a:rPr lang="en-US" sz="2800" dirty="0">
                <a:latin typeface="Angsana New" panose="02020603050405020304" pitchFamily="18" charset="-34"/>
              </a:rPr>
              <a:t>1 </a:t>
            </a:r>
            <a:r>
              <a:rPr lang="th-TH" sz="2800" dirty="0">
                <a:latin typeface="Angsana New" panose="02020603050405020304" pitchFamily="18" charset="-34"/>
              </a:rPr>
              <a:t>กลุ่มตัวอย่าง เทียบกับค่าทฤษฎีหรือค่ามาตรฐาน </a:t>
            </a:r>
            <a:endParaRPr lang="en-US" sz="2800" dirty="0">
              <a:latin typeface="Angsana New" panose="02020603050405020304" pitchFamily="18" charset="-34"/>
            </a:endParaRPr>
          </a:p>
          <a:p>
            <a:pPr lvl="1"/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3278554"/>
            <a:ext cx="5934001" cy="173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48" y="3371850"/>
            <a:ext cx="5372236" cy="1800000"/>
          </a:xfrm>
          <a:prstGeom prst="rect">
            <a:avLst/>
          </a:prstGeom>
        </p:spPr>
      </p:pic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401294"/>
            <a:ext cx="7828697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3978000"/>
            <a:ext cx="5410094" cy="2880000"/>
          </a:xfrm>
          <a:prstGeom prst="rect">
            <a:avLst/>
          </a:prstGeom>
        </p:spPr>
      </p:pic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5974780"/>
            <a:ext cx="23081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ngsana New" panose="02020603050405020304" pitchFamily="18" charset="-34"/>
                <a:cs typeface="Angsana New" panose="02020603050405020304" pitchFamily="18" charset="-34"/>
              </a:rPr>
              <a:t>316</a:t>
            </a:r>
            <a:endParaRPr lang="en-US" sz="28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17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h-TH" dirty="0" smtClean="0">
                <a:latin typeface="Angsana New" panose="02020603050405020304" pitchFamily="18" charset="-34"/>
              </a:rPr>
              <a:t>การ</a:t>
            </a:r>
            <a:r>
              <a:rPr lang="th-TH" dirty="0">
                <a:latin typeface="Angsana New" panose="02020603050405020304" pitchFamily="18" charset="-34"/>
              </a:rPr>
              <a:t>คำนวณขนาดตัวอย่างเมื่อต้องการ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เปรียบเทียบ</a:t>
            </a:r>
            <a:r>
              <a:rPr lang="th-TH" dirty="0">
                <a:latin typeface="Angsana New" panose="02020603050405020304" pitchFamily="18" charset="-34"/>
              </a:rPr>
              <a:t>ค่าที่ได้จาก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การศึกษากับค่าที่เป็นทฤษฎี </a:t>
            </a:r>
            <a:r>
              <a:rPr lang="th-TH" dirty="0">
                <a:latin typeface="Angsana New" panose="02020603050405020304" pitchFamily="18" charset="-34"/>
              </a:rPr>
              <a:t>หรือที่มีการ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รายงานมาก่อน</a:t>
            </a:r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ตัวอย่างเพื่อใช้ในการประมาณค่าเฉลี่ย</a:t>
            </a:r>
            <a:endParaRPr lang="en-US" dirty="0">
              <a:latin typeface="Angsana New" panose="02020603050405020304" pitchFamily="18" charset="-34"/>
            </a:endParaRPr>
          </a:p>
          <a:p>
            <a:pPr lvl="1"/>
            <a:r>
              <a:rPr lang="th-TH" sz="2800" dirty="0">
                <a:latin typeface="Angsana New" panose="02020603050405020304" pitchFamily="18" charset="-34"/>
              </a:rPr>
              <a:t>ขนาดตัวอย่างสำหรับการศึกษาความสัมพันธ์ระหว่างตัวแปร </a:t>
            </a:r>
            <a:r>
              <a:rPr lang="en-US" sz="2800" dirty="0">
                <a:latin typeface="Angsana New" panose="02020603050405020304" pitchFamily="18" charset="-34"/>
              </a:rPr>
              <a:t>2 </a:t>
            </a:r>
            <a:r>
              <a:rPr lang="th-TH" sz="2800" dirty="0">
                <a:latin typeface="Angsana New" panose="02020603050405020304" pitchFamily="18" charset="-34"/>
              </a:rPr>
              <a:t>ตัว</a:t>
            </a:r>
          </a:p>
          <a:p>
            <a:pPr lvl="1"/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00" y="3319483"/>
            <a:ext cx="4179600" cy="1933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74" y="3120127"/>
            <a:ext cx="6500522" cy="3600000"/>
          </a:xfrm>
          <a:prstGeom prst="rect">
            <a:avLst/>
          </a:prstGeom>
        </p:spPr>
      </p:pic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24" y="1004094"/>
            <a:ext cx="8757558" cy="5400000"/>
          </a:xfrm>
          <a:prstGeom prst="rect">
            <a:avLst/>
          </a:prstGeom>
        </p:spPr>
      </p:pic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24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9388"/>
            <a:ext cx="7462204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4" y="365125"/>
            <a:ext cx="4179600" cy="193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278" y="165769"/>
            <a:ext cx="6500522" cy="3600000"/>
          </a:xfrm>
          <a:prstGeom prst="rect">
            <a:avLst/>
          </a:prstGeom>
        </p:spPr>
      </p:pic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87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ขนาดตัวอย่างสำหรับการศึกษาใน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กลุ่มตัวอย่าง</a:t>
            </a:r>
            <a:r>
              <a:rPr lang="th-TH" dirty="0" smtClean="0">
                <a:solidFill>
                  <a:srgbClr val="FF0000"/>
                </a:solidFill>
                <a:latin typeface="Angsana New" panose="02020603050405020304" pitchFamily="18" charset="-34"/>
              </a:rPr>
              <a:t>เดียว</a:t>
            </a:r>
            <a:endParaRPr lang="en-US" dirty="0" smtClean="0">
              <a:solidFill>
                <a:srgbClr val="FF0000"/>
              </a:solidFill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2.1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ตัวอย่างเพื่อใช้ในการประมาณ</a:t>
            </a:r>
            <a:r>
              <a:rPr lang="th-TH" sz="2800" u="sng" dirty="0" smtClean="0">
                <a:latin typeface="Angsana New" panose="02020603050405020304" pitchFamily="18" charset="-34"/>
              </a:rPr>
              <a:t>ค่าเฉลี่ย</a:t>
            </a:r>
            <a:endParaRPr lang="en-US" sz="2800" u="sng" dirty="0" smtClean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2.2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ตัวอย่างเพื่อใช้ในการประมาณ</a:t>
            </a:r>
            <a:r>
              <a:rPr lang="th-TH" sz="2800" u="sng">
                <a:latin typeface="Angsana New" panose="02020603050405020304" pitchFamily="18" charset="-34"/>
              </a:rPr>
              <a:t>ค่า</a:t>
            </a:r>
            <a:r>
              <a:rPr lang="th-TH" sz="2800" u="sng" smtClean="0">
                <a:latin typeface="Angsana New" panose="02020603050405020304" pitchFamily="18" charset="-34"/>
              </a:rPr>
              <a:t>สัดส่วน</a:t>
            </a:r>
            <a:endParaRPr lang="th-TH" sz="2800" dirty="0">
              <a:latin typeface="Angsana New" panose="02020603050405020304" pitchFamily="18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Angsana New" panose="02020603050405020304" pitchFamily="18" charset="-34"/>
              </a:rPr>
              <a:t>การคำนวณขนาดตัวอย่างเมื่อต้องการ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เปรียบเทียบ</a:t>
            </a:r>
            <a:r>
              <a:rPr lang="th-TH" dirty="0">
                <a:latin typeface="Angsana New" panose="02020603050405020304" pitchFamily="18" charset="-34"/>
              </a:rPr>
              <a:t>ค่าที่ได้จาก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การศึกษากับค่าที่เป็นทฤษฎี </a:t>
            </a:r>
            <a:r>
              <a:rPr lang="th-TH" dirty="0">
                <a:latin typeface="Angsana New" panose="02020603050405020304" pitchFamily="18" charset="-34"/>
              </a:rPr>
              <a:t>หรือที่มีการ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</a:rPr>
              <a:t>รายงานมาก่อน</a:t>
            </a:r>
            <a:r>
              <a:rPr lang="th-TH" dirty="0" smtClean="0">
                <a:latin typeface="Angsana New" panose="02020603050405020304" pitchFamily="18" charset="-34"/>
              </a:rPr>
              <a:t>ขนาด</a:t>
            </a:r>
            <a:r>
              <a:rPr lang="th-TH" dirty="0">
                <a:latin typeface="Angsana New" panose="02020603050405020304" pitchFamily="18" charset="-34"/>
              </a:rPr>
              <a:t>ตัวอย่างเพื่อใช้ในการประมาณค่าเฉลี่ย</a:t>
            </a:r>
            <a:endParaRPr lang="en-US" dirty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2.1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ตัวอย่างเพื่อเปรียบเทียบค่าเฉลี่ยของกลุ่มตัวอย่าง 1 กลุ่มกับค่าเฉลี่ยที่เป็นทฤษฎีมาตรฐานมา</a:t>
            </a:r>
            <a:r>
              <a:rPr lang="th-TH" sz="2800" dirty="0" smtClean="0">
                <a:latin typeface="Angsana New" panose="02020603050405020304" pitchFamily="18" charset="-34"/>
              </a:rPr>
              <a:t>ก่อน</a:t>
            </a:r>
            <a:endParaRPr lang="en-US" sz="2800" dirty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2.2 </a:t>
            </a:r>
            <a:r>
              <a:rPr lang="th-TH" sz="2800" dirty="0" smtClean="0">
                <a:latin typeface="Angsana New" panose="02020603050405020304" pitchFamily="18" charset="-34"/>
              </a:rPr>
              <a:t>ขนาดตัวอย่างเพื่อเปรียบเทียบค่าสัดส่วนที่ได้จาก </a:t>
            </a:r>
            <a:r>
              <a:rPr lang="en-US" sz="2800" dirty="0" smtClean="0">
                <a:latin typeface="Angsana New" panose="02020603050405020304" pitchFamily="18" charset="-34"/>
              </a:rPr>
              <a:t>1 </a:t>
            </a:r>
            <a:r>
              <a:rPr lang="th-TH" sz="2800" dirty="0" smtClean="0">
                <a:latin typeface="Angsana New" panose="02020603050405020304" pitchFamily="18" charset="-34"/>
              </a:rPr>
              <a:t>กลุ่ม</a:t>
            </a:r>
            <a:r>
              <a:rPr lang="th-TH" sz="2800" dirty="0">
                <a:latin typeface="Angsana New" panose="02020603050405020304" pitchFamily="18" charset="-34"/>
              </a:rPr>
              <a:t>ตัวอย่าง เทียบกับค่าทฤษฎีหรือค่ามาตรฐาน </a:t>
            </a:r>
            <a:endParaRPr lang="en-US" sz="2800" dirty="0" smtClean="0">
              <a:latin typeface="Angsana New" panose="02020603050405020304" pitchFamily="18" charset="-34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ngsana New" panose="02020603050405020304" pitchFamily="18" charset="-34"/>
              </a:rPr>
              <a:t>2.3 </a:t>
            </a:r>
            <a:r>
              <a:rPr lang="th-TH" sz="2800" dirty="0" smtClean="0">
                <a:latin typeface="Angsana New" panose="02020603050405020304" pitchFamily="18" charset="-34"/>
              </a:rPr>
              <a:t>ขนาด</a:t>
            </a:r>
            <a:r>
              <a:rPr lang="th-TH" sz="2800" dirty="0">
                <a:latin typeface="Angsana New" panose="02020603050405020304" pitchFamily="18" charset="-34"/>
              </a:rPr>
              <a:t>ตัวอย่างสำหรับการศึกษาความสัมพันธ์</a:t>
            </a:r>
            <a:r>
              <a:rPr lang="th-TH" sz="2800" dirty="0" smtClean="0">
                <a:latin typeface="Angsana New" panose="02020603050405020304" pitchFamily="18" charset="-34"/>
              </a:rPr>
              <a:t>ระหว่างตัว</a:t>
            </a:r>
            <a:r>
              <a:rPr lang="th-TH" sz="2800" dirty="0">
                <a:latin typeface="Angsana New" panose="02020603050405020304" pitchFamily="18" charset="-34"/>
              </a:rPr>
              <a:t>แปร </a:t>
            </a:r>
            <a:r>
              <a:rPr lang="en-US" sz="2800" dirty="0">
                <a:latin typeface="Angsana New" panose="02020603050405020304" pitchFamily="18" charset="-34"/>
              </a:rPr>
              <a:t>2 </a:t>
            </a:r>
            <a:r>
              <a:rPr lang="th-TH" sz="2800" dirty="0">
                <a:latin typeface="Angsana New" panose="02020603050405020304" pitchFamily="18" charset="-34"/>
              </a:rPr>
              <a:t>ตัว</a:t>
            </a:r>
          </a:p>
          <a:p>
            <a:pPr lvl="1"/>
            <a:endParaRPr lang="th-TH" sz="2800" dirty="0">
              <a:solidFill>
                <a:srgbClr val="9966FF"/>
              </a:solidFill>
              <a:latin typeface="Angsana New" panose="02020603050405020304" pitchFamily="18" charset="-34"/>
            </a:endParaRPr>
          </a:p>
          <a:p>
            <a:pPr lvl="1"/>
            <a:endParaRPr lang="en-US" sz="2800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Sample size estimation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b="1" dirty="0" smtClean="0"/>
              <a:t>Testing </a:t>
            </a:r>
            <a:r>
              <a:rPr lang="en-US" sz="3600" b="1" dirty="0"/>
              <a:t>for </a:t>
            </a:r>
            <a:r>
              <a:rPr lang="en-US" sz="3600" b="1" dirty="0" smtClean="0"/>
              <a:t>normality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Parametric test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Non-parametric test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for normality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305" y="1934989"/>
            <a:ext cx="7249556" cy="432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45802" y="1934989"/>
            <a:ext cx="48079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heoretical normal distribution can then be compared to the actual distribution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Are the actual data statistically different than the computed </a:t>
            </a:r>
            <a:r>
              <a:rPr lang="en-US" sz="20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normal curve?</a:t>
            </a:r>
            <a:endParaRPr lang="en-US" sz="2000" dirty="0"/>
          </a:p>
        </p:txBody>
      </p:sp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3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for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several methods of assessing whether data are normally distributed or not. </a:t>
            </a:r>
            <a:r>
              <a:rPr lang="en-US" dirty="0" smtClean="0"/>
              <a:t>They fall into two broad categories: </a:t>
            </a:r>
            <a:r>
              <a:rPr lang="en-US" i="1" dirty="0" smtClean="0"/>
              <a:t>graphical </a:t>
            </a:r>
            <a:r>
              <a:rPr lang="en-US" dirty="0" smtClean="0"/>
              <a:t>and </a:t>
            </a:r>
            <a:r>
              <a:rPr lang="en-US" i="1" dirty="0" smtClean="0"/>
              <a:t>statistical</a:t>
            </a:r>
            <a:r>
              <a:rPr lang="en-US" dirty="0"/>
              <a:t>. The some common techniques </a:t>
            </a:r>
            <a:r>
              <a:rPr lang="en-US" dirty="0" smtClean="0"/>
              <a:t>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Graphical</a:t>
            </a:r>
          </a:p>
          <a:p>
            <a:pPr lvl="1"/>
            <a:r>
              <a:rPr lang="en-US" dirty="0"/>
              <a:t>Q-Q probability plots</a:t>
            </a:r>
          </a:p>
          <a:p>
            <a:pPr lvl="1"/>
            <a:r>
              <a:rPr lang="en-US" dirty="0"/>
              <a:t>Cumulative frequency (P-P) </a:t>
            </a:r>
            <a:r>
              <a:rPr lang="en-US" dirty="0" smtClean="0"/>
              <a:t>plots</a:t>
            </a:r>
            <a:endParaRPr lang="en-US" dirty="0"/>
          </a:p>
          <a:p>
            <a:r>
              <a:rPr lang="en-US" dirty="0"/>
              <a:t>Statistical</a:t>
            </a:r>
          </a:p>
          <a:p>
            <a:pPr lvl="1"/>
            <a:r>
              <a:rPr lang="en-US" dirty="0"/>
              <a:t>W/S test </a:t>
            </a:r>
          </a:p>
          <a:p>
            <a:pPr lvl="1"/>
            <a:r>
              <a:rPr lang="en-US" dirty="0" err="1"/>
              <a:t>Jarque-Bera</a:t>
            </a:r>
            <a:r>
              <a:rPr lang="en-US" dirty="0"/>
              <a:t> test </a:t>
            </a:r>
          </a:p>
          <a:p>
            <a:pPr lvl="1"/>
            <a:r>
              <a:rPr lang="en-US" dirty="0"/>
              <a:t>Shapiro-</a:t>
            </a:r>
            <a:r>
              <a:rPr lang="en-US" dirty="0" err="1"/>
              <a:t>Wilks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Kolmogorov-Smirnov test</a:t>
            </a:r>
          </a:p>
          <a:p>
            <a:pPr lvl="1"/>
            <a:r>
              <a:rPr lang="en-US" dirty="0" err="1"/>
              <a:t>D’Agostino</a:t>
            </a:r>
            <a:r>
              <a:rPr lang="en-US" dirty="0"/>
              <a:t> test</a:t>
            </a:r>
          </a:p>
          <a:p>
            <a:endParaRPr lang="en-US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Statistics is the science of </a:t>
            </a:r>
            <a:r>
              <a:rPr lang="en-US" dirty="0">
                <a:solidFill>
                  <a:srgbClr val="FF0000"/>
                </a:solidFill>
              </a:rPr>
              <a:t>gaining information </a:t>
            </a:r>
            <a:r>
              <a:rPr lang="en-US" dirty="0"/>
              <a:t>from numerical and categorical data.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Statistical methods can be used to find answers to the questions like: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What kind and how much data need to be collected?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How should we organize and summarize the data?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How can we analyze the data and draw conclusions from it?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How can we assess the strength of the conclusions and evaluate their uncertainty? 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What is statistics? 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for normality calculate the probability that the sample was drawn from a normal population.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hypotheses used are: </a:t>
            </a:r>
            <a:endParaRPr lang="en-US" dirty="0" smtClean="0"/>
          </a:p>
          <a:p>
            <a:pPr marL="668338" indent="0">
              <a:buNone/>
            </a:pP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 smtClean="0"/>
              <a:t>: </a:t>
            </a:r>
            <a:r>
              <a:rPr lang="en-US" dirty="0"/>
              <a:t>The sample data are not significantly different than a normal population. </a:t>
            </a:r>
            <a:endParaRPr lang="en-US" dirty="0" smtClean="0"/>
          </a:p>
          <a:p>
            <a:pPr marL="668338" indent="0">
              <a:buNone/>
            </a:pPr>
            <a:r>
              <a:rPr lang="en-US" dirty="0" smtClean="0"/>
              <a:t>H</a:t>
            </a:r>
            <a:r>
              <a:rPr lang="en-US" baseline="-25000" dirty="0"/>
              <a:t>1</a:t>
            </a:r>
            <a:r>
              <a:rPr lang="en-US" dirty="0" smtClean="0"/>
              <a:t>: </a:t>
            </a:r>
            <a:r>
              <a:rPr lang="en-US" dirty="0"/>
              <a:t>The sample data are significantly different than a normal population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for normality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09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testing normality, we are not ‘looking’ for a </a:t>
            </a:r>
            <a:r>
              <a:rPr lang="en-US" dirty="0" smtClean="0"/>
              <a:t>difference. In </a:t>
            </a:r>
            <a:r>
              <a:rPr lang="en-US" dirty="0"/>
              <a:t>effect, we want our data set to be NO DIFFERENT </a:t>
            </a:r>
            <a:r>
              <a:rPr lang="en-US" dirty="0" smtClean="0"/>
              <a:t>than normal</a:t>
            </a:r>
            <a:r>
              <a:rPr lang="en-US" dirty="0"/>
              <a:t>. </a:t>
            </a:r>
          </a:p>
          <a:p>
            <a:r>
              <a:rPr lang="en-US" dirty="0" smtClean="0"/>
              <a:t>We </a:t>
            </a:r>
            <a:r>
              <a:rPr lang="en-US" dirty="0"/>
              <a:t>want to accept the null hypothesis.</a:t>
            </a:r>
          </a:p>
          <a:p>
            <a:r>
              <a:rPr lang="en-US" dirty="0"/>
              <a:t>So when testing for normality:</a:t>
            </a:r>
          </a:p>
          <a:p>
            <a:pPr marL="896938"/>
            <a:r>
              <a:rPr lang="en-US" sz="2400" dirty="0"/>
              <a:t>Probabilities &gt; 0.05 mean the data are normal.</a:t>
            </a:r>
          </a:p>
          <a:p>
            <a:pPr marL="896938"/>
            <a:r>
              <a:rPr lang="en-US" sz="2400" dirty="0"/>
              <a:t>Probabilities &lt; 0.05 mean the data are NOT normal.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for normality</a:t>
            </a:r>
            <a:endParaRPr lang="en-US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48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19" y="873314"/>
            <a:ext cx="7849286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17833" y="2473995"/>
            <a:ext cx="50565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From the output, the </a:t>
            </a:r>
            <a:r>
              <a:rPr lang="en-US" sz="1600" b="1" dirty="0">
                <a:solidFill>
                  <a:srgbClr val="FF0000"/>
                </a:solidFill>
              </a:rPr>
              <a:t>p-value &gt; 0.05 </a:t>
            </a:r>
            <a:r>
              <a:rPr lang="en-US" sz="1600" dirty="0"/>
              <a:t>implying that the distribution of the data are not significantly different from normal distribution. In other words, we can assume the </a:t>
            </a:r>
            <a:r>
              <a:rPr lang="en-US" sz="1600" b="1" dirty="0">
                <a:solidFill>
                  <a:srgbClr val="FF0000"/>
                </a:solidFill>
              </a:rPr>
              <a:t>normality</a:t>
            </a:r>
            <a:r>
              <a:rPr lang="en-US" sz="1600" dirty="0"/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9519" y="4866586"/>
            <a:ext cx="4904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From the output, the </a:t>
            </a:r>
            <a:r>
              <a:rPr lang="en-US" sz="1600" b="1" dirty="0">
                <a:solidFill>
                  <a:srgbClr val="FF0000"/>
                </a:solidFill>
              </a:rPr>
              <a:t>p-value </a:t>
            </a:r>
            <a:r>
              <a:rPr lang="en-US" sz="1600" b="1" dirty="0" smtClean="0">
                <a:solidFill>
                  <a:srgbClr val="FF0000"/>
                </a:solidFill>
              </a:rPr>
              <a:t>&lt; </a:t>
            </a:r>
            <a:r>
              <a:rPr lang="en-US" sz="1600" b="1" dirty="0">
                <a:solidFill>
                  <a:srgbClr val="FF0000"/>
                </a:solidFill>
              </a:rPr>
              <a:t>0.05 </a:t>
            </a:r>
            <a:r>
              <a:rPr lang="en-US" sz="1600" dirty="0"/>
              <a:t>implying that the distribution of the data are </a:t>
            </a:r>
            <a:r>
              <a:rPr lang="en-US" sz="1600" dirty="0" smtClean="0"/>
              <a:t>significantly </a:t>
            </a:r>
            <a:r>
              <a:rPr lang="en-US" sz="1600" dirty="0"/>
              <a:t>different from normal distribution. In other words, we can assume the </a:t>
            </a:r>
            <a:r>
              <a:rPr lang="en-US" sz="1600" b="1" dirty="0" smtClean="0">
                <a:solidFill>
                  <a:srgbClr val="FF0000"/>
                </a:solidFill>
              </a:rPr>
              <a:t>non-normality</a:t>
            </a:r>
            <a:r>
              <a:rPr lang="en-US" sz="1600" dirty="0"/>
              <a:t>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90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latin typeface="+mj-lt"/>
              </a:rPr>
              <a:t>Testing for normality: </a:t>
            </a:r>
            <a:r>
              <a:rPr lang="en-US" sz="4400" dirty="0" smtClean="0">
                <a:latin typeface="+mj-lt"/>
              </a:rPr>
              <a:t>Q-Q probability plots</a:t>
            </a:r>
            <a:r>
              <a:rPr lang="en-US" sz="4400" b="1" dirty="0" smtClean="0">
                <a:latin typeface="+mj-lt"/>
              </a:rPr>
              <a:t> 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Q-Q plots display the observed values against normally </a:t>
            </a:r>
            <a:r>
              <a:rPr lang="en-US" sz="2400" dirty="0" smtClean="0"/>
              <a:t>distributed </a:t>
            </a:r>
            <a:r>
              <a:rPr lang="en-US" sz="2400" dirty="0"/>
              <a:t>data (represented by the line).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10" y="2711900"/>
            <a:ext cx="7830052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60" y="4747019"/>
            <a:ext cx="2363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Normally distributed data 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fall </a:t>
            </a:r>
            <a:r>
              <a:rPr lang="en-US" sz="1600" dirty="0">
                <a:solidFill>
                  <a:srgbClr val="FF0000"/>
                </a:solidFill>
              </a:rPr>
              <a:t>along the line.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14110" y="4747018"/>
            <a:ext cx="2363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Normally distributed data 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doesn’t fall </a:t>
            </a:r>
            <a:r>
              <a:rPr lang="en-US" sz="1600" dirty="0">
                <a:solidFill>
                  <a:srgbClr val="FF0000"/>
                </a:solidFill>
              </a:rPr>
              <a:t>along the line.</a:t>
            </a:r>
          </a:p>
        </p:txBody>
      </p:sp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Parametric test</a:t>
            </a:r>
          </a:p>
          <a:p>
            <a:r>
              <a:rPr lang="en-US" sz="3600" b="1" dirty="0" smtClean="0"/>
              <a:t>Non-parametric test</a:t>
            </a:r>
          </a:p>
          <a:p>
            <a:endParaRPr lang="en-US" sz="3600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Parametric test </a:t>
            </a:r>
            <a:r>
              <a:rPr lang="en-US" b="1" dirty="0" err="1" smtClean="0"/>
              <a:t>vs</a:t>
            </a:r>
            <a:r>
              <a:rPr lang="en-US" b="1" dirty="0" smtClean="0"/>
              <a:t> Non-parametric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199303"/>
            <a:ext cx="7753350" cy="3400425"/>
          </a:xfrm>
          <a:prstGeom prst="rect">
            <a:avLst/>
          </a:prstGeom>
        </p:spPr>
      </p:pic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That is, statistics provides methods for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: Planning and carrying out research studies.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Description</a:t>
            </a:r>
            <a:r>
              <a:rPr lang="en-US" dirty="0"/>
              <a:t>: Summarizing and exploring data.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: Making predictions and generalizing about phenomena represented by the data.</a:t>
            </a:r>
          </a:p>
          <a:p>
            <a:pPr marL="914400" lvl="1" indent="-457200">
              <a:buFont typeface="+mj-lt"/>
              <a:buAutoNum type="arabicParenR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What is statistics? </a:t>
            </a:r>
            <a:endParaRPr lang="th-TH" dirty="0"/>
          </a:p>
        </p:txBody>
      </p:sp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Descriptive </a:t>
            </a:r>
            <a:r>
              <a:rPr lang="en-US" dirty="0"/>
              <a:t>and Inferential Statistics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major types of statistics. The branch of statistics devoted to the </a:t>
            </a:r>
            <a:r>
              <a:rPr lang="en-US" dirty="0">
                <a:solidFill>
                  <a:srgbClr val="FF0000"/>
                </a:solidFill>
              </a:rPr>
              <a:t>summarization and description </a:t>
            </a:r>
            <a:r>
              <a:rPr lang="en-US" dirty="0"/>
              <a:t>of data is called </a:t>
            </a:r>
            <a:r>
              <a:rPr lang="en-US" dirty="0">
                <a:solidFill>
                  <a:srgbClr val="FF0000"/>
                </a:solidFill>
              </a:rPr>
              <a:t>descriptive</a:t>
            </a:r>
            <a:r>
              <a:rPr lang="en-US" dirty="0"/>
              <a:t> statistics and the branch of statistics concerned with </a:t>
            </a:r>
            <a:r>
              <a:rPr lang="en-US" dirty="0">
                <a:solidFill>
                  <a:srgbClr val="00B050"/>
                </a:solidFill>
              </a:rPr>
              <a:t>using sample data to make an inference</a:t>
            </a:r>
            <a:r>
              <a:rPr lang="en-US" dirty="0"/>
              <a:t> about a population of data is called </a:t>
            </a:r>
            <a:r>
              <a:rPr lang="en-US" dirty="0">
                <a:solidFill>
                  <a:srgbClr val="00B050"/>
                </a:solidFill>
              </a:rPr>
              <a:t>inferential</a:t>
            </a:r>
            <a:r>
              <a:rPr lang="en-US" dirty="0"/>
              <a:t> statistics.</a:t>
            </a:r>
            <a:endParaRPr lang="th-TH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Descriptive </a:t>
            </a:r>
            <a:r>
              <a:rPr lang="en-US" dirty="0"/>
              <a:t>and Inferential Statistics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Definition 6 (Descriptive Statistics). Descriptive statistics consist of methods for </a:t>
            </a:r>
            <a:r>
              <a:rPr lang="en-US" dirty="0">
                <a:solidFill>
                  <a:srgbClr val="FF0000"/>
                </a:solidFill>
              </a:rPr>
              <a:t>organizing and summarizing</a:t>
            </a:r>
            <a:r>
              <a:rPr lang="en-US" dirty="0"/>
              <a:t> information (Weiss, 1999)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Definition 7 (Inferential Statistics). Inferential statistics consist of methods for </a:t>
            </a:r>
            <a:r>
              <a:rPr lang="en-US" dirty="0">
                <a:solidFill>
                  <a:srgbClr val="FF0000"/>
                </a:solidFill>
              </a:rPr>
              <a:t>drawing and measuring the </a:t>
            </a:r>
            <a:r>
              <a:rPr lang="en-US" u="sng" dirty="0">
                <a:solidFill>
                  <a:srgbClr val="FF0000"/>
                </a:solidFill>
              </a:rPr>
              <a:t>reliability</a:t>
            </a:r>
            <a:r>
              <a:rPr lang="en-US" dirty="0">
                <a:solidFill>
                  <a:srgbClr val="FF0000"/>
                </a:solidFill>
              </a:rPr>
              <a:t> of conclusions </a:t>
            </a:r>
            <a:r>
              <a:rPr lang="en-US" dirty="0"/>
              <a:t>about population based on information obtained from a sample of the population. (Weiss, 1999)</a:t>
            </a:r>
            <a:endParaRPr lang="th-TH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Descriptive </a:t>
            </a:r>
            <a:r>
              <a:rPr lang="en-US" dirty="0"/>
              <a:t>and Inferential Statistics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Descriptive statistics includes the construction of </a:t>
            </a:r>
            <a:r>
              <a:rPr lang="en-US" dirty="0">
                <a:solidFill>
                  <a:srgbClr val="FF0000"/>
                </a:solidFill>
              </a:rPr>
              <a:t>graphs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charts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tables</a:t>
            </a:r>
            <a:r>
              <a:rPr lang="en-US" dirty="0"/>
              <a:t>, and the calculation of various descriptive measures such as </a:t>
            </a:r>
            <a:r>
              <a:rPr lang="en-US" dirty="0">
                <a:solidFill>
                  <a:srgbClr val="FF0000"/>
                </a:solidFill>
              </a:rPr>
              <a:t>averages</a:t>
            </a:r>
            <a:r>
              <a:rPr lang="en-US" dirty="0"/>
              <a:t>, measures of variation, and </a:t>
            </a:r>
            <a:r>
              <a:rPr lang="en-US" dirty="0">
                <a:solidFill>
                  <a:srgbClr val="FF0000"/>
                </a:solidFill>
              </a:rPr>
              <a:t>percentiles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Inferential statistics includes methods like </a:t>
            </a:r>
            <a:r>
              <a:rPr lang="en-US" dirty="0">
                <a:solidFill>
                  <a:srgbClr val="FF0000"/>
                </a:solidFill>
              </a:rPr>
              <a:t>point estimation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interval estimation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hypothesis testing</a:t>
            </a:r>
            <a:r>
              <a:rPr lang="en-US" dirty="0"/>
              <a:t> which are all based on probability theory.</a:t>
            </a:r>
            <a:endParaRPr lang="th-TH" dirty="0"/>
          </a:p>
        </p:txBody>
      </p:sp>
      <p:pic>
        <p:nvPicPr>
          <p:cNvPr id="4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Statistics: </a:t>
            </a:r>
            <a:br>
              <a:rPr lang="en-US" dirty="0" smtClean="0"/>
            </a:br>
            <a:r>
              <a:rPr lang="en-US" dirty="0" smtClean="0"/>
              <a:t>Descriptive </a:t>
            </a:r>
            <a:r>
              <a:rPr lang="en-US" dirty="0"/>
              <a:t>and Inferential Statistics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</a:t>
            </a:r>
            <a:r>
              <a:rPr lang="en-US" dirty="0">
                <a:solidFill>
                  <a:srgbClr val="FF0000"/>
                </a:solidFill>
              </a:rPr>
              <a:t>Descriptive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Inferential </a:t>
            </a:r>
            <a:r>
              <a:rPr lang="en-US" dirty="0"/>
              <a:t>Statistics). Consider event of tossing dice. The dice is rolled 100 times and the results are forming the sample data. </a:t>
            </a:r>
            <a:endParaRPr lang="th-T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11" y="3929066"/>
            <a:ext cx="5300757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1362</Words>
  <Application>Microsoft Office PowerPoint</Application>
  <PresentationFormat>Widescreen</PresentationFormat>
  <Paragraphs>140</Paragraphs>
  <Slides>45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 New</vt:lpstr>
      <vt:lpstr>Wingdings</vt:lpstr>
      <vt:lpstr>Office Theme</vt:lpstr>
      <vt:lpstr>Equation</vt:lpstr>
      <vt:lpstr>Sample size estimation and Normality test </vt:lpstr>
      <vt:lpstr>The Nature of Statistics: What is statistics? </vt:lpstr>
      <vt:lpstr>The Nature of Statistics: What is statistics? </vt:lpstr>
      <vt:lpstr>The Nature of Statistics: What is statistics? </vt:lpstr>
      <vt:lpstr>The Nature of Statistics: What is statistics? </vt:lpstr>
      <vt:lpstr>The Nature of Statistics:  Descriptive and Inferential Statistics</vt:lpstr>
      <vt:lpstr>The Nature of Statistics:  Descriptive and Inferential Statistics</vt:lpstr>
      <vt:lpstr>The Nature of Statistics:  Descriptive and Inferential Statistics</vt:lpstr>
      <vt:lpstr>The Nature of Statistics:  Descriptive and Inferential Statistics</vt:lpstr>
      <vt:lpstr>The Nature of Statistics:  Descriptive and Inferential Statistics</vt:lpstr>
      <vt:lpstr>The Nature of Statistics:  Population and Sample</vt:lpstr>
      <vt:lpstr>The Nature of Statistics:  Statistical data analysis</vt:lpstr>
      <vt:lpstr>Outlines</vt:lpstr>
      <vt:lpstr>Outlines</vt:lpstr>
      <vt:lpstr>Sample size estimation</vt:lpstr>
      <vt:lpstr>Sample size estimation</vt:lpstr>
      <vt:lpstr>Sample size estimation</vt:lpstr>
      <vt:lpstr>PowerPoint Presentation</vt:lpstr>
      <vt:lpstr>PowerPoint Presentation</vt:lpstr>
      <vt:lpstr>PowerPoint Presentation</vt:lpstr>
      <vt:lpstr>Sample size estimation</vt:lpstr>
      <vt:lpstr>PowerPoint Presentation</vt:lpstr>
      <vt:lpstr>PowerPoint Presentation</vt:lpstr>
      <vt:lpstr>Sample size estimation</vt:lpstr>
      <vt:lpstr>PowerPoint Presentation</vt:lpstr>
      <vt:lpstr>Sample size estimation</vt:lpstr>
      <vt:lpstr>Sample size estimation</vt:lpstr>
      <vt:lpstr>PowerPoint Presentation</vt:lpstr>
      <vt:lpstr>PowerPoint Presentation</vt:lpstr>
      <vt:lpstr>PowerPoint Presentation</vt:lpstr>
      <vt:lpstr>Sample size estimation</vt:lpstr>
      <vt:lpstr>PowerPoint Presentation</vt:lpstr>
      <vt:lpstr>Sample size estimation</vt:lpstr>
      <vt:lpstr>PowerPoint Presentation</vt:lpstr>
      <vt:lpstr>PowerPoint Presentation</vt:lpstr>
      <vt:lpstr>PowerPoint Presentation</vt:lpstr>
      <vt:lpstr>Outlines</vt:lpstr>
      <vt:lpstr>Testing for normality</vt:lpstr>
      <vt:lpstr>Testing for normality</vt:lpstr>
      <vt:lpstr>Testing for normality</vt:lpstr>
      <vt:lpstr>Testing for normality</vt:lpstr>
      <vt:lpstr>PowerPoint Presentation</vt:lpstr>
      <vt:lpstr>Testing for normality: Q-Q probability plots </vt:lpstr>
      <vt:lpstr>PowerPoint Presentation</vt:lpstr>
      <vt:lpstr>Parametric test vs Non-parametric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Statistical Analysis</dc:title>
  <dc:creator>Windows User</dc:creator>
  <cp:lastModifiedBy>Windows User</cp:lastModifiedBy>
  <cp:revision>30</cp:revision>
  <dcterms:created xsi:type="dcterms:W3CDTF">2018-04-20T04:59:14Z</dcterms:created>
  <dcterms:modified xsi:type="dcterms:W3CDTF">2018-07-13T10:09:40Z</dcterms:modified>
</cp:coreProperties>
</file>