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400" r:id="rId3"/>
    <p:sldId id="309" r:id="rId4"/>
    <p:sldId id="403" r:id="rId5"/>
    <p:sldId id="404" r:id="rId6"/>
    <p:sldId id="405" r:id="rId7"/>
    <p:sldId id="406" r:id="rId8"/>
    <p:sldId id="407" r:id="rId9"/>
    <p:sldId id="408" r:id="rId10"/>
    <p:sldId id="409" r:id="rId11"/>
    <p:sldId id="410" r:id="rId12"/>
    <p:sldId id="411" r:id="rId13"/>
    <p:sldId id="419" r:id="rId14"/>
    <p:sldId id="420" r:id="rId15"/>
    <p:sldId id="421" r:id="rId16"/>
    <p:sldId id="422" r:id="rId17"/>
    <p:sldId id="423" r:id="rId18"/>
    <p:sldId id="412" r:id="rId19"/>
    <p:sldId id="416" r:id="rId20"/>
    <p:sldId id="424" r:id="rId21"/>
    <p:sldId id="462" r:id="rId22"/>
    <p:sldId id="415" r:id="rId23"/>
    <p:sldId id="417" r:id="rId24"/>
    <p:sldId id="418" r:id="rId25"/>
    <p:sldId id="425" r:id="rId26"/>
    <p:sldId id="429" r:id="rId27"/>
    <p:sldId id="426" r:id="rId28"/>
    <p:sldId id="466" r:id="rId29"/>
    <p:sldId id="467" r:id="rId30"/>
    <p:sldId id="468" r:id="rId31"/>
    <p:sldId id="430" r:id="rId32"/>
    <p:sldId id="436" r:id="rId33"/>
    <p:sldId id="437" r:id="rId34"/>
    <p:sldId id="438" r:id="rId35"/>
    <p:sldId id="439" r:id="rId36"/>
    <p:sldId id="440" r:id="rId37"/>
    <p:sldId id="441" r:id="rId38"/>
    <p:sldId id="463" r:id="rId39"/>
    <p:sldId id="46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86" d="100"/>
          <a:sy n="86"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42FB2-CAEC-42DF-997D-E66C3F72DD5C}"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36CE1-A953-43D5-871C-05014B341F8D}" type="slidenum">
              <a:rPr lang="en-US" smtClean="0"/>
              <a:t>‹#›</a:t>
            </a:fld>
            <a:endParaRPr lang="en-US"/>
          </a:p>
        </p:txBody>
      </p:sp>
    </p:spTree>
    <p:extLst>
      <p:ext uri="{BB962C8B-B14F-4D97-AF65-F5344CB8AC3E}">
        <p14:creationId xmlns:p14="http://schemas.microsoft.com/office/powerpoint/2010/main" val="115548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98BE-4923-4661-8005-D425F803F1D0}"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260624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98BE-4923-4661-8005-D425F803F1D0}"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33749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98BE-4923-4661-8005-D425F803F1D0}"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1941727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450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98BE-4923-4661-8005-D425F803F1D0}"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275887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98BE-4923-4661-8005-D425F803F1D0}" type="datetimeFigureOut">
              <a:rPr lang="en-US" smtClean="0"/>
              <a:t>7/13/2018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1066168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98BE-4923-4661-8005-D425F803F1D0}"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384169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98BE-4923-4661-8005-D425F803F1D0}" type="datetimeFigureOut">
              <a:rPr lang="en-US" smtClean="0"/>
              <a:t>7/13/2018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860708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98BE-4923-4661-8005-D425F803F1D0}" type="datetimeFigureOut">
              <a:rPr lang="en-US" smtClean="0"/>
              <a:t>7/13/2018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357437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98BE-4923-4661-8005-D425F803F1D0}" type="datetimeFigureOut">
              <a:rPr lang="en-US" smtClean="0"/>
              <a:t>7/13/2018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4032605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98BE-4923-4661-8005-D425F803F1D0}"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404457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98BE-4923-4661-8005-D425F803F1D0}" type="datetimeFigureOut">
              <a:rPr lang="en-US" smtClean="0"/>
              <a:t>7/13/2018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29B7-74A5-45D8-BA84-27CB572DB845}" type="slidenum">
              <a:rPr lang="en-US" smtClean="0"/>
              <a:t>‹#›</a:t>
            </a:fld>
            <a:endParaRPr lang="en-US"/>
          </a:p>
        </p:txBody>
      </p:sp>
    </p:spTree>
    <p:extLst>
      <p:ext uri="{BB962C8B-B14F-4D97-AF65-F5344CB8AC3E}">
        <p14:creationId xmlns:p14="http://schemas.microsoft.com/office/powerpoint/2010/main" val="2449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98BE-4923-4661-8005-D425F803F1D0}" type="datetimeFigureOut">
              <a:rPr lang="en-US" smtClean="0"/>
              <a:t>7/13/2018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29B7-74A5-45D8-BA84-27CB572DB845}" type="slidenum">
              <a:rPr lang="en-US" smtClean="0"/>
              <a:t>‹#›</a:t>
            </a:fld>
            <a:endParaRPr lang="en-US"/>
          </a:p>
        </p:txBody>
      </p:sp>
    </p:spTree>
    <p:extLst>
      <p:ext uri="{BB962C8B-B14F-4D97-AF65-F5344CB8AC3E}">
        <p14:creationId xmlns:p14="http://schemas.microsoft.com/office/powerpoint/2010/main" val="3448620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114" y="360367"/>
            <a:ext cx="9144000" cy="2387600"/>
          </a:xfrm>
        </p:spPr>
        <p:txBody>
          <a:bodyPr>
            <a:normAutofit/>
          </a:bodyPr>
          <a:lstStyle/>
          <a:p>
            <a:r>
              <a:rPr lang="en-US" sz="4400" b="1" dirty="0">
                <a:latin typeface="Arial" panose="020B0604020202020204" pitchFamily="34" charset="0"/>
                <a:cs typeface="Arial" panose="020B0604020202020204" pitchFamily="34" charset="0"/>
              </a:rPr>
              <a:t>Statistical </a:t>
            </a:r>
            <a:r>
              <a:rPr lang="en-US" sz="4400" b="1" dirty="0" smtClean="0">
                <a:latin typeface="Arial" panose="020B0604020202020204" pitchFamily="34" charset="0"/>
                <a:cs typeface="Arial" panose="020B0604020202020204" pitchFamily="34" charset="0"/>
              </a:rPr>
              <a:t>Tests: Parametric test</a:t>
            </a:r>
            <a:br>
              <a:rPr lang="en-US" sz="4400" b="1" dirty="0" smtClean="0">
                <a:latin typeface="Arial" panose="020B0604020202020204" pitchFamily="34" charset="0"/>
                <a:cs typeface="Arial" panose="020B0604020202020204" pitchFamily="34" charset="0"/>
              </a:rPr>
            </a:br>
            <a:endParaRPr lang="en-US" sz="4400" b="1" dirty="0">
              <a:latin typeface="Arial" panose="020B0604020202020204" pitchFamily="34" charset="0"/>
              <a:cs typeface="Arial" panose="020B0604020202020204" pitchFamily="34" charset="0"/>
            </a:endParaRPr>
          </a:p>
        </p:txBody>
      </p:sp>
      <p:pic>
        <p:nvPicPr>
          <p:cNvPr id="6" name="Picture 2" descr="D:\Download\ppt design\MU dl\mu_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062" y="192037"/>
            <a:ext cx="1444239" cy="14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9678" y="266778"/>
            <a:ext cx="3282579"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a:spLocks noGrp="1"/>
          </p:cNvSpPr>
          <p:nvPr>
            <p:ph type="subTitle" idx="1"/>
          </p:nvPr>
        </p:nvSpPr>
        <p:spPr>
          <a:xfrm>
            <a:off x="1513114" y="4828812"/>
            <a:ext cx="9144000" cy="1655762"/>
          </a:xfrm>
        </p:spPr>
        <p:txBody>
          <a:bodyPr>
            <a:normAutofit/>
          </a:bodyPr>
          <a:lstStyle/>
          <a:p>
            <a:r>
              <a:rPr lang="en-US" sz="2000" dirty="0"/>
              <a:t>Asst. Prof. Dr</a:t>
            </a:r>
            <a:r>
              <a:rPr lang="en-US" sz="2000" dirty="0" smtClean="0"/>
              <a:t>. </a:t>
            </a:r>
            <a:r>
              <a:rPr lang="en-US" sz="2000" dirty="0" err="1" smtClean="0"/>
              <a:t>Watshara</a:t>
            </a:r>
            <a:r>
              <a:rPr lang="en-US" sz="2000" dirty="0" smtClean="0"/>
              <a:t> </a:t>
            </a:r>
            <a:r>
              <a:rPr lang="en-US" sz="2000" dirty="0" err="1" smtClean="0"/>
              <a:t>Shoombuatong</a:t>
            </a:r>
            <a:endParaRPr lang="en-US" sz="2000" dirty="0" smtClean="0"/>
          </a:p>
          <a:p>
            <a:pPr fontAlgn="base"/>
            <a:r>
              <a:rPr lang="en-US" sz="2000" dirty="0"/>
              <a:t>Center of Data Mining and Biomedical </a:t>
            </a:r>
            <a:r>
              <a:rPr lang="en-US" sz="2000" dirty="0" smtClean="0"/>
              <a:t>Informatics</a:t>
            </a:r>
            <a:endParaRPr lang="th-TH" sz="2000" dirty="0" smtClean="0"/>
          </a:p>
          <a:p>
            <a:pPr fontAlgn="base"/>
            <a:r>
              <a:rPr lang="en-US" sz="2000" dirty="0" smtClean="0"/>
              <a:t>watshara.sho@mahidol.ac.th</a:t>
            </a:r>
            <a:endParaRPr lang="en-US" sz="20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2614" y="2149506"/>
            <a:ext cx="4485000" cy="2520000"/>
          </a:xfrm>
          <a:prstGeom prst="rect">
            <a:avLst/>
          </a:prstGeom>
        </p:spPr>
      </p:pic>
    </p:spTree>
    <p:extLst>
      <p:ext uri="{BB962C8B-B14F-4D97-AF65-F5344CB8AC3E}">
        <p14:creationId xmlns:p14="http://schemas.microsoft.com/office/powerpoint/2010/main" val="2337463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th-TH" b="1" dirty="0">
                <a:cs typeface="+mj-cs"/>
              </a:rPr>
              <a:t>ขั้นที่ </a:t>
            </a:r>
            <a:r>
              <a:rPr lang="th-TH" b="1" dirty="0" smtClean="0">
                <a:cs typeface="+mj-cs"/>
              </a:rPr>
              <a:t>6</a:t>
            </a:r>
            <a:r>
              <a:rPr lang="en-US" dirty="0" smtClean="0">
                <a:cs typeface="+mj-cs"/>
              </a:rPr>
              <a:t>  </a:t>
            </a:r>
            <a:r>
              <a:rPr lang="th-TH" b="1" dirty="0">
                <a:cs typeface="+mj-cs"/>
              </a:rPr>
              <a:t>สรุปตัดสินใจ</a:t>
            </a:r>
            <a:r>
              <a:rPr lang="th-TH" dirty="0">
                <a:cs typeface="+mj-cs"/>
              </a:rPr>
              <a:t>โดยนำค่าสถิติจากการคำนวณมาเปรียบเทียบกับค่าที่ได้จากตาราง       (ค่าวิกฤติ)แล้วจึงจะตัดสินใจเกี่ยวกับผลทดสอบ โดยมีหลักพิจารณา  </a:t>
            </a:r>
            <a:r>
              <a:rPr lang="th-TH" dirty="0" smtClean="0">
                <a:cs typeface="+mj-cs"/>
              </a:rPr>
              <a:t>ดังนี้</a:t>
            </a:r>
            <a:endParaRPr lang="th-TH" dirty="0">
              <a:cs typeface="+mj-cs"/>
            </a:endParaRPr>
          </a:p>
          <a:p>
            <a:r>
              <a:rPr lang="th-TH" dirty="0" smtClean="0">
                <a:cs typeface="+mj-cs"/>
              </a:rPr>
              <a:t>ถ้า</a:t>
            </a:r>
            <a:r>
              <a:rPr lang="th-TH" dirty="0">
                <a:cs typeface="+mj-cs"/>
              </a:rPr>
              <a:t>สถิติที่คำนวณได้ตกอยู่ในขอบเขตค่าวิกฤติ (</a:t>
            </a:r>
            <a:r>
              <a:rPr lang="th-TH" u="sng" dirty="0">
                <a:cs typeface="+mj-cs"/>
              </a:rPr>
              <a:t>ค่าคำนวณมากกว่าหรือเท่ากับค่าวิกฤติ โดยไม่คิดเครื่องหมาย</a:t>
            </a:r>
            <a:r>
              <a:rPr lang="th-TH" dirty="0">
                <a:cs typeface="+mj-cs"/>
              </a:rPr>
              <a:t>) จะปฏิเสธสมมติฐานหลัก (</a:t>
            </a:r>
            <a:r>
              <a:rPr lang="en-US" dirty="0">
                <a:cs typeface="+mj-cs"/>
              </a:rPr>
              <a:t>H</a:t>
            </a:r>
            <a:r>
              <a:rPr lang="en-US" baseline="-25000" dirty="0">
                <a:cs typeface="+mj-cs"/>
              </a:rPr>
              <a:t>0</a:t>
            </a:r>
            <a:r>
              <a:rPr lang="en-US" dirty="0">
                <a:cs typeface="+mj-cs"/>
              </a:rPr>
              <a:t>)</a:t>
            </a:r>
            <a:r>
              <a:rPr lang="th-TH" dirty="0">
                <a:cs typeface="+mj-cs"/>
              </a:rPr>
              <a:t> และยอมรับสมมติรอง (</a:t>
            </a:r>
            <a:r>
              <a:rPr lang="en-US" dirty="0">
                <a:cs typeface="+mj-cs"/>
              </a:rPr>
              <a:t>H</a:t>
            </a:r>
            <a:r>
              <a:rPr lang="en-US" baseline="-25000" dirty="0">
                <a:cs typeface="+mj-cs"/>
              </a:rPr>
              <a:t>1</a:t>
            </a:r>
            <a:r>
              <a:rPr lang="en-US" dirty="0">
                <a:cs typeface="+mj-cs"/>
              </a:rPr>
              <a:t>)</a:t>
            </a:r>
            <a:r>
              <a:rPr lang="th-TH" dirty="0">
                <a:cs typeface="+mj-cs"/>
              </a:rPr>
              <a:t> นั่นคือจะ</a:t>
            </a:r>
            <a:r>
              <a:rPr lang="th-TH" u="sng" dirty="0">
                <a:cs typeface="+mj-cs"/>
              </a:rPr>
              <a:t>ยอมรับสมมติฐานการวิจัยตามที่ผู้วิจัยกำหนด</a:t>
            </a:r>
            <a:r>
              <a:rPr lang="en-US" dirty="0">
                <a:cs typeface="+mj-cs"/>
              </a:rPr>
              <a:t>         </a:t>
            </a:r>
            <a:endParaRPr lang="th-TH" dirty="0" smtClean="0">
              <a:cs typeface="+mj-cs"/>
            </a:endParaRPr>
          </a:p>
          <a:p>
            <a:r>
              <a:rPr lang="th-TH" dirty="0" smtClean="0">
                <a:cs typeface="+mj-cs"/>
              </a:rPr>
              <a:t>ถ้า</a:t>
            </a:r>
            <a:r>
              <a:rPr lang="th-TH" dirty="0">
                <a:cs typeface="+mj-cs"/>
              </a:rPr>
              <a:t>ค่าสถิติที่คำนวณได้ตกอยู่นอกขอบเขตค่าวิกฤติ (ค่าคำนวณน้อยกว่าค่าวิกฤติโดยไม่คิดเครื่องหมาย) จะยอมรับสมมติฐานหลัก (</a:t>
            </a:r>
            <a:r>
              <a:rPr lang="en-US" dirty="0">
                <a:cs typeface="+mj-cs"/>
              </a:rPr>
              <a:t>H</a:t>
            </a:r>
            <a:r>
              <a:rPr lang="en-US" baseline="-25000" dirty="0">
                <a:cs typeface="+mj-cs"/>
              </a:rPr>
              <a:t>0</a:t>
            </a:r>
            <a:r>
              <a:rPr lang="en-US" dirty="0">
                <a:cs typeface="+mj-cs"/>
              </a:rPr>
              <a:t>)</a:t>
            </a:r>
            <a:r>
              <a:rPr lang="th-TH" dirty="0">
                <a:cs typeface="+mj-cs"/>
              </a:rPr>
              <a:t> </a:t>
            </a:r>
            <a:endParaRPr lang="en-US" dirty="0">
              <a:cs typeface="+mj-cs"/>
            </a:endParaRP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142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ngsana New" panose="02020603050405020304" pitchFamily="18" charset="-34"/>
              <a:cs typeface="Angsana New" panose="02020603050405020304" pitchFamily="18" charset="-34"/>
            </a:endParaRPr>
          </a:p>
        </p:txBody>
      </p:sp>
      <p:sp>
        <p:nvSpPr>
          <p:cNvPr id="3" name="Content Placeholder 2"/>
          <p:cNvSpPr>
            <a:spLocks noGrp="1"/>
          </p:cNvSpPr>
          <p:nvPr>
            <p:ph idx="1"/>
          </p:nvPr>
        </p:nvSpPr>
        <p:spPr/>
        <p:txBody>
          <a:bodyPr>
            <a:normAutofit/>
          </a:bodyPr>
          <a:lstStyle/>
          <a:p>
            <a:r>
              <a:rPr lang="th-TH" u="sng" dirty="0" smtClean="0">
                <a:latin typeface="Angsana New" panose="02020603050405020304" pitchFamily="18" charset="-34"/>
                <a:cs typeface="Angsana New" panose="02020603050405020304" pitchFamily="18" charset="-34"/>
              </a:rPr>
              <a:t>ปฏิเสธ</a:t>
            </a:r>
            <a:r>
              <a:rPr lang="th-TH" u="sng" dirty="0">
                <a:latin typeface="Angsana New" panose="02020603050405020304" pitchFamily="18" charset="-34"/>
                <a:cs typeface="Angsana New" panose="02020603050405020304" pitchFamily="18" charset="-34"/>
              </a:rPr>
              <a:t>สมมติฐานหลัก </a:t>
            </a:r>
            <a:r>
              <a:rPr lang="th-TH" dirty="0">
                <a:latin typeface="Angsana New" panose="02020603050405020304" pitchFamily="18" charset="-34"/>
                <a:cs typeface="Angsana New" panose="02020603050405020304" pitchFamily="18" charset="-34"/>
              </a:rPr>
              <a:t>( </a:t>
            </a:r>
            <a:r>
              <a:rPr lang="en-US" dirty="0">
                <a:latin typeface="Angsana New" panose="02020603050405020304" pitchFamily="18" charset="-34"/>
                <a:cs typeface="Angsana New" panose="02020603050405020304" pitchFamily="18" charset="-34"/>
              </a:rPr>
              <a:t>H0) </a:t>
            </a:r>
            <a:r>
              <a:rPr lang="th-TH" dirty="0">
                <a:latin typeface="Angsana New" panose="02020603050405020304" pitchFamily="18" charset="-34"/>
                <a:cs typeface="Angsana New" panose="02020603050405020304" pitchFamily="18" charset="-34"/>
              </a:rPr>
              <a:t>และ</a:t>
            </a:r>
            <a:r>
              <a:rPr lang="th-TH" u="sng" dirty="0">
                <a:latin typeface="Angsana New" panose="02020603050405020304" pitchFamily="18" charset="-34"/>
                <a:cs typeface="Angsana New" panose="02020603050405020304" pitchFamily="18" charset="-34"/>
              </a:rPr>
              <a:t>ยอมรับสมมติฐานรอง </a:t>
            </a:r>
            <a:r>
              <a:rPr lang="th-TH" dirty="0">
                <a:latin typeface="Angsana New" panose="02020603050405020304" pitchFamily="18" charset="-34"/>
                <a:cs typeface="Angsana New" panose="02020603050405020304" pitchFamily="18" charset="-34"/>
              </a:rPr>
              <a:t>( </a:t>
            </a:r>
            <a:r>
              <a:rPr lang="en-US" dirty="0">
                <a:latin typeface="Angsana New" panose="02020603050405020304" pitchFamily="18" charset="-34"/>
                <a:cs typeface="Angsana New" panose="02020603050405020304" pitchFamily="18" charset="-34"/>
              </a:rPr>
              <a:t>H1) </a:t>
            </a:r>
            <a:r>
              <a:rPr lang="th-TH" dirty="0">
                <a:latin typeface="Angsana New" panose="02020603050405020304" pitchFamily="18" charset="-34"/>
                <a:cs typeface="Angsana New" panose="02020603050405020304" pitchFamily="18" charset="-34"/>
              </a:rPr>
              <a:t>ที่ระดับนัยสำคัญ  </a:t>
            </a:r>
            <a:r>
              <a:rPr lang="en-US" dirty="0">
                <a:latin typeface="Angsana New" panose="02020603050405020304" pitchFamily="18" charset="-34"/>
                <a:cs typeface="Angsana New" panose="02020603050405020304" pitchFamily="18" charset="-34"/>
                <a:sym typeface="Symbol" panose="05050102010706020507" pitchFamily="18" charset="2"/>
              </a:rPr>
              <a:t></a:t>
            </a:r>
            <a:r>
              <a:rPr lang="th-TH" dirty="0" smtClean="0">
                <a:latin typeface="Angsana New" panose="02020603050405020304" pitchFamily="18" charset="-34"/>
                <a:cs typeface="Angsana New" panose="02020603050405020304" pitchFamily="18" charset="-34"/>
              </a:rPr>
              <a:t>  </a:t>
            </a:r>
            <a:r>
              <a:rPr lang="th-TH" dirty="0">
                <a:latin typeface="Angsana New" panose="02020603050405020304" pitchFamily="18" charset="-34"/>
                <a:cs typeface="Angsana New" panose="02020603050405020304" pitchFamily="18" charset="-34"/>
              </a:rPr>
              <a:t>เมื่อความน่าจะเป็นที่จะเกิดค่าสถิติทดสอบที่คำนวณได้ภายใต้ </a:t>
            </a:r>
            <a:r>
              <a:rPr lang="en-US" dirty="0" smtClean="0">
                <a:latin typeface="Angsana New" panose="02020603050405020304" pitchFamily="18" charset="-34"/>
                <a:cs typeface="Angsana New" panose="02020603050405020304" pitchFamily="18" charset="-34"/>
              </a:rPr>
              <a:t>H0 ( </a:t>
            </a:r>
            <a:r>
              <a:rPr lang="en-US" dirty="0">
                <a:latin typeface="Angsana New" panose="02020603050405020304" pitchFamily="18" charset="-34"/>
                <a:cs typeface="Angsana New" panose="02020603050405020304" pitchFamily="18" charset="-34"/>
              </a:rPr>
              <a:t>Sig(2-tailed</a:t>
            </a:r>
            <a:r>
              <a:rPr lang="en-US" dirty="0" smtClean="0">
                <a:latin typeface="Angsana New" panose="02020603050405020304" pitchFamily="18" charset="-34"/>
                <a:cs typeface="Angsana New" panose="02020603050405020304" pitchFamily="18" charset="-34"/>
              </a:rPr>
              <a:t>)) </a:t>
            </a:r>
            <a:r>
              <a:rPr lang="th-TH" u="sng" dirty="0" smtClean="0">
                <a:latin typeface="Angsana New" panose="02020603050405020304" pitchFamily="18" charset="-34"/>
                <a:cs typeface="Angsana New" panose="02020603050405020304" pitchFamily="18" charset="-34"/>
              </a:rPr>
              <a:t>มี</a:t>
            </a:r>
            <a:r>
              <a:rPr lang="th-TH" u="sng" dirty="0">
                <a:latin typeface="Angsana New" panose="02020603050405020304" pitchFamily="18" charset="-34"/>
                <a:cs typeface="Angsana New" panose="02020603050405020304" pitchFamily="18" charset="-34"/>
              </a:rPr>
              <a:t>ค่าน้อยกว่าหรือเท่ากับ </a:t>
            </a:r>
            <a:r>
              <a:rPr lang="en-US" u="sng" dirty="0" smtClean="0">
                <a:latin typeface="Angsana New" panose="02020603050405020304" pitchFamily="18" charset="-34"/>
                <a:cs typeface="Angsana New" panose="02020603050405020304" pitchFamily="18" charset="-34"/>
                <a:sym typeface="Symbol" panose="05050102010706020507" pitchFamily="18" charset="2"/>
              </a:rPr>
              <a:t> </a:t>
            </a:r>
          </a:p>
          <a:p>
            <a:r>
              <a:rPr lang="th-TH" u="sng" dirty="0" smtClean="0">
                <a:latin typeface="Angsana New" panose="02020603050405020304" pitchFamily="18" charset="-34"/>
                <a:cs typeface="Angsana New" panose="02020603050405020304" pitchFamily="18" charset="-34"/>
              </a:rPr>
              <a:t>ยอมรับสมมติฐานหลัก ( </a:t>
            </a:r>
            <a:r>
              <a:rPr lang="en-US" u="sng" dirty="0" smtClean="0">
                <a:latin typeface="Angsana New" panose="02020603050405020304" pitchFamily="18" charset="-34"/>
                <a:cs typeface="Angsana New" panose="02020603050405020304" pitchFamily="18" charset="-34"/>
              </a:rPr>
              <a:t>H0) </a:t>
            </a:r>
            <a:r>
              <a:rPr lang="th-TH" dirty="0" smtClean="0">
                <a:latin typeface="Angsana New" panose="02020603050405020304" pitchFamily="18" charset="-34"/>
                <a:cs typeface="Angsana New" panose="02020603050405020304" pitchFamily="18" charset="-34"/>
              </a:rPr>
              <a:t>และ</a:t>
            </a:r>
            <a:r>
              <a:rPr lang="th-TH" u="sng" dirty="0" smtClean="0">
                <a:latin typeface="Angsana New" panose="02020603050405020304" pitchFamily="18" charset="-34"/>
                <a:cs typeface="Angsana New" panose="02020603050405020304" pitchFamily="18" charset="-34"/>
              </a:rPr>
              <a:t>ปฏิเสธสมมติฐานรอง ( </a:t>
            </a:r>
            <a:r>
              <a:rPr lang="en-US" u="sng" dirty="0" smtClean="0">
                <a:latin typeface="Angsana New" panose="02020603050405020304" pitchFamily="18" charset="-34"/>
                <a:cs typeface="Angsana New" panose="02020603050405020304" pitchFamily="18" charset="-34"/>
              </a:rPr>
              <a:t>H1) </a:t>
            </a:r>
            <a:r>
              <a:rPr lang="th-TH" dirty="0" smtClean="0">
                <a:latin typeface="Angsana New" panose="02020603050405020304" pitchFamily="18" charset="-34"/>
                <a:cs typeface="Angsana New" panose="02020603050405020304" pitchFamily="18" charset="-34"/>
              </a:rPr>
              <a:t>ที่ระดับนัยสำคัญ  </a:t>
            </a:r>
            <a:r>
              <a:rPr lang="en-US" dirty="0" smtClean="0">
                <a:latin typeface="Angsana New" panose="02020603050405020304" pitchFamily="18" charset="-34"/>
                <a:cs typeface="Angsana New" panose="02020603050405020304" pitchFamily="18" charset="-34"/>
                <a:sym typeface="Symbol" panose="05050102010706020507" pitchFamily="18" charset="2"/>
              </a:rPr>
              <a:t></a:t>
            </a:r>
            <a:r>
              <a:rPr lang="th-TH" dirty="0" smtClean="0">
                <a:latin typeface="Angsana New" panose="02020603050405020304" pitchFamily="18" charset="-34"/>
                <a:cs typeface="Angsana New" panose="02020603050405020304" pitchFamily="18" charset="-34"/>
              </a:rPr>
              <a:t>  เมื่อความน่าจะเป็นที่จะเกิดค่าสถิติทดสอบที่คำนวณได้ภายใต้ </a:t>
            </a:r>
            <a:r>
              <a:rPr lang="en-US" dirty="0" smtClean="0">
                <a:latin typeface="Angsana New" panose="02020603050405020304" pitchFamily="18" charset="-34"/>
                <a:cs typeface="Angsana New" panose="02020603050405020304" pitchFamily="18" charset="-34"/>
              </a:rPr>
              <a:t>H0  </a:t>
            </a:r>
            <a:r>
              <a:rPr lang="th-TH" u="sng" dirty="0" smtClean="0">
                <a:latin typeface="Angsana New" panose="02020603050405020304" pitchFamily="18" charset="-34"/>
                <a:cs typeface="Angsana New" panose="02020603050405020304" pitchFamily="18" charset="-34"/>
              </a:rPr>
              <a:t>มีค่ามากกว่า </a:t>
            </a:r>
            <a:r>
              <a:rPr lang="en-US" u="sng" dirty="0" smtClean="0">
                <a:latin typeface="Angsana New" panose="02020603050405020304" pitchFamily="18" charset="-34"/>
                <a:cs typeface="Angsana New" panose="02020603050405020304" pitchFamily="18" charset="-34"/>
                <a:sym typeface="Symbol" panose="05050102010706020507" pitchFamily="18" charset="2"/>
              </a:rPr>
              <a:t></a:t>
            </a:r>
          </a:p>
          <a:p>
            <a:r>
              <a:rPr lang="th-TH" dirty="0">
                <a:latin typeface="Angsana New" panose="02020603050405020304" pitchFamily="18" charset="-34"/>
                <a:cs typeface="Angsana New" panose="02020603050405020304" pitchFamily="18" charset="-34"/>
              </a:rPr>
              <a:t>แต่ถ้าการทดสอบสมมุติฐานแบบทางเดียว  ก่อนจะเปรียบเทียบให้</a:t>
            </a:r>
            <a:r>
              <a:rPr lang="th-TH" u="sng" dirty="0">
                <a:latin typeface="Angsana New" panose="02020603050405020304" pitchFamily="18" charset="-34"/>
                <a:cs typeface="Angsana New" panose="02020603050405020304" pitchFamily="18" charset="-34"/>
              </a:rPr>
              <a:t>นำค่า </a:t>
            </a:r>
            <a:r>
              <a:rPr lang="en-US" u="sng" dirty="0">
                <a:latin typeface="Angsana New" panose="02020603050405020304" pitchFamily="18" charset="-34"/>
                <a:cs typeface="Angsana New" panose="02020603050405020304" pitchFamily="18" charset="-34"/>
              </a:rPr>
              <a:t>Sig(2-tailed) </a:t>
            </a:r>
            <a:r>
              <a:rPr lang="th-TH" u="sng" dirty="0">
                <a:latin typeface="Angsana New" panose="02020603050405020304" pitchFamily="18" charset="-34"/>
                <a:cs typeface="Angsana New" panose="02020603050405020304" pitchFamily="18" charset="-34"/>
              </a:rPr>
              <a:t>หารด้วย 2 ก่อน</a:t>
            </a:r>
            <a:r>
              <a:rPr lang="th-TH" dirty="0">
                <a:latin typeface="Angsana New" panose="02020603050405020304" pitchFamily="18" charset="-34"/>
                <a:cs typeface="Angsana New" panose="02020603050405020304" pitchFamily="18" charset="-34"/>
              </a:rPr>
              <a:t>แล้วจึงนำผลหารมา</a:t>
            </a:r>
            <a:r>
              <a:rPr lang="th-TH" dirty="0" smtClean="0">
                <a:latin typeface="Angsana New" panose="02020603050405020304" pitchFamily="18" charset="-34"/>
                <a:cs typeface="Angsana New" panose="02020603050405020304" pitchFamily="18" charset="-34"/>
              </a:rPr>
              <a:t>ใช้เป็นตัว</a:t>
            </a:r>
            <a:r>
              <a:rPr lang="th-TH" dirty="0">
                <a:latin typeface="Angsana New" panose="02020603050405020304" pitchFamily="18" charset="-34"/>
                <a:cs typeface="Angsana New" panose="02020603050405020304" pitchFamily="18" charset="-34"/>
              </a:rPr>
              <a:t>เปรียบเทียบโดยใช้หลักการที่กล่าวข้างต้น</a:t>
            </a:r>
          </a:p>
          <a:p>
            <a:endParaRPr lang="en-US" dirty="0">
              <a:latin typeface="Angsana New" panose="02020603050405020304" pitchFamily="18" charset="-34"/>
              <a:cs typeface="Angsana New" panose="02020603050405020304" pitchFamily="18" charset="-34"/>
            </a:endParaRP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0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050"/>
            <a:ext cx="10515600" cy="5776913"/>
          </a:xfrm>
        </p:spPr>
        <p:txBody>
          <a:bodyPr>
            <a:normAutofit/>
          </a:bodyPr>
          <a:lstStyle/>
          <a:p>
            <a:r>
              <a:rPr lang="th-TH" dirty="0">
                <a:latin typeface="Angsana New" panose="02020603050405020304" pitchFamily="18" charset="-34"/>
                <a:cs typeface="Angsana New" panose="02020603050405020304" pitchFamily="18" charset="-34"/>
              </a:rPr>
              <a:t>ตั้งสมมติฐานการวิจัย  "นักเรียนมีคะแนนสอบ</a:t>
            </a:r>
            <a:r>
              <a:rPr lang="th-TH" dirty="0" smtClean="0">
                <a:latin typeface="Angsana New" panose="02020603050405020304" pitchFamily="18" charset="-34"/>
                <a:cs typeface="Angsana New" panose="02020603050405020304" pitchFamily="18" charset="-34"/>
              </a:rPr>
              <a:t>เฉลี่ย </a:t>
            </a:r>
            <a:r>
              <a:rPr lang="th-TH" dirty="0">
                <a:latin typeface="Angsana New" panose="02020603050405020304" pitchFamily="18" charset="-34"/>
                <a:cs typeface="Angsana New" panose="02020603050405020304" pitchFamily="18" charset="-34"/>
              </a:rPr>
              <a:t>80 คะแนน"    </a:t>
            </a:r>
            <a:endParaRPr lang="th-TH" dirty="0" smtClean="0">
              <a:latin typeface="Angsana New" panose="02020603050405020304" pitchFamily="18" charset="-34"/>
              <a:cs typeface="Angsana New" panose="02020603050405020304" pitchFamily="18" charset="-34"/>
            </a:endParaRPr>
          </a:p>
          <a:p>
            <a:endParaRPr lang="th-TH" dirty="0">
              <a:latin typeface="Angsana New" panose="02020603050405020304" pitchFamily="18" charset="-34"/>
              <a:cs typeface="Angsana New" panose="02020603050405020304" pitchFamily="18" charset="-34"/>
            </a:endParaRPr>
          </a:p>
          <a:p>
            <a:endParaRPr lang="th-TH" dirty="0" smtClean="0">
              <a:latin typeface="Angsana New" panose="02020603050405020304" pitchFamily="18" charset="-34"/>
              <a:cs typeface="Angsana New" panose="02020603050405020304" pitchFamily="18" charset="-34"/>
            </a:endParaRPr>
          </a:p>
          <a:p>
            <a:endParaRPr lang="th-TH" dirty="0" smtClean="0">
              <a:latin typeface="Angsana New" panose="02020603050405020304" pitchFamily="18" charset="-34"/>
              <a:cs typeface="Angsana New" panose="02020603050405020304" pitchFamily="18" charset="-34"/>
            </a:endParaRPr>
          </a:p>
          <a:p>
            <a:pPr marL="0" indent="0">
              <a:buNone/>
            </a:pPr>
            <a:endParaRPr lang="th-TH" sz="2400" dirty="0" smtClean="0">
              <a:latin typeface="Angsana New" panose="02020603050405020304" pitchFamily="18" charset="-34"/>
              <a:cs typeface="Angsana New" panose="02020603050405020304" pitchFamily="18" charset="-34"/>
            </a:endParaRPr>
          </a:p>
          <a:p>
            <a:pPr marL="0" indent="0">
              <a:buNone/>
            </a:pPr>
            <a:r>
              <a:rPr lang="th-TH" sz="2400" dirty="0" smtClean="0">
                <a:latin typeface="Angsana New" panose="02020603050405020304" pitchFamily="18" charset="-34"/>
                <a:cs typeface="Angsana New" panose="02020603050405020304" pitchFamily="18" charset="-34"/>
              </a:rPr>
              <a:t>กรณี  </a:t>
            </a:r>
            <a:r>
              <a:rPr lang="th-TH" sz="2400" dirty="0">
                <a:latin typeface="Angsana New" panose="02020603050405020304" pitchFamily="18" charset="-34"/>
                <a:cs typeface="Angsana New" panose="02020603050405020304" pitchFamily="18" charset="-34"/>
              </a:rPr>
              <a:t>&gt;&gt;  </a:t>
            </a:r>
            <a:r>
              <a:rPr lang="th-TH" sz="2400" b="1" dirty="0">
                <a:latin typeface="Angsana New" panose="02020603050405020304" pitchFamily="18" charset="-34"/>
                <a:cs typeface="Angsana New" panose="02020603050405020304" pitchFamily="18" charset="-34"/>
              </a:rPr>
              <a:t>การทดสอบสองหาง (</a:t>
            </a:r>
            <a:r>
              <a:rPr lang="en-US" sz="2400" b="1" dirty="0">
                <a:latin typeface="Angsana New" panose="02020603050405020304" pitchFamily="18" charset="-34"/>
                <a:cs typeface="Angsana New" panose="02020603050405020304" pitchFamily="18" charset="-34"/>
              </a:rPr>
              <a:t>Two-tailed test)      </a:t>
            </a:r>
          </a:p>
          <a:p>
            <a:pPr marL="0" indent="0">
              <a:buNone/>
            </a:pPr>
            <a:r>
              <a:rPr lang="th-TH" sz="2400" dirty="0" smtClean="0">
                <a:latin typeface="Angsana New" panose="02020603050405020304" pitchFamily="18" charset="-34"/>
                <a:cs typeface="Angsana New" panose="02020603050405020304" pitchFamily="18" charset="-34"/>
              </a:rPr>
              <a:t>นำ</a:t>
            </a:r>
            <a:r>
              <a:rPr lang="th-TH" sz="2400" dirty="0">
                <a:latin typeface="Angsana New" panose="02020603050405020304" pitchFamily="18" charset="-34"/>
                <a:cs typeface="Angsana New" panose="02020603050405020304" pitchFamily="18" charset="-34"/>
              </a:rPr>
              <a:t>ค่า </a:t>
            </a:r>
            <a:r>
              <a:rPr lang="en-US" sz="2400" dirty="0">
                <a:latin typeface="Angsana New" panose="02020603050405020304" pitchFamily="18" charset="-34"/>
                <a:cs typeface="Angsana New" panose="02020603050405020304" pitchFamily="18" charset="-34"/>
              </a:rPr>
              <a:t>Sig. (2-tailed) </a:t>
            </a:r>
            <a:r>
              <a:rPr lang="th-TH" sz="2400" dirty="0">
                <a:latin typeface="Angsana New" panose="02020603050405020304" pitchFamily="18" charset="-34"/>
                <a:cs typeface="Angsana New" panose="02020603050405020304" pitchFamily="18" charset="-34"/>
              </a:rPr>
              <a:t>มาเทียบกับนัยสำคัญคือ </a:t>
            </a:r>
            <a:r>
              <a:rPr lang="el-GR" sz="2400" dirty="0">
                <a:cs typeface="Angsana New" panose="02020603050405020304" pitchFamily="18" charset="-34"/>
              </a:rPr>
              <a:t>α </a:t>
            </a:r>
            <a:r>
              <a:rPr lang="th-TH" sz="2400" dirty="0" smtClean="0">
                <a:latin typeface="Angsana New" panose="02020603050405020304" pitchFamily="18" charset="-34"/>
                <a:cs typeface="Angsana New" panose="02020603050405020304" pitchFamily="18" charset="-34"/>
              </a:rPr>
              <a:t>(แอล</a:t>
            </a:r>
            <a:r>
              <a:rPr lang="th-TH" sz="2400" dirty="0">
                <a:latin typeface="Angsana New" panose="02020603050405020304" pitchFamily="18" charset="-34"/>
                <a:cs typeface="Angsana New" panose="02020603050405020304" pitchFamily="18" charset="-34"/>
              </a:rPr>
              <a:t>ฟ่า)             </a:t>
            </a:r>
          </a:p>
          <a:p>
            <a:pPr marL="0" indent="0">
              <a:buNone/>
            </a:pPr>
            <a:r>
              <a:rPr lang="th-TH" sz="2400" dirty="0" smtClean="0">
                <a:latin typeface="Angsana New" panose="02020603050405020304" pitchFamily="18" charset="-34"/>
                <a:cs typeface="Angsana New" panose="02020603050405020304" pitchFamily="18" charset="-34"/>
              </a:rPr>
              <a:t>จาก</a:t>
            </a:r>
            <a:r>
              <a:rPr lang="th-TH" sz="2400" dirty="0">
                <a:latin typeface="Angsana New" panose="02020603050405020304" pitchFamily="18" charset="-34"/>
                <a:cs typeface="Angsana New" panose="02020603050405020304" pitchFamily="18" charset="-34"/>
              </a:rPr>
              <a:t>การพิจารณา  พบว่าค่า  </a:t>
            </a:r>
            <a:r>
              <a:rPr lang="en-US" sz="2400" u="sng" dirty="0">
                <a:solidFill>
                  <a:srgbClr val="FF0000"/>
                </a:solidFill>
                <a:latin typeface="Angsana New" panose="02020603050405020304" pitchFamily="18" charset="-34"/>
                <a:cs typeface="Angsana New" panose="02020603050405020304" pitchFamily="18" charset="-34"/>
              </a:rPr>
              <a:t>Sig  (.392) </a:t>
            </a:r>
            <a:r>
              <a:rPr lang="en-US" sz="2400" dirty="0">
                <a:latin typeface="Angsana New" panose="02020603050405020304" pitchFamily="18" charset="-34"/>
                <a:cs typeface="Angsana New" panose="02020603050405020304" pitchFamily="18" charset="-34"/>
              </a:rPr>
              <a:t>&gt;  </a:t>
            </a:r>
            <a:r>
              <a:rPr lang="el-GR" sz="2400" dirty="0">
                <a:cs typeface="Angsana New" panose="02020603050405020304" pitchFamily="18" charset="-34"/>
              </a:rPr>
              <a:t>α (.05) </a:t>
            </a:r>
            <a:r>
              <a:rPr lang="th-TH" sz="2400" dirty="0">
                <a:latin typeface="Angsana New" panose="02020603050405020304" pitchFamily="18" charset="-34"/>
                <a:cs typeface="Angsana New" panose="02020603050405020304" pitchFamily="18" charset="-34"/>
              </a:rPr>
              <a:t>ดังนั้น ยอมรับสมมติฐาน  </a:t>
            </a:r>
            <a:r>
              <a:rPr lang="en-US" sz="2400" dirty="0" smtClean="0">
                <a:latin typeface="Angsana New" panose="02020603050405020304" pitchFamily="18" charset="-34"/>
                <a:cs typeface="Angsana New" panose="02020603050405020304" pitchFamily="18" charset="-34"/>
              </a:rPr>
              <a:t>H0</a:t>
            </a:r>
            <a:endParaRPr lang="th-TH" sz="2400" dirty="0" smtClean="0">
              <a:latin typeface="Angsana New" panose="02020603050405020304" pitchFamily="18" charset="-34"/>
              <a:cs typeface="Angsana New" panose="02020603050405020304" pitchFamily="18" charset="-34"/>
            </a:endParaRPr>
          </a:p>
          <a:p>
            <a:pPr marL="0" indent="0">
              <a:buNone/>
            </a:pPr>
            <a:r>
              <a:rPr lang="th-TH" sz="2400" dirty="0" smtClean="0">
                <a:latin typeface="Angsana New" panose="02020603050405020304" pitchFamily="18" charset="-34"/>
                <a:cs typeface="Angsana New" panose="02020603050405020304" pitchFamily="18" charset="-34"/>
              </a:rPr>
              <a:t>แปล</a:t>
            </a:r>
            <a:r>
              <a:rPr lang="th-TH" sz="2400" dirty="0">
                <a:latin typeface="Angsana New" panose="02020603050405020304" pitchFamily="18" charset="-34"/>
                <a:cs typeface="Angsana New" panose="02020603050405020304" pitchFamily="18" charset="-34"/>
              </a:rPr>
              <a:t>ผลได้ว่า  คะแนนสอบเฉลี่ย (</a:t>
            </a:r>
            <a:r>
              <a:rPr lang="en-US" sz="2400" dirty="0">
                <a:latin typeface="Angsana New" panose="02020603050405020304" pitchFamily="18" charset="-34"/>
                <a:cs typeface="Angsana New" panose="02020603050405020304" pitchFamily="18" charset="-34"/>
              </a:rPr>
              <a:t>Mean) </a:t>
            </a:r>
            <a:r>
              <a:rPr lang="th-TH" sz="2400" dirty="0">
                <a:latin typeface="Angsana New" panose="02020603050405020304" pitchFamily="18" charset="-34"/>
                <a:cs typeface="Angsana New" panose="02020603050405020304" pitchFamily="18" charset="-34"/>
              </a:rPr>
              <a:t>ของนักเรียน และ 80 คะแนน ไม่แตกต่างกัน (เท่ากัน</a:t>
            </a:r>
            <a:r>
              <a:rPr lang="th-TH" sz="2400" dirty="0" smtClean="0">
                <a:latin typeface="Angsana New" panose="02020603050405020304" pitchFamily="18" charset="-34"/>
                <a:cs typeface="Angsana New" panose="02020603050405020304" pitchFamily="18" charset="-34"/>
              </a:rPr>
              <a:t>)</a:t>
            </a:r>
            <a:endParaRPr lang="th-TH" sz="2400" dirty="0">
              <a:latin typeface="Angsana New" panose="02020603050405020304" pitchFamily="18" charset="-34"/>
              <a:cs typeface="Angsana New" panose="02020603050405020304" pitchFamily="18" charset="-34"/>
            </a:endParaRPr>
          </a:p>
          <a:p>
            <a:r>
              <a:rPr lang="th-TH" sz="2400" dirty="0">
                <a:latin typeface="Angsana New" panose="02020603050405020304" pitchFamily="18" charset="-34"/>
                <a:cs typeface="Angsana New" panose="02020603050405020304" pitchFamily="18" charset="-34"/>
              </a:rPr>
              <a:t>กรณี  &gt;&gt;  </a:t>
            </a:r>
            <a:r>
              <a:rPr lang="th-TH" sz="2400" b="1" dirty="0">
                <a:latin typeface="Angsana New" panose="02020603050405020304" pitchFamily="18" charset="-34"/>
                <a:cs typeface="Angsana New" panose="02020603050405020304" pitchFamily="18" charset="-34"/>
              </a:rPr>
              <a:t>การทดสอบหางเดียว (</a:t>
            </a:r>
            <a:r>
              <a:rPr lang="en-US" sz="2400" b="1" dirty="0">
                <a:latin typeface="Angsana New" panose="02020603050405020304" pitchFamily="18" charset="-34"/>
                <a:cs typeface="Angsana New" panose="02020603050405020304" pitchFamily="18" charset="-34"/>
              </a:rPr>
              <a:t>One-tailed test)       </a:t>
            </a:r>
          </a:p>
          <a:p>
            <a:pPr marL="0" indent="0">
              <a:buNone/>
            </a:pPr>
            <a:r>
              <a:rPr lang="th-TH" sz="2400" dirty="0" smtClean="0">
                <a:latin typeface="Angsana New" panose="02020603050405020304" pitchFamily="18" charset="-34"/>
                <a:cs typeface="Angsana New" panose="02020603050405020304" pitchFamily="18" charset="-34"/>
              </a:rPr>
              <a:t>นำ</a:t>
            </a:r>
            <a:r>
              <a:rPr lang="th-TH" sz="2400" dirty="0">
                <a:latin typeface="Angsana New" panose="02020603050405020304" pitchFamily="18" charset="-34"/>
                <a:cs typeface="Angsana New" panose="02020603050405020304" pitchFamily="18" charset="-34"/>
              </a:rPr>
              <a:t>ค่า </a:t>
            </a:r>
            <a:r>
              <a:rPr lang="en-US" sz="2400" dirty="0">
                <a:latin typeface="Angsana New" panose="02020603050405020304" pitchFamily="18" charset="-34"/>
                <a:cs typeface="Angsana New" panose="02020603050405020304" pitchFamily="18" charset="-34"/>
              </a:rPr>
              <a:t>Sig. (2-tailed) </a:t>
            </a:r>
            <a:r>
              <a:rPr lang="th-TH" sz="2400" dirty="0">
                <a:latin typeface="Angsana New" panose="02020603050405020304" pitchFamily="18" charset="-34"/>
                <a:cs typeface="Angsana New" panose="02020603050405020304" pitchFamily="18" charset="-34"/>
              </a:rPr>
              <a:t>มาหารด้วย 2 แล้วจึงนำมาเทียบกับค่า </a:t>
            </a:r>
            <a:r>
              <a:rPr lang="el-GR" sz="2400" dirty="0">
                <a:cs typeface="Angsana New" panose="02020603050405020304" pitchFamily="18" charset="-34"/>
              </a:rPr>
              <a:t>α            </a:t>
            </a:r>
          </a:p>
          <a:p>
            <a:pPr marL="0" indent="0">
              <a:buNone/>
            </a:pPr>
            <a:r>
              <a:rPr lang="th-TH" sz="2400" dirty="0" smtClean="0">
                <a:latin typeface="Angsana New" panose="02020603050405020304" pitchFamily="18" charset="-34"/>
                <a:cs typeface="Angsana New" panose="02020603050405020304" pitchFamily="18" charset="-34"/>
              </a:rPr>
              <a:t>จาก</a:t>
            </a:r>
            <a:r>
              <a:rPr lang="th-TH" sz="2400" dirty="0">
                <a:latin typeface="Angsana New" panose="02020603050405020304" pitchFamily="18" charset="-34"/>
                <a:cs typeface="Angsana New" panose="02020603050405020304" pitchFamily="18" charset="-34"/>
              </a:rPr>
              <a:t>การพิจารณา  พบว่าค่า  </a:t>
            </a:r>
            <a:r>
              <a:rPr lang="en-US" sz="2400" u="sng" dirty="0">
                <a:solidFill>
                  <a:srgbClr val="FF0000"/>
                </a:solidFill>
                <a:latin typeface="Angsana New" panose="02020603050405020304" pitchFamily="18" charset="-34"/>
                <a:cs typeface="Angsana New" panose="02020603050405020304" pitchFamily="18" charset="-34"/>
              </a:rPr>
              <a:t>Sig./2 (.196) </a:t>
            </a:r>
            <a:r>
              <a:rPr lang="en-US" sz="2400" dirty="0">
                <a:latin typeface="Angsana New" panose="02020603050405020304" pitchFamily="18" charset="-34"/>
                <a:cs typeface="Angsana New" panose="02020603050405020304" pitchFamily="18" charset="-34"/>
              </a:rPr>
              <a:t>&gt;  </a:t>
            </a:r>
            <a:r>
              <a:rPr lang="el-GR" sz="2400" dirty="0">
                <a:cs typeface="Angsana New" panose="02020603050405020304" pitchFamily="18" charset="-34"/>
              </a:rPr>
              <a:t>α (.05) </a:t>
            </a:r>
            <a:r>
              <a:rPr lang="th-TH" sz="2400" dirty="0">
                <a:latin typeface="Angsana New" panose="02020603050405020304" pitchFamily="18" charset="-34"/>
                <a:cs typeface="Angsana New" panose="02020603050405020304" pitchFamily="18" charset="-34"/>
              </a:rPr>
              <a:t>ดังนั้น ยอมรับสมมติฐาน  </a:t>
            </a:r>
            <a:r>
              <a:rPr lang="en-US" sz="2400" dirty="0">
                <a:latin typeface="Angsana New" panose="02020603050405020304" pitchFamily="18" charset="-34"/>
                <a:cs typeface="Angsana New" panose="02020603050405020304" pitchFamily="18" charset="-34"/>
              </a:rPr>
              <a:t>H0</a:t>
            </a:r>
            <a:r>
              <a:rPr lang="th-TH" sz="2400" dirty="0">
                <a:latin typeface="Angsana New" panose="02020603050405020304" pitchFamily="18" charset="-34"/>
                <a:cs typeface="Angsana New" panose="02020603050405020304" pitchFamily="18" charset="-34"/>
              </a:rPr>
              <a:t>  </a:t>
            </a:r>
            <a:endParaRPr lang="en-US" sz="2400" dirty="0">
              <a:latin typeface="Angsana New" panose="02020603050405020304" pitchFamily="18" charset="-34"/>
              <a:cs typeface="Angsana New" panose="02020603050405020304" pitchFamily="18" charset="-34"/>
            </a:endParaRPr>
          </a:p>
        </p:txBody>
      </p:sp>
      <p:pic>
        <p:nvPicPr>
          <p:cNvPr id="6" name="Picture 5"/>
          <p:cNvPicPr>
            <a:picLocks noChangeAspect="1"/>
          </p:cNvPicPr>
          <p:nvPr/>
        </p:nvPicPr>
        <p:blipFill>
          <a:blip r:embed="rId2"/>
          <a:stretch>
            <a:fillRect/>
          </a:stretch>
        </p:blipFill>
        <p:spPr>
          <a:xfrm>
            <a:off x="666751" y="890587"/>
            <a:ext cx="7116727" cy="1980000"/>
          </a:xfrm>
          <a:prstGeom prst="rect">
            <a:avLst/>
          </a:prstGeom>
        </p:spPr>
      </p:pic>
      <p:pic>
        <p:nvPicPr>
          <p:cNvPr id="4"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121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 function </a:t>
            </a:r>
            <a:r>
              <a:rPr lang="en-US" b="1" dirty="0" err="1"/>
              <a:t>t.test</a:t>
            </a:r>
            <a:r>
              <a:rPr lang="en-US" b="1" dirty="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R function </a:t>
            </a:r>
            <a:r>
              <a:rPr lang="en-US" dirty="0" err="1"/>
              <a:t>t.test</a:t>
            </a:r>
            <a:r>
              <a:rPr lang="en-US" dirty="0"/>
              <a:t>() can be used to perform both one and two sample t-tests on vectors of data. </a:t>
            </a:r>
          </a:p>
          <a:p>
            <a:pPr marL="0" indent="0">
              <a:buNone/>
            </a:pPr>
            <a:r>
              <a:rPr lang="en-US" dirty="0"/>
              <a:t>The function contains a variety of options and can be called as follows: </a:t>
            </a:r>
          </a:p>
          <a:p>
            <a:pPr marL="0" indent="0">
              <a:buNone/>
            </a:pPr>
            <a:r>
              <a:rPr lang="en-US" dirty="0" smtClean="0"/>
              <a:t>&gt; </a:t>
            </a:r>
            <a:r>
              <a:rPr lang="en-US" dirty="0" err="1" smtClean="0"/>
              <a:t>t.test</a:t>
            </a:r>
            <a:r>
              <a:rPr lang="en-US" dirty="0" smtClean="0"/>
              <a:t>(x</a:t>
            </a:r>
            <a:r>
              <a:rPr lang="en-US" dirty="0"/>
              <a:t>, y = NULL, alternative = c("</a:t>
            </a:r>
            <a:r>
              <a:rPr lang="en-US" dirty="0" err="1"/>
              <a:t>two.sided</a:t>
            </a:r>
            <a:r>
              <a:rPr lang="en-US" dirty="0"/>
              <a:t>", "less", "greater"), </a:t>
            </a:r>
            <a:endParaRPr lang="en-US" dirty="0" smtClean="0"/>
          </a:p>
          <a:p>
            <a:pPr marL="0" indent="0">
              <a:buNone/>
            </a:pPr>
            <a:r>
              <a:rPr lang="en-US" dirty="0" smtClean="0"/>
              <a:t>mu </a:t>
            </a:r>
            <a:r>
              <a:rPr lang="en-US" dirty="0"/>
              <a:t>= 0, </a:t>
            </a:r>
            <a:r>
              <a:rPr lang="en-US" dirty="0" err="1" smtClean="0"/>
              <a:t>var.equal</a:t>
            </a:r>
            <a:r>
              <a:rPr lang="en-US" dirty="0" smtClean="0"/>
              <a:t> </a:t>
            </a:r>
            <a:r>
              <a:rPr lang="en-US" dirty="0"/>
              <a:t>= FALSE, </a:t>
            </a:r>
            <a:r>
              <a:rPr lang="en-US" dirty="0" err="1"/>
              <a:t>conf.level</a:t>
            </a:r>
            <a:r>
              <a:rPr lang="en-US" dirty="0"/>
              <a:t> = 0.95) </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700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R function </a:t>
            </a:r>
            <a:r>
              <a:rPr lang="en-US" b="1" dirty="0" err="1"/>
              <a:t>t.test</a:t>
            </a:r>
            <a:r>
              <a:rPr lang="en-US" b="1" dirty="0"/>
              <a:t>() </a:t>
            </a:r>
          </a:p>
        </p:txBody>
      </p:sp>
      <p:sp>
        <p:nvSpPr>
          <p:cNvPr id="3" name="Content Placeholder 2"/>
          <p:cNvSpPr>
            <a:spLocks noGrp="1"/>
          </p:cNvSpPr>
          <p:nvPr>
            <p:ph idx="1"/>
          </p:nvPr>
        </p:nvSpPr>
        <p:spPr/>
        <p:txBody>
          <a:bodyPr>
            <a:normAutofit/>
          </a:bodyPr>
          <a:lstStyle/>
          <a:p>
            <a:pPr marL="0" indent="0">
              <a:buNone/>
            </a:pPr>
            <a:r>
              <a:rPr lang="en-US" dirty="0" smtClean="0"/>
              <a:t>&gt; </a:t>
            </a:r>
            <a:r>
              <a:rPr lang="en-US" dirty="0" err="1" smtClean="0"/>
              <a:t>t.test</a:t>
            </a:r>
            <a:r>
              <a:rPr lang="en-US" dirty="0" smtClean="0"/>
              <a:t> (</a:t>
            </a:r>
            <a:r>
              <a:rPr lang="en-US" dirty="0">
                <a:solidFill>
                  <a:srgbClr val="FF0000"/>
                </a:solidFill>
              </a:rPr>
              <a:t>x, y = NULL</a:t>
            </a:r>
            <a:r>
              <a:rPr lang="en-US" dirty="0"/>
              <a:t>, alternative = c("</a:t>
            </a:r>
            <a:r>
              <a:rPr lang="en-US" dirty="0" err="1"/>
              <a:t>two.sided</a:t>
            </a:r>
            <a:r>
              <a:rPr lang="en-US" dirty="0"/>
              <a:t>", "less", "greater"), mu = </a:t>
            </a:r>
            <a:r>
              <a:rPr lang="en-US" dirty="0" smtClean="0"/>
              <a:t>0, </a:t>
            </a:r>
            <a:r>
              <a:rPr lang="en-US" dirty="0" err="1"/>
              <a:t>var.equal</a:t>
            </a:r>
            <a:r>
              <a:rPr lang="en-US" dirty="0"/>
              <a:t> = FALSE, </a:t>
            </a:r>
            <a:r>
              <a:rPr lang="en-US" dirty="0" err="1"/>
              <a:t>conf.level</a:t>
            </a:r>
            <a:r>
              <a:rPr lang="en-US" dirty="0"/>
              <a:t> = 0.95) </a:t>
            </a:r>
          </a:p>
          <a:p>
            <a:pPr marL="0" indent="0">
              <a:buNone/>
            </a:pPr>
            <a:endParaRPr lang="en-US" dirty="0" smtClean="0"/>
          </a:p>
          <a:p>
            <a:pPr marL="0" indent="0">
              <a:buNone/>
            </a:pPr>
            <a:r>
              <a:rPr lang="en-US" dirty="0" smtClean="0"/>
              <a:t>Here </a:t>
            </a:r>
            <a:r>
              <a:rPr lang="en-US" dirty="0"/>
              <a:t>x is a numeric vector of data values and y is an optional numeric vector of data values. If y is excluded, the function performs a one-sample t-test on the data contained in x, if it is included it performs a two-sample t-tests using both x and y. </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38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 function </a:t>
            </a:r>
            <a:r>
              <a:rPr lang="en-US" b="1" dirty="0" err="1"/>
              <a:t>t.test</a:t>
            </a:r>
            <a:r>
              <a:rPr lang="en-US" b="1" dirty="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&gt; </a:t>
            </a:r>
            <a:r>
              <a:rPr lang="en-US" dirty="0" err="1"/>
              <a:t>t.test</a:t>
            </a:r>
            <a:r>
              <a:rPr lang="en-US" dirty="0"/>
              <a:t>(x, y = NULL, </a:t>
            </a:r>
            <a:r>
              <a:rPr lang="en-US" dirty="0">
                <a:solidFill>
                  <a:srgbClr val="FF0000"/>
                </a:solidFill>
              </a:rPr>
              <a:t>alternative = c("</a:t>
            </a:r>
            <a:r>
              <a:rPr lang="en-US" dirty="0" err="1">
                <a:solidFill>
                  <a:srgbClr val="FF0000"/>
                </a:solidFill>
              </a:rPr>
              <a:t>two.sided</a:t>
            </a:r>
            <a:r>
              <a:rPr lang="en-US" dirty="0">
                <a:solidFill>
                  <a:srgbClr val="FF0000"/>
                </a:solidFill>
              </a:rPr>
              <a:t>", "less", "greater"), mu = 0</a:t>
            </a:r>
            <a:r>
              <a:rPr lang="en-US" dirty="0" smtClean="0"/>
              <a:t>, </a:t>
            </a:r>
            <a:r>
              <a:rPr lang="en-US" dirty="0" err="1"/>
              <a:t>var.equal</a:t>
            </a:r>
            <a:r>
              <a:rPr lang="en-US" dirty="0"/>
              <a:t> = FALSE, </a:t>
            </a:r>
            <a:r>
              <a:rPr lang="en-US" dirty="0" err="1"/>
              <a:t>conf.level</a:t>
            </a:r>
            <a:r>
              <a:rPr lang="en-US" dirty="0"/>
              <a:t> = 0.95) </a:t>
            </a:r>
          </a:p>
          <a:p>
            <a:pPr marL="0" indent="0">
              <a:buNone/>
            </a:pPr>
            <a:endParaRPr lang="en-US" dirty="0" smtClean="0"/>
          </a:p>
          <a:p>
            <a:pPr marL="0" indent="0">
              <a:buNone/>
            </a:pPr>
            <a:r>
              <a:rPr lang="en-US" dirty="0" smtClean="0"/>
              <a:t>The </a:t>
            </a:r>
            <a:r>
              <a:rPr lang="en-US" dirty="0"/>
              <a:t>option </a:t>
            </a:r>
            <a:r>
              <a:rPr lang="en-US" dirty="0">
                <a:solidFill>
                  <a:srgbClr val="FF0000"/>
                </a:solidFill>
              </a:rPr>
              <a:t>mu</a:t>
            </a:r>
            <a:r>
              <a:rPr lang="en-US" dirty="0"/>
              <a:t> provides a number indicating the true value of the mean (or difference in means if you are performing a two sample test) under the null hypothesis. </a:t>
            </a:r>
            <a:endParaRPr lang="en-US" dirty="0" smtClean="0"/>
          </a:p>
          <a:p>
            <a:pPr marL="0" indent="0">
              <a:buNone/>
            </a:pPr>
            <a:r>
              <a:rPr lang="en-US" dirty="0" smtClean="0"/>
              <a:t>The </a:t>
            </a:r>
            <a:r>
              <a:rPr lang="en-US" dirty="0"/>
              <a:t>option </a:t>
            </a:r>
            <a:r>
              <a:rPr lang="en-US" dirty="0">
                <a:solidFill>
                  <a:srgbClr val="FF0000"/>
                </a:solidFill>
              </a:rPr>
              <a:t>alternative </a:t>
            </a:r>
            <a:r>
              <a:rPr lang="en-US" dirty="0"/>
              <a:t>is a character string specifying the alternative hypothesis, and must be one of the following: "</a:t>
            </a:r>
            <a:r>
              <a:rPr lang="en-US" dirty="0" err="1"/>
              <a:t>two.sided</a:t>
            </a:r>
            <a:r>
              <a:rPr lang="en-US" dirty="0"/>
              <a:t>" (which is the default), "greater" or "less" depending on whether the alternative hypothesis is that the mean is different than, greater than or less than mu, respectively. </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27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 function </a:t>
            </a:r>
            <a:r>
              <a:rPr lang="en-US" b="1" dirty="0" err="1"/>
              <a:t>t.test</a:t>
            </a:r>
            <a:r>
              <a:rPr lang="en-US" b="1" dirty="0"/>
              <a:t>()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performs a one sample t-test on the data contained in x where the null hypothesis is that µ =10 and the alternative is that µ &lt; 10. </a:t>
            </a:r>
            <a:endParaRPr lang="en-US" dirty="0" smtClean="0"/>
          </a:p>
          <a:p>
            <a:pPr marL="0" indent="0">
              <a:buNone/>
            </a:pPr>
            <a:endParaRPr lang="en-US" dirty="0"/>
          </a:p>
          <a:p>
            <a:pPr marL="0" indent="0">
              <a:buNone/>
            </a:pPr>
            <a:r>
              <a:rPr lang="en-US" dirty="0"/>
              <a:t>&gt; </a:t>
            </a:r>
            <a:r>
              <a:rPr lang="en-US" dirty="0" err="1"/>
              <a:t>t.test</a:t>
            </a:r>
            <a:r>
              <a:rPr lang="en-US" dirty="0"/>
              <a:t>(x, alternative = "less", mu = 10) </a:t>
            </a: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574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a:t>R function </a:t>
            </a:r>
            <a:r>
              <a:rPr lang="en-US" b="1" dirty="0" err="1"/>
              <a:t>t.test</a:t>
            </a:r>
            <a:r>
              <a:rPr lang="en-US" b="1" dirty="0"/>
              <a:t>() </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err="1" smtClean="0"/>
              <a:t>t.test</a:t>
            </a:r>
            <a:r>
              <a:rPr lang="en-US" dirty="0" smtClean="0"/>
              <a:t> (</a:t>
            </a:r>
            <a:r>
              <a:rPr lang="en-US" dirty="0"/>
              <a:t>x, y = NULL, alternative = c("</a:t>
            </a:r>
            <a:r>
              <a:rPr lang="en-US" dirty="0" err="1"/>
              <a:t>two.sided</a:t>
            </a:r>
            <a:r>
              <a:rPr lang="en-US" dirty="0"/>
              <a:t>", "less", "greater"), </a:t>
            </a:r>
            <a:endParaRPr lang="en-US" dirty="0" smtClean="0"/>
          </a:p>
          <a:p>
            <a:pPr marL="0" indent="0">
              <a:buNone/>
            </a:pPr>
            <a:r>
              <a:rPr lang="en-US" dirty="0" smtClean="0"/>
              <a:t>mu </a:t>
            </a:r>
            <a:r>
              <a:rPr lang="en-US" dirty="0"/>
              <a:t>= </a:t>
            </a:r>
            <a:r>
              <a:rPr lang="en-US" dirty="0" smtClean="0"/>
              <a:t>0</a:t>
            </a:r>
            <a:r>
              <a:rPr lang="en-US" dirty="0" smtClean="0">
                <a:solidFill>
                  <a:srgbClr val="FF0000"/>
                </a:solidFill>
              </a:rPr>
              <a:t>, </a:t>
            </a:r>
            <a:r>
              <a:rPr lang="en-US" dirty="0" err="1">
                <a:solidFill>
                  <a:srgbClr val="FF0000"/>
                </a:solidFill>
              </a:rPr>
              <a:t>var.equal</a:t>
            </a:r>
            <a:r>
              <a:rPr lang="en-US" dirty="0">
                <a:solidFill>
                  <a:srgbClr val="FF0000"/>
                </a:solidFill>
              </a:rPr>
              <a:t> = FALSE, </a:t>
            </a:r>
            <a:r>
              <a:rPr lang="en-US" dirty="0" err="1">
                <a:solidFill>
                  <a:srgbClr val="FF0000"/>
                </a:solidFill>
              </a:rPr>
              <a:t>conf.level</a:t>
            </a:r>
            <a:r>
              <a:rPr lang="en-US" dirty="0">
                <a:solidFill>
                  <a:srgbClr val="FF0000"/>
                </a:solidFill>
              </a:rPr>
              <a:t> = 0.95</a:t>
            </a:r>
            <a:r>
              <a:rPr lang="en-US" dirty="0"/>
              <a:t>) </a:t>
            </a:r>
          </a:p>
          <a:p>
            <a:pPr marL="0" indent="0">
              <a:buNone/>
            </a:pPr>
            <a:endParaRPr lang="en-US" dirty="0" smtClean="0"/>
          </a:p>
          <a:p>
            <a:r>
              <a:rPr lang="en-US" sz="2600" dirty="0" smtClean="0"/>
              <a:t>The </a:t>
            </a:r>
            <a:r>
              <a:rPr lang="en-US" sz="2600" dirty="0"/>
              <a:t>option </a:t>
            </a:r>
            <a:r>
              <a:rPr lang="en-US" sz="2600" dirty="0" err="1">
                <a:solidFill>
                  <a:srgbClr val="FF0000"/>
                </a:solidFill>
              </a:rPr>
              <a:t>var.equal</a:t>
            </a:r>
            <a:r>
              <a:rPr lang="en-US" sz="2600" dirty="0"/>
              <a:t> is a logical variable indicating whether or not to assume the two variances as being equal when performing a two-sample t-test. If TRUE then the pooled variance is used to estimate the variance otherwise the Welch (or </a:t>
            </a:r>
            <a:r>
              <a:rPr lang="en-US" sz="2600" dirty="0" err="1"/>
              <a:t>Satterthwaite</a:t>
            </a:r>
            <a:r>
              <a:rPr lang="en-US" sz="2600" dirty="0"/>
              <a:t>) approximation to the degrees of freedom is used. If you leave this option out it defaults to FALSE. </a:t>
            </a:r>
          </a:p>
          <a:p>
            <a:r>
              <a:rPr lang="en-US" sz="2600" dirty="0"/>
              <a:t>T</a:t>
            </a:r>
            <a:r>
              <a:rPr lang="en-US" sz="2600" dirty="0" smtClean="0"/>
              <a:t>he </a:t>
            </a:r>
            <a:r>
              <a:rPr lang="en-US" sz="2600" dirty="0"/>
              <a:t>option </a:t>
            </a:r>
            <a:r>
              <a:rPr lang="en-US" sz="2600" dirty="0" err="1">
                <a:solidFill>
                  <a:srgbClr val="FF0000"/>
                </a:solidFill>
              </a:rPr>
              <a:t>conf.level</a:t>
            </a:r>
            <a:r>
              <a:rPr lang="en-US" sz="2600" dirty="0"/>
              <a:t> determines the confidence level of the reported confidence interval for in the one-sample case and 1-2 in the two-sample case. </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95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One-sample t-test</a:t>
            </a:r>
            <a:endParaRPr lang="en-US" dirty="0"/>
          </a:p>
        </p:txBody>
      </p:sp>
      <p:sp>
        <p:nvSpPr>
          <p:cNvPr id="3" name="Content Placeholder 2"/>
          <p:cNvSpPr>
            <a:spLocks noGrp="1"/>
          </p:cNvSpPr>
          <p:nvPr>
            <p:ph idx="1"/>
          </p:nvPr>
        </p:nvSpPr>
        <p:spPr/>
        <p:txBody>
          <a:bodyPr/>
          <a:lstStyle/>
          <a:p>
            <a:pPr marL="0" indent="0">
              <a:buNone/>
            </a:pPr>
            <a:r>
              <a:rPr lang="en-US" b="1" dirty="0"/>
              <a:t>Ex. </a:t>
            </a:r>
            <a:r>
              <a:rPr lang="en-US" b="1" dirty="0" smtClean="0"/>
              <a:t>1: </a:t>
            </a:r>
            <a:r>
              <a:rPr lang="en-US" dirty="0" smtClean="0"/>
              <a:t>An </a:t>
            </a:r>
            <a:r>
              <a:rPr lang="en-US" dirty="0"/>
              <a:t>outbreak of Salmonella-related illness was attributed to ice cream produced at a certain factory. Scientists measured the level of Salmonella in 9 randomly sampled batches of ice cream. The levels (in MPN/g) were: </a:t>
            </a:r>
            <a:endParaRPr lang="en-US" dirty="0" smtClean="0"/>
          </a:p>
          <a:p>
            <a:pPr marL="0" indent="0">
              <a:buNone/>
            </a:pPr>
            <a:endParaRPr lang="en-US" i="1" dirty="0"/>
          </a:p>
          <a:p>
            <a:pPr marL="0" indent="0">
              <a:buNone/>
            </a:pPr>
            <a:r>
              <a:rPr lang="en-US" i="1" dirty="0" smtClean="0"/>
              <a:t>0.593 </a:t>
            </a:r>
            <a:r>
              <a:rPr lang="en-US" i="1" dirty="0"/>
              <a:t>0.142 0.329 0.691 0.231 0.793 0.519 0.392 </a:t>
            </a:r>
            <a:r>
              <a:rPr lang="en-US" i="1" dirty="0" smtClean="0"/>
              <a:t>0.418</a:t>
            </a:r>
          </a:p>
          <a:p>
            <a:pPr marL="0" indent="0">
              <a:buNone/>
            </a:pPr>
            <a:endParaRPr lang="en-US" i="1" dirty="0"/>
          </a:p>
          <a:p>
            <a:pPr marL="0" indent="0">
              <a:buNone/>
            </a:pPr>
            <a:r>
              <a:rPr lang="en-US" dirty="0"/>
              <a:t>Is there evidence that the mean level of Salmonella in the ice cream is </a:t>
            </a:r>
            <a:r>
              <a:rPr lang="en-US" u="sng" dirty="0"/>
              <a:t>greater than 0.3 MPN/g</a:t>
            </a:r>
            <a:r>
              <a:rPr lang="en-US" dirty="0"/>
              <a:t>?</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34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Ex. </a:t>
            </a:r>
            <a:r>
              <a:rPr lang="en-US" b="1" dirty="0" smtClean="0"/>
              <a:t>1: </a:t>
            </a:r>
            <a:r>
              <a:rPr lang="en-US" dirty="0" smtClean="0"/>
              <a:t>Let </a:t>
            </a:r>
            <a:r>
              <a:rPr lang="en-US" dirty="0"/>
              <a:t>be the mean level of Salmonella in all batches of ice cream. Here the hypothesis of interest can be expressed as: </a:t>
            </a:r>
            <a:endParaRPr lang="en-US" dirty="0" smtClean="0"/>
          </a:p>
          <a:p>
            <a:pPr marL="0" indent="0">
              <a:buNone/>
            </a:pPr>
            <a:endParaRPr lang="en-US" dirty="0"/>
          </a:p>
          <a:p>
            <a:pPr marL="0" indent="0">
              <a:buNone/>
            </a:pPr>
            <a:r>
              <a:rPr lang="en-US" dirty="0" smtClean="0"/>
              <a:t>H</a:t>
            </a:r>
            <a:r>
              <a:rPr lang="en-US" baseline="-25000" dirty="0"/>
              <a:t>0</a:t>
            </a:r>
            <a:r>
              <a:rPr lang="en-US" dirty="0" smtClean="0"/>
              <a:t>: µ = </a:t>
            </a:r>
            <a:r>
              <a:rPr lang="en-US" dirty="0"/>
              <a:t>0.3 </a:t>
            </a:r>
          </a:p>
          <a:p>
            <a:pPr marL="0" indent="0">
              <a:buNone/>
            </a:pPr>
            <a:r>
              <a:rPr lang="en-US" dirty="0" smtClean="0"/>
              <a:t>H</a:t>
            </a:r>
            <a:r>
              <a:rPr lang="en-US" baseline="-25000" dirty="0" smtClean="0"/>
              <a:t>1</a:t>
            </a:r>
            <a:r>
              <a:rPr lang="en-US" dirty="0" smtClean="0"/>
              <a:t>: </a:t>
            </a:r>
            <a:r>
              <a:rPr lang="en-US" dirty="0"/>
              <a:t>µ </a:t>
            </a:r>
            <a:r>
              <a:rPr lang="en-US" dirty="0" smtClean="0"/>
              <a:t> &gt; </a:t>
            </a:r>
            <a:r>
              <a:rPr lang="en-US" dirty="0"/>
              <a:t>0.3 </a:t>
            </a:r>
          </a:p>
        </p:txBody>
      </p:sp>
      <p:sp>
        <p:nvSpPr>
          <p:cNvPr id="4" name="Title 1"/>
          <p:cNvSpPr>
            <a:spLocks noGrp="1"/>
          </p:cNvSpPr>
          <p:nvPr>
            <p:ph type="title"/>
          </p:nvPr>
        </p:nvSpPr>
        <p:spPr/>
        <p:txBody>
          <a:bodyPr/>
          <a:lstStyle/>
          <a:p>
            <a:r>
              <a:rPr lang="en-US" b="1" dirty="0" smtClean="0"/>
              <a:t>One-sample t-test</a:t>
            </a:r>
            <a:endParaRPr lang="en-US"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25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28" name="WordArt 60"/>
          <p:cNvSpPr>
            <a:spLocks noChangeArrowheads="1" noChangeShapeType="1" noTextEdit="1"/>
          </p:cNvSpPr>
          <p:nvPr/>
        </p:nvSpPr>
        <p:spPr bwMode="auto">
          <a:xfrm>
            <a:off x="3867150" y="1104900"/>
            <a:ext cx="4343400" cy="53340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sz="3600" b="1" kern="10">
                <a:ln w="9525">
                  <a:solidFill>
                    <a:srgbClr val="000000">
                      <a:alpha val="20000"/>
                    </a:srgbClr>
                  </a:solidFill>
                  <a:round/>
                  <a:headEnd/>
                  <a:tailEnd/>
                </a:ln>
                <a:solidFill>
                  <a:srgbClr val="FFFFFF">
                    <a:alpha val="39999"/>
                  </a:srgbClr>
                </a:solidFill>
                <a:latin typeface="Arial Black" panose="020B0A04020102020204" pitchFamily="34" charset="0"/>
              </a:rPr>
              <a:t>?</a:t>
            </a:r>
          </a:p>
        </p:txBody>
      </p:sp>
      <p:grpSp>
        <p:nvGrpSpPr>
          <p:cNvPr id="365620" name="Group 52"/>
          <p:cNvGrpSpPr>
            <a:grpSpLocks/>
          </p:cNvGrpSpPr>
          <p:nvPr/>
        </p:nvGrpSpPr>
        <p:grpSpPr bwMode="auto">
          <a:xfrm>
            <a:off x="7391401" y="3152776"/>
            <a:ext cx="1800225" cy="1770063"/>
            <a:chOff x="828" y="2196"/>
            <a:chExt cx="1134" cy="1025"/>
          </a:xfrm>
        </p:grpSpPr>
        <p:sp>
          <p:nvSpPr>
            <p:cNvPr id="365621" name="Freeform 53"/>
            <p:cNvSpPr>
              <a:spLocks/>
            </p:cNvSpPr>
            <p:nvPr/>
          </p:nvSpPr>
          <p:spPr bwMode="auto">
            <a:xfrm>
              <a:off x="828" y="3051"/>
              <a:ext cx="1134" cy="170"/>
            </a:xfrm>
            <a:custGeom>
              <a:avLst/>
              <a:gdLst>
                <a:gd name="T0" fmla="*/ 2161 w 2862"/>
                <a:gd name="T1" fmla="*/ 30 h 88"/>
                <a:gd name="T2" fmla="*/ 2161 w 2862"/>
                <a:gd name="T3" fmla="*/ 0 h 88"/>
                <a:gd name="T4" fmla="*/ 2862 w 2862"/>
                <a:gd name="T5" fmla="*/ 45 h 88"/>
                <a:gd name="T6" fmla="*/ 2161 w 2862"/>
                <a:gd name="T7" fmla="*/ 88 h 88"/>
                <a:gd name="T8" fmla="*/ 2161 w 2862"/>
                <a:gd name="T9" fmla="*/ 58 h 88"/>
                <a:gd name="T10" fmla="*/ 701 w 2862"/>
                <a:gd name="T11" fmla="*/ 58 h 88"/>
                <a:gd name="T12" fmla="*/ 701 w 2862"/>
                <a:gd name="T13" fmla="*/ 88 h 88"/>
                <a:gd name="T14" fmla="*/ 0 w 2862"/>
                <a:gd name="T15" fmla="*/ 45 h 88"/>
                <a:gd name="T16" fmla="*/ 701 w 2862"/>
                <a:gd name="T17" fmla="*/ 0 h 88"/>
                <a:gd name="T18" fmla="*/ 701 w 2862"/>
                <a:gd name="T19" fmla="*/ 30 h 88"/>
                <a:gd name="T20" fmla="*/ 2161 w 2862"/>
                <a:gd name="T21" fmla="*/ 3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62" h="88">
                  <a:moveTo>
                    <a:pt x="2161" y="30"/>
                  </a:moveTo>
                  <a:lnTo>
                    <a:pt x="2161" y="0"/>
                  </a:lnTo>
                  <a:lnTo>
                    <a:pt x="2862" y="45"/>
                  </a:lnTo>
                  <a:lnTo>
                    <a:pt x="2161" y="88"/>
                  </a:lnTo>
                  <a:lnTo>
                    <a:pt x="2161" y="58"/>
                  </a:lnTo>
                  <a:lnTo>
                    <a:pt x="701" y="58"/>
                  </a:lnTo>
                  <a:lnTo>
                    <a:pt x="701" y="88"/>
                  </a:lnTo>
                  <a:lnTo>
                    <a:pt x="0" y="45"/>
                  </a:lnTo>
                  <a:lnTo>
                    <a:pt x="701" y="0"/>
                  </a:lnTo>
                  <a:lnTo>
                    <a:pt x="701" y="30"/>
                  </a:lnTo>
                  <a:lnTo>
                    <a:pt x="2161" y="3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22" name="Freeform 54"/>
            <p:cNvSpPr>
              <a:spLocks/>
            </p:cNvSpPr>
            <p:nvPr/>
          </p:nvSpPr>
          <p:spPr bwMode="auto">
            <a:xfrm flipH="1">
              <a:off x="1367" y="2196"/>
              <a:ext cx="27" cy="940"/>
            </a:xfrm>
            <a:custGeom>
              <a:avLst/>
              <a:gdLst>
                <a:gd name="T0" fmla="*/ 104 w 208"/>
                <a:gd name="T1" fmla="*/ 594 h 594"/>
                <a:gd name="T2" fmla="*/ 208 w 208"/>
                <a:gd name="T3" fmla="*/ 594 h 594"/>
                <a:gd name="T4" fmla="*/ 208 w 208"/>
                <a:gd name="T5" fmla="*/ 0 h 594"/>
                <a:gd name="T6" fmla="*/ 0 w 208"/>
                <a:gd name="T7" fmla="*/ 0 h 594"/>
                <a:gd name="T8" fmla="*/ 0 w 208"/>
                <a:gd name="T9" fmla="*/ 594 h 594"/>
                <a:gd name="T10" fmla="*/ 104 w 208"/>
                <a:gd name="T11" fmla="*/ 594 h 594"/>
                <a:gd name="T12" fmla="*/ 104 w 208"/>
                <a:gd name="T13" fmla="*/ 594 h 594"/>
              </a:gdLst>
              <a:ahLst/>
              <a:cxnLst>
                <a:cxn ang="0">
                  <a:pos x="T0" y="T1"/>
                </a:cxn>
                <a:cxn ang="0">
                  <a:pos x="T2" y="T3"/>
                </a:cxn>
                <a:cxn ang="0">
                  <a:pos x="T4" y="T5"/>
                </a:cxn>
                <a:cxn ang="0">
                  <a:pos x="T6" y="T7"/>
                </a:cxn>
                <a:cxn ang="0">
                  <a:pos x="T8" y="T9"/>
                </a:cxn>
                <a:cxn ang="0">
                  <a:pos x="T10" y="T11"/>
                </a:cxn>
                <a:cxn ang="0">
                  <a:pos x="T12" y="T13"/>
                </a:cxn>
              </a:cxnLst>
              <a:rect l="0" t="0" r="r" b="b"/>
              <a:pathLst>
                <a:path w="208" h="594">
                  <a:moveTo>
                    <a:pt x="104" y="594"/>
                  </a:moveTo>
                  <a:lnTo>
                    <a:pt x="208" y="594"/>
                  </a:lnTo>
                  <a:lnTo>
                    <a:pt x="208" y="0"/>
                  </a:lnTo>
                  <a:lnTo>
                    <a:pt x="0" y="0"/>
                  </a:lnTo>
                  <a:lnTo>
                    <a:pt x="0" y="594"/>
                  </a:lnTo>
                  <a:lnTo>
                    <a:pt x="104" y="594"/>
                  </a:lnTo>
                  <a:lnTo>
                    <a:pt x="104" y="594"/>
                  </a:lnTo>
                  <a:close/>
                </a:path>
              </a:pathLst>
            </a:custGeom>
            <a:solidFill>
              <a:srgbClr val="FF3300"/>
            </a:solidFill>
            <a:ln w="9525">
              <a:solidFill>
                <a:srgbClr val="FF3300"/>
              </a:solidFill>
              <a:round/>
              <a:headEnd/>
              <a:tailEnd/>
            </a:ln>
          </p:spPr>
          <p:txBody>
            <a:bodyPr/>
            <a:lstStyle/>
            <a:p>
              <a:endParaRPr lang="en-US"/>
            </a:p>
          </p:txBody>
        </p:sp>
      </p:grpSp>
      <p:sp>
        <p:nvSpPr>
          <p:cNvPr id="365574" name="Rectangle 6"/>
          <p:cNvSpPr>
            <a:spLocks noChangeArrowheads="1"/>
          </p:cNvSpPr>
          <p:nvPr/>
        </p:nvSpPr>
        <p:spPr bwMode="auto">
          <a:xfrm>
            <a:off x="5064125" y="200025"/>
            <a:ext cx="1892300" cy="762000"/>
          </a:xfrm>
          <a:prstGeom prst="rect">
            <a:avLst/>
          </a:prstGeom>
          <a:solidFill>
            <a:srgbClr val="FF3300"/>
          </a:solidFill>
          <a:ln>
            <a:noFill/>
          </a:ln>
          <a:effectLst>
            <a:outerShdw dist="152928" dir="8301988"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4400" b="1">
                <a:solidFill>
                  <a:srgbClr val="EAFC9C"/>
                </a:solidFill>
              </a:rPr>
              <a:t>When?</a:t>
            </a:r>
          </a:p>
        </p:txBody>
      </p:sp>
      <p:sp>
        <p:nvSpPr>
          <p:cNvPr id="365575" name="Rectangle 7"/>
          <p:cNvSpPr>
            <a:spLocks noChangeArrowheads="1"/>
          </p:cNvSpPr>
          <p:nvPr/>
        </p:nvSpPr>
        <p:spPr bwMode="auto">
          <a:xfrm>
            <a:off x="2425701" y="952501"/>
            <a:ext cx="48099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b="1"/>
              <a:t>…to use the </a:t>
            </a:r>
            <a:r>
              <a:rPr lang="en-US" sz="3200" b="1" i="1">
                <a:solidFill>
                  <a:srgbClr val="FF3300"/>
                </a:solidFill>
              </a:rPr>
              <a:t>z</a:t>
            </a:r>
            <a:r>
              <a:rPr lang="en-US" sz="3200" b="1" i="1"/>
              <a:t> </a:t>
            </a:r>
            <a:r>
              <a:rPr lang="en-US" b="1"/>
              <a:t>Distribution or the </a:t>
            </a:r>
            <a:r>
              <a:rPr lang="en-US" sz="3200" b="1" i="1">
                <a:solidFill>
                  <a:srgbClr val="008000"/>
                </a:solidFill>
              </a:rPr>
              <a:t>t</a:t>
            </a:r>
            <a:r>
              <a:rPr lang="en-US" sz="3200" b="1" i="1"/>
              <a:t> </a:t>
            </a:r>
            <a:r>
              <a:rPr lang="en-US" b="1"/>
              <a:t>Distribution</a:t>
            </a:r>
          </a:p>
        </p:txBody>
      </p:sp>
      <p:sp>
        <p:nvSpPr>
          <p:cNvPr id="365579" name="Text Box 11"/>
          <p:cNvSpPr txBox="1">
            <a:spLocks noChangeArrowheads="1"/>
          </p:cNvSpPr>
          <p:nvPr/>
        </p:nvSpPr>
        <p:spPr bwMode="auto">
          <a:xfrm>
            <a:off x="3514725" y="2568575"/>
            <a:ext cx="723900" cy="369332"/>
          </a:xfrm>
          <a:prstGeom prst="rect">
            <a:avLst/>
          </a:prstGeom>
          <a:solidFill>
            <a:srgbClr val="FF3300"/>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NO</a:t>
            </a:r>
          </a:p>
        </p:txBody>
      </p:sp>
      <p:sp>
        <p:nvSpPr>
          <p:cNvPr id="365584" name="Text Box 16"/>
          <p:cNvSpPr txBox="1">
            <a:spLocks noChangeArrowheads="1"/>
          </p:cNvSpPr>
          <p:nvPr/>
        </p:nvSpPr>
        <p:spPr bwMode="auto">
          <a:xfrm>
            <a:off x="6496051" y="3333751"/>
            <a:ext cx="3376613" cy="646331"/>
          </a:xfrm>
          <a:prstGeom prst="rect">
            <a:avLst/>
          </a:prstGeom>
          <a:solidFill>
            <a:srgbClr val="99FF99"/>
          </a:solidFill>
          <a:ln w="9525">
            <a:solidFill>
              <a:schemeClr val="accent2"/>
            </a:solidFill>
            <a:miter lim="800000"/>
            <a:headEnd/>
            <a:tailEnd/>
          </a:ln>
          <a:effectLst>
            <a:outerShdw dist="132592" dir="6401955" algn="ctr" rotWithShape="0">
              <a:schemeClr val="tx1"/>
            </a:outerShdw>
          </a:effectLst>
        </p:spPr>
        <p:txBody>
          <a:bodyPr>
            <a:spAutoFit/>
          </a:bodyPr>
          <a:lstStyle/>
          <a:p>
            <a:pPr>
              <a:spcBef>
                <a:spcPct val="50000"/>
              </a:spcBef>
            </a:pPr>
            <a:r>
              <a:rPr lang="en-US" b="1">
                <a:solidFill>
                  <a:srgbClr val="FF3300"/>
                </a:solidFill>
              </a:rPr>
              <a:t>P</a:t>
            </a:r>
            <a:r>
              <a:rPr lang="en-US" b="1"/>
              <a:t>opulation </a:t>
            </a:r>
            <a:r>
              <a:rPr lang="en-US" b="1">
                <a:solidFill>
                  <a:srgbClr val="FF3300"/>
                </a:solidFill>
              </a:rPr>
              <a:t>s</a:t>
            </a:r>
            <a:r>
              <a:rPr lang="en-US" b="1"/>
              <a:t>tandard </a:t>
            </a:r>
            <a:r>
              <a:rPr lang="en-US" b="1">
                <a:solidFill>
                  <a:srgbClr val="FF3300"/>
                </a:solidFill>
              </a:rPr>
              <a:t>d</a:t>
            </a:r>
            <a:r>
              <a:rPr lang="en-US" b="1"/>
              <a:t>eviation known?</a:t>
            </a:r>
          </a:p>
        </p:txBody>
      </p:sp>
      <p:sp>
        <p:nvSpPr>
          <p:cNvPr id="365591" name="Text Box 23"/>
          <p:cNvSpPr txBox="1">
            <a:spLocks noChangeArrowheads="1"/>
          </p:cNvSpPr>
          <p:nvPr/>
        </p:nvSpPr>
        <p:spPr bwMode="auto">
          <a:xfrm>
            <a:off x="3962400" y="5143500"/>
            <a:ext cx="2019300" cy="92333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en-US" b="1"/>
              <a:t>Use the</a:t>
            </a:r>
            <a:r>
              <a:rPr lang="en-US" b="1" i="1"/>
              <a:t> </a:t>
            </a:r>
            <a:r>
              <a:rPr lang="en-US" sz="3600" b="1" i="1">
                <a:solidFill>
                  <a:srgbClr val="FF3300"/>
                </a:solidFill>
              </a:rPr>
              <a:t>z </a:t>
            </a:r>
            <a:r>
              <a:rPr lang="en-US" b="1"/>
              <a:t>distribution</a:t>
            </a:r>
          </a:p>
        </p:txBody>
      </p:sp>
      <p:sp>
        <p:nvSpPr>
          <p:cNvPr id="365606" name="Text Box 38"/>
          <p:cNvSpPr txBox="1">
            <a:spLocks noChangeArrowheads="1"/>
          </p:cNvSpPr>
          <p:nvPr/>
        </p:nvSpPr>
        <p:spPr bwMode="auto">
          <a:xfrm>
            <a:off x="7753351" y="2625725"/>
            <a:ext cx="1095375" cy="369332"/>
          </a:xfrm>
          <a:prstGeom prst="rect">
            <a:avLst/>
          </a:prstGeom>
          <a:solidFill>
            <a:srgbClr val="0066FF"/>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YES</a:t>
            </a:r>
          </a:p>
        </p:txBody>
      </p:sp>
      <p:grpSp>
        <p:nvGrpSpPr>
          <p:cNvPr id="365613" name="Group 45"/>
          <p:cNvGrpSpPr>
            <a:grpSpLocks/>
          </p:cNvGrpSpPr>
          <p:nvPr/>
        </p:nvGrpSpPr>
        <p:grpSpPr bwMode="auto">
          <a:xfrm>
            <a:off x="4395788" y="1943100"/>
            <a:ext cx="3257550" cy="1112838"/>
            <a:chOff x="1413" y="1566"/>
            <a:chExt cx="2862" cy="701"/>
          </a:xfrm>
        </p:grpSpPr>
        <p:sp>
          <p:nvSpPr>
            <p:cNvPr id="365611" name="Freeform 43"/>
            <p:cNvSpPr>
              <a:spLocks/>
            </p:cNvSpPr>
            <p:nvPr/>
          </p:nvSpPr>
          <p:spPr bwMode="auto">
            <a:xfrm>
              <a:off x="1413" y="2053"/>
              <a:ext cx="2862" cy="214"/>
            </a:xfrm>
            <a:custGeom>
              <a:avLst/>
              <a:gdLst>
                <a:gd name="T0" fmla="*/ 2161 w 2862"/>
                <a:gd name="T1" fmla="*/ 30 h 88"/>
                <a:gd name="T2" fmla="*/ 2161 w 2862"/>
                <a:gd name="T3" fmla="*/ 0 h 88"/>
                <a:gd name="T4" fmla="*/ 2862 w 2862"/>
                <a:gd name="T5" fmla="*/ 45 h 88"/>
                <a:gd name="T6" fmla="*/ 2161 w 2862"/>
                <a:gd name="T7" fmla="*/ 88 h 88"/>
                <a:gd name="T8" fmla="*/ 2161 w 2862"/>
                <a:gd name="T9" fmla="*/ 58 h 88"/>
                <a:gd name="T10" fmla="*/ 701 w 2862"/>
                <a:gd name="T11" fmla="*/ 58 h 88"/>
                <a:gd name="T12" fmla="*/ 701 w 2862"/>
                <a:gd name="T13" fmla="*/ 88 h 88"/>
                <a:gd name="T14" fmla="*/ 0 w 2862"/>
                <a:gd name="T15" fmla="*/ 45 h 88"/>
                <a:gd name="T16" fmla="*/ 701 w 2862"/>
                <a:gd name="T17" fmla="*/ 0 h 88"/>
                <a:gd name="T18" fmla="*/ 701 w 2862"/>
                <a:gd name="T19" fmla="*/ 30 h 88"/>
                <a:gd name="T20" fmla="*/ 2161 w 2862"/>
                <a:gd name="T21" fmla="*/ 3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62" h="88">
                  <a:moveTo>
                    <a:pt x="2161" y="30"/>
                  </a:moveTo>
                  <a:lnTo>
                    <a:pt x="2161" y="0"/>
                  </a:lnTo>
                  <a:lnTo>
                    <a:pt x="2862" y="45"/>
                  </a:lnTo>
                  <a:lnTo>
                    <a:pt x="2161" y="88"/>
                  </a:lnTo>
                  <a:lnTo>
                    <a:pt x="2161" y="58"/>
                  </a:lnTo>
                  <a:lnTo>
                    <a:pt x="701" y="58"/>
                  </a:lnTo>
                  <a:lnTo>
                    <a:pt x="701" y="88"/>
                  </a:lnTo>
                  <a:lnTo>
                    <a:pt x="0" y="45"/>
                  </a:lnTo>
                  <a:lnTo>
                    <a:pt x="701" y="0"/>
                  </a:lnTo>
                  <a:lnTo>
                    <a:pt x="701" y="30"/>
                  </a:lnTo>
                  <a:lnTo>
                    <a:pt x="2161" y="3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12" name="Freeform 44"/>
            <p:cNvSpPr>
              <a:spLocks/>
            </p:cNvSpPr>
            <p:nvPr/>
          </p:nvSpPr>
          <p:spPr bwMode="auto">
            <a:xfrm>
              <a:off x="2841" y="1566"/>
              <a:ext cx="77" cy="594"/>
            </a:xfrm>
            <a:custGeom>
              <a:avLst/>
              <a:gdLst>
                <a:gd name="T0" fmla="*/ 104 w 208"/>
                <a:gd name="T1" fmla="*/ 594 h 594"/>
                <a:gd name="T2" fmla="*/ 208 w 208"/>
                <a:gd name="T3" fmla="*/ 594 h 594"/>
                <a:gd name="T4" fmla="*/ 208 w 208"/>
                <a:gd name="T5" fmla="*/ 0 h 594"/>
                <a:gd name="T6" fmla="*/ 0 w 208"/>
                <a:gd name="T7" fmla="*/ 0 h 594"/>
                <a:gd name="T8" fmla="*/ 0 w 208"/>
                <a:gd name="T9" fmla="*/ 594 h 594"/>
                <a:gd name="T10" fmla="*/ 104 w 208"/>
                <a:gd name="T11" fmla="*/ 594 h 594"/>
                <a:gd name="T12" fmla="*/ 104 w 208"/>
                <a:gd name="T13" fmla="*/ 594 h 594"/>
              </a:gdLst>
              <a:ahLst/>
              <a:cxnLst>
                <a:cxn ang="0">
                  <a:pos x="T0" y="T1"/>
                </a:cxn>
                <a:cxn ang="0">
                  <a:pos x="T2" y="T3"/>
                </a:cxn>
                <a:cxn ang="0">
                  <a:pos x="T4" y="T5"/>
                </a:cxn>
                <a:cxn ang="0">
                  <a:pos x="T6" y="T7"/>
                </a:cxn>
                <a:cxn ang="0">
                  <a:pos x="T8" y="T9"/>
                </a:cxn>
                <a:cxn ang="0">
                  <a:pos x="T10" y="T11"/>
                </a:cxn>
                <a:cxn ang="0">
                  <a:pos x="T12" y="T13"/>
                </a:cxn>
              </a:cxnLst>
              <a:rect l="0" t="0" r="r" b="b"/>
              <a:pathLst>
                <a:path w="208" h="594">
                  <a:moveTo>
                    <a:pt x="104" y="594"/>
                  </a:moveTo>
                  <a:lnTo>
                    <a:pt x="208" y="594"/>
                  </a:lnTo>
                  <a:lnTo>
                    <a:pt x="208" y="0"/>
                  </a:lnTo>
                  <a:lnTo>
                    <a:pt x="0" y="0"/>
                  </a:lnTo>
                  <a:lnTo>
                    <a:pt x="0" y="594"/>
                  </a:lnTo>
                  <a:lnTo>
                    <a:pt x="104" y="594"/>
                  </a:lnTo>
                  <a:lnTo>
                    <a:pt x="104" y="594"/>
                  </a:lnTo>
                  <a:close/>
                </a:path>
              </a:pathLst>
            </a:custGeom>
            <a:solidFill>
              <a:srgbClr val="FF3300"/>
            </a:solidFill>
            <a:ln w="9525">
              <a:solidFill>
                <a:srgbClr val="FF3300"/>
              </a:solidFill>
              <a:round/>
              <a:headEnd/>
              <a:tailEnd/>
            </a:ln>
          </p:spPr>
          <p:txBody>
            <a:bodyPr/>
            <a:lstStyle/>
            <a:p>
              <a:endParaRPr lang="en-US"/>
            </a:p>
          </p:txBody>
        </p:sp>
      </p:grpSp>
      <p:sp>
        <p:nvSpPr>
          <p:cNvPr id="365604" name="Rectangle 36"/>
          <p:cNvSpPr>
            <a:spLocks noChangeArrowheads="1"/>
          </p:cNvSpPr>
          <p:nvPr/>
        </p:nvSpPr>
        <p:spPr bwMode="auto">
          <a:xfrm>
            <a:off x="4210051" y="1543050"/>
            <a:ext cx="3743325" cy="742950"/>
          </a:xfrm>
          <a:prstGeom prst="rect">
            <a:avLst/>
          </a:prstGeom>
          <a:gradFill rotWithShape="1">
            <a:gsLst>
              <a:gs pos="0">
                <a:schemeClr val="accent1"/>
              </a:gs>
              <a:gs pos="50000">
                <a:schemeClr val="accent1">
                  <a:gamma/>
                  <a:tint val="0"/>
                  <a:invGamma/>
                </a:schemeClr>
              </a:gs>
              <a:gs pos="100000">
                <a:schemeClr val="accent1"/>
              </a:gs>
            </a:gsLst>
            <a:lin ang="0" scaled="1"/>
          </a:gradFill>
          <a:ln w="9525">
            <a:solidFill>
              <a:schemeClr val="tx1"/>
            </a:solidFill>
            <a:miter lim="800000"/>
            <a:headEnd/>
            <a:tailEnd/>
          </a:ln>
          <a:effectLst>
            <a:outerShdw dist="165100" dir="6757192" algn="ctr" rotWithShape="0">
              <a:schemeClr val="tx1"/>
            </a:outerShdw>
          </a:effectLst>
        </p:spPr>
        <p:txBody>
          <a:bodyPr wrap="none" anchor="ctr"/>
          <a:lstStyle/>
          <a:p>
            <a:r>
              <a:rPr lang="en-US" sz="3200" b="1"/>
              <a:t>Population Normal?</a:t>
            </a:r>
          </a:p>
        </p:txBody>
      </p:sp>
      <p:sp>
        <p:nvSpPr>
          <p:cNvPr id="365614" name="Text Box 46"/>
          <p:cNvSpPr txBox="1">
            <a:spLocks noChangeArrowheads="1"/>
          </p:cNvSpPr>
          <p:nvPr/>
        </p:nvSpPr>
        <p:spPr bwMode="auto">
          <a:xfrm>
            <a:off x="2185988" y="4435475"/>
            <a:ext cx="723900" cy="369332"/>
          </a:xfrm>
          <a:prstGeom prst="rect">
            <a:avLst/>
          </a:prstGeom>
          <a:solidFill>
            <a:srgbClr val="FF3300"/>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NO</a:t>
            </a:r>
          </a:p>
        </p:txBody>
      </p:sp>
      <p:sp>
        <p:nvSpPr>
          <p:cNvPr id="365615" name="Text Box 47"/>
          <p:cNvSpPr txBox="1">
            <a:spLocks noChangeArrowheads="1"/>
          </p:cNvSpPr>
          <p:nvPr/>
        </p:nvSpPr>
        <p:spPr bwMode="auto">
          <a:xfrm>
            <a:off x="4624389" y="4435475"/>
            <a:ext cx="1095375" cy="369332"/>
          </a:xfrm>
          <a:prstGeom prst="rect">
            <a:avLst/>
          </a:prstGeom>
          <a:solidFill>
            <a:srgbClr val="0066FF"/>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YES</a:t>
            </a:r>
          </a:p>
        </p:txBody>
      </p:sp>
      <p:grpSp>
        <p:nvGrpSpPr>
          <p:cNvPr id="365619" name="Group 51"/>
          <p:cNvGrpSpPr>
            <a:grpSpLocks/>
          </p:cNvGrpSpPr>
          <p:nvPr/>
        </p:nvGrpSpPr>
        <p:grpSpPr bwMode="auto">
          <a:xfrm>
            <a:off x="2838451" y="3143250"/>
            <a:ext cx="1800225" cy="1798638"/>
            <a:chOff x="828" y="2196"/>
            <a:chExt cx="1134" cy="1025"/>
          </a:xfrm>
        </p:grpSpPr>
        <p:sp>
          <p:nvSpPr>
            <p:cNvPr id="365617" name="Freeform 49"/>
            <p:cNvSpPr>
              <a:spLocks/>
            </p:cNvSpPr>
            <p:nvPr/>
          </p:nvSpPr>
          <p:spPr bwMode="auto">
            <a:xfrm>
              <a:off x="828" y="3051"/>
              <a:ext cx="1134" cy="170"/>
            </a:xfrm>
            <a:custGeom>
              <a:avLst/>
              <a:gdLst>
                <a:gd name="T0" fmla="*/ 2161 w 2862"/>
                <a:gd name="T1" fmla="*/ 30 h 88"/>
                <a:gd name="T2" fmla="*/ 2161 w 2862"/>
                <a:gd name="T3" fmla="*/ 0 h 88"/>
                <a:gd name="T4" fmla="*/ 2862 w 2862"/>
                <a:gd name="T5" fmla="*/ 45 h 88"/>
                <a:gd name="T6" fmla="*/ 2161 w 2862"/>
                <a:gd name="T7" fmla="*/ 88 h 88"/>
                <a:gd name="T8" fmla="*/ 2161 w 2862"/>
                <a:gd name="T9" fmla="*/ 58 h 88"/>
                <a:gd name="T10" fmla="*/ 701 w 2862"/>
                <a:gd name="T11" fmla="*/ 58 h 88"/>
                <a:gd name="T12" fmla="*/ 701 w 2862"/>
                <a:gd name="T13" fmla="*/ 88 h 88"/>
                <a:gd name="T14" fmla="*/ 0 w 2862"/>
                <a:gd name="T15" fmla="*/ 45 h 88"/>
                <a:gd name="T16" fmla="*/ 701 w 2862"/>
                <a:gd name="T17" fmla="*/ 0 h 88"/>
                <a:gd name="T18" fmla="*/ 701 w 2862"/>
                <a:gd name="T19" fmla="*/ 30 h 88"/>
                <a:gd name="T20" fmla="*/ 2161 w 2862"/>
                <a:gd name="T21" fmla="*/ 3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62" h="88">
                  <a:moveTo>
                    <a:pt x="2161" y="30"/>
                  </a:moveTo>
                  <a:lnTo>
                    <a:pt x="2161" y="0"/>
                  </a:lnTo>
                  <a:lnTo>
                    <a:pt x="2862" y="45"/>
                  </a:lnTo>
                  <a:lnTo>
                    <a:pt x="2161" y="88"/>
                  </a:lnTo>
                  <a:lnTo>
                    <a:pt x="2161" y="58"/>
                  </a:lnTo>
                  <a:lnTo>
                    <a:pt x="701" y="58"/>
                  </a:lnTo>
                  <a:lnTo>
                    <a:pt x="701" y="88"/>
                  </a:lnTo>
                  <a:lnTo>
                    <a:pt x="0" y="45"/>
                  </a:lnTo>
                  <a:lnTo>
                    <a:pt x="701" y="0"/>
                  </a:lnTo>
                  <a:lnTo>
                    <a:pt x="701" y="30"/>
                  </a:lnTo>
                  <a:lnTo>
                    <a:pt x="2161" y="30"/>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618" name="Freeform 50"/>
            <p:cNvSpPr>
              <a:spLocks/>
            </p:cNvSpPr>
            <p:nvPr/>
          </p:nvSpPr>
          <p:spPr bwMode="auto">
            <a:xfrm flipH="1">
              <a:off x="1367" y="2196"/>
              <a:ext cx="27" cy="940"/>
            </a:xfrm>
            <a:custGeom>
              <a:avLst/>
              <a:gdLst>
                <a:gd name="T0" fmla="*/ 104 w 208"/>
                <a:gd name="T1" fmla="*/ 594 h 594"/>
                <a:gd name="T2" fmla="*/ 208 w 208"/>
                <a:gd name="T3" fmla="*/ 594 h 594"/>
                <a:gd name="T4" fmla="*/ 208 w 208"/>
                <a:gd name="T5" fmla="*/ 0 h 594"/>
                <a:gd name="T6" fmla="*/ 0 w 208"/>
                <a:gd name="T7" fmla="*/ 0 h 594"/>
                <a:gd name="T8" fmla="*/ 0 w 208"/>
                <a:gd name="T9" fmla="*/ 594 h 594"/>
                <a:gd name="T10" fmla="*/ 104 w 208"/>
                <a:gd name="T11" fmla="*/ 594 h 594"/>
                <a:gd name="T12" fmla="*/ 104 w 208"/>
                <a:gd name="T13" fmla="*/ 594 h 594"/>
              </a:gdLst>
              <a:ahLst/>
              <a:cxnLst>
                <a:cxn ang="0">
                  <a:pos x="T0" y="T1"/>
                </a:cxn>
                <a:cxn ang="0">
                  <a:pos x="T2" y="T3"/>
                </a:cxn>
                <a:cxn ang="0">
                  <a:pos x="T4" y="T5"/>
                </a:cxn>
                <a:cxn ang="0">
                  <a:pos x="T6" y="T7"/>
                </a:cxn>
                <a:cxn ang="0">
                  <a:pos x="T8" y="T9"/>
                </a:cxn>
                <a:cxn ang="0">
                  <a:pos x="T10" y="T11"/>
                </a:cxn>
                <a:cxn ang="0">
                  <a:pos x="T12" y="T13"/>
                </a:cxn>
              </a:cxnLst>
              <a:rect l="0" t="0" r="r" b="b"/>
              <a:pathLst>
                <a:path w="208" h="594">
                  <a:moveTo>
                    <a:pt x="104" y="594"/>
                  </a:moveTo>
                  <a:lnTo>
                    <a:pt x="208" y="594"/>
                  </a:lnTo>
                  <a:lnTo>
                    <a:pt x="208" y="0"/>
                  </a:lnTo>
                  <a:lnTo>
                    <a:pt x="0" y="0"/>
                  </a:lnTo>
                  <a:lnTo>
                    <a:pt x="0" y="594"/>
                  </a:lnTo>
                  <a:lnTo>
                    <a:pt x="104" y="594"/>
                  </a:lnTo>
                  <a:lnTo>
                    <a:pt x="104" y="594"/>
                  </a:lnTo>
                  <a:close/>
                </a:path>
              </a:pathLst>
            </a:custGeom>
            <a:solidFill>
              <a:srgbClr val="FF3300"/>
            </a:solidFill>
            <a:ln w="9525">
              <a:solidFill>
                <a:srgbClr val="FF3300"/>
              </a:solidFill>
              <a:round/>
              <a:headEnd/>
              <a:tailEnd/>
            </a:ln>
          </p:spPr>
          <p:txBody>
            <a:bodyPr/>
            <a:lstStyle/>
            <a:p>
              <a:endParaRPr lang="en-US"/>
            </a:p>
          </p:txBody>
        </p:sp>
      </p:grpSp>
      <p:sp>
        <p:nvSpPr>
          <p:cNvPr id="365583" name="Text Box 15"/>
          <p:cNvSpPr txBox="1">
            <a:spLocks noChangeArrowheads="1"/>
          </p:cNvSpPr>
          <p:nvPr/>
        </p:nvSpPr>
        <p:spPr bwMode="auto">
          <a:xfrm>
            <a:off x="2314575" y="3429001"/>
            <a:ext cx="2800350" cy="650875"/>
          </a:xfrm>
          <a:prstGeom prst="rect">
            <a:avLst/>
          </a:prstGeom>
          <a:solidFill>
            <a:srgbClr val="EAFC9C"/>
          </a:solidFill>
          <a:ln w="9525">
            <a:solidFill>
              <a:schemeClr val="tx1"/>
            </a:solidFill>
            <a:miter lim="800000"/>
            <a:headEnd/>
            <a:tailEnd/>
          </a:ln>
          <a:effectLst>
            <a:outerShdw dist="127000" dir="7612194" algn="ctr" rotWithShape="0">
              <a:schemeClr val="tx1"/>
            </a:outerShdw>
          </a:effectLst>
        </p:spPr>
        <p:txBody>
          <a:bodyPr>
            <a:spAutoFit/>
          </a:bodyPr>
          <a:lstStyle/>
          <a:p>
            <a:pPr>
              <a:spcBef>
                <a:spcPct val="50000"/>
              </a:spcBef>
            </a:pPr>
            <a:r>
              <a:rPr lang="en-US" sz="3600" b="1"/>
              <a:t>n</a:t>
            </a:r>
            <a:r>
              <a:rPr lang="en-US" sz="3200" b="1"/>
              <a:t> </a:t>
            </a:r>
            <a:r>
              <a:rPr lang="en-US" sz="3200" b="1" i="1"/>
              <a:t>30 or</a:t>
            </a:r>
            <a:r>
              <a:rPr lang="en-US" sz="3200" b="1"/>
              <a:t> </a:t>
            </a:r>
            <a:r>
              <a:rPr lang="en-US" sz="3200" b="1" i="1"/>
              <a:t>more</a:t>
            </a:r>
            <a:r>
              <a:rPr lang="en-US" sz="3200" b="1"/>
              <a:t>?</a:t>
            </a:r>
          </a:p>
        </p:txBody>
      </p:sp>
      <p:sp>
        <p:nvSpPr>
          <p:cNvPr id="365623" name="Text Box 55"/>
          <p:cNvSpPr txBox="1">
            <a:spLocks noChangeArrowheads="1"/>
          </p:cNvSpPr>
          <p:nvPr/>
        </p:nvSpPr>
        <p:spPr bwMode="auto">
          <a:xfrm>
            <a:off x="6738938" y="4445000"/>
            <a:ext cx="723900" cy="369332"/>
          </a:xfrm>
          <a:prstGeom prst="rect">
            <a:avLst/>
          </a:prstGeom>
          <a:solidFill>
            <a:srgbClr val="FF3300"/>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NO</a:t>
            </a:r>
          </a:p>
        </p:txBody>
      </p:sp>
      <p:sp>
        <p:nvSpPr>
          <p:cNvPr id="365624" name="Text Box 56"/>
          <p:cNvSpPr txBox="1">
            <a:spLocks noChangeArrowheads="1"/>
          </p:cNvSpPr>
          <p:nvPr/>
        </p:nvSpPr>
        <p:spPr bwMode="auto">
          <a:xfrm>
            <a:off x="9177339" y="4445000"/>
            <a:ext cx="1095375" cy="369332"/>
          </a:xfrm>
          <a:prstGeom prst="rect">
            <a:avLst/>
          </a:prstGeom>
          <a:solidFill>
            <a:srgbClr val="0066FF"/>
          </a:solidFill>
          <a:ln>
            <a:noFill/>
          </a:ln>
          <a:effectLst>
            <a:outerShdw dist="161645" dir="81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US" b="1">
                <a:solidFill>
                  <a:schemeClr val="tx2"/>
                </a:solidFill>
              </a:rPr>
              <a:t>YES</a:t>
            </a:r>
          </a:p>
        </p:txBody>
      </p:sp>
      <p:sp>
        <p:nvSpPr>
          <p:cNvPr id="365625" name="Text Box 57"/>
          <p:cNvSpPr txBox="1">
            <a:spLocks noChangeArrowheads="1"/>
          </p:cNvSpPr>
          <p:nvPr/>
        </p:nvSpPr>
        <p:spPr bwMode="auto">
          <a:xfrm>
            <a:off x="8572500" y="5153025"/>
            <a:ext cx="2019300" cy="92333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lang="en-US" b="1"/>
              <a:t>Use the</a:t>
            </a:r>
            <a:r>
              <a:rPr lang="en-US" b="1" i="1"/>
              <a:t> </a:t>
            </a:r>
            <a:r>
              <a:rPr lang="en-US" sz="3600" b="1" i="1">
                <a:solidFill>
                  <a:srgbClr val="FF3300"/>
                </a:solidFill>
              </a:rPr>
              <a:t>z </a:t>
            </a:r>
            <a:r>
              <a:rPr lang="en-US" b="1"/>
              <a:t>distribution</a:t>
            </a:r>
          </a:p>
        </p:txBody>
      </p:sp>
      <p:sp>
        <p:nvSpPr>
          <p:cNvPr id="27" name="Text Box 29"/>
          <p:cNvSpPr txBox="1">
            <a:spLocks noChangeArrowheads="1"/>
          </p:cNvSpPr>
          <p:nvPr/>
        </p:nvSpPr>
        <p:spPr bwMode="auto">
          <a:xfrm>
            <a:off x="1204064" y="5143500"/>
            <a:ext cx="2047875" cy="92333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spAutoFit/>
          </a:bodyPr>
          <a:lstStyle/>
          <a:p>
            <a:pPr>
              <a:spcBef>
                <a:spcPct val="50000"/>
              </a:spcBef>
            </a:pPr>
            <a:r>
              <a:rPr lang="en-US" b="1" dirty="0"/>
              <a:t>Use the</a:t>
            </a:r>
            <a:r>
              <a:rPr lang="en-US" b="1" i="1" dirty="0"/>
              <a:t> </a:t>
            </a:r>
            <a:r>
              <a:rPr lang="en-US" sz="3600" b="1" i="1" dirty="0">
                <a:solidFill>
                  <a:srgbClr val="92D050"/>
                </a:solidFill>
              </a:rPr>
              <a:t>t</a:t>
            </a:r>
            <a:r>
              <a:rPr lang="en-US" sz="2400" b="1" i="1" dirty="0"/>
              <a:t> </a:t>
            </a:r>
            <a:r>
              <a:rPr lang="en-US" b="1" dirty="0"/>
              <a:t>distribution</a:t>
            </a:r>
          </a:p>
        </p:txBody>
      </p:sp>
      <p:pic>
        <p:nvPicPr>
          <p:cNvPr id="28"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6264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5574"/>
                                        </p:tgtEl>
                                        <p:attrNameLst>
                                          <p:attrName>style.visibility</p:attrName>
                                        </p:attrNameLst>
                                      </p:cBhvr>
                                      <p:to>
                                        <p:strVal val="visible"/>
                                      </p:to>
                                    </p:set>
                                    <p:animEffect transition="in" filter="dissolve">
                                      <p:cBhvr>
                                        <p:cTn id="7" dur="500"/>
                                        <p:tgtEl>
                                          <p:spTgt spid="36557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5628"/>
                                        </p:tgtEl>
                                        <p:attrNameLst>
                                          <p:attrName>style.visibility</p:attrName>
                                        </p:attrNameLst>
                                      </p:cBhvr>
                                      <p:to>
                                        <p:strVal val="visible"/>
                                      </p:to>
                                    </p:set>
                                    <p:animEffect transition="in" filter="dissolve">
                                      <p:cBhvr>
                                        <p:cTn id="11" dur="500"/>
                                        <p:tgtEl>
                                          <p:spTgt spid="36562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5575"/>
                                        </p:tgtEl>
                                        <p:attrNameLst>
                                          <p:attrName>style.visibility</p:attrName>
                                        </p:attrNameLst>
                                      </p:cBhvr>
                                      <p:to>
                                        <p:strVal val="visible"/>
                                      </p:to>
                                    </p:set>
                                    <p:animEffect transition="in" filter="wipe(left)">
                                      <p:cBhvr>
                                        <p:cTn id="15" dur="500"/>
                                        <p:tgtEl>
                                          <p:spTgt spid="3655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65604"/>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499"/>
                                          </p:stCondLst>
                                        </p:cTn>
                                        <p:tgtEl>
                                          <p:spTgt spid="365613"/>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365579"/>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36560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655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65619"/>
                                        </p:tgtEl>
                                        <p:attrNameLst>
                                          <p:attrName>style.visibility</p:attrName>
                                        </p:attrNameLst>
                                      </p:cBhvr>
                                      <p:to>
                                        <p:strVal val="visible"/>
                                      </p:to>
                                    </p:set>
                                    <p:animEffect transition="in" filter="wipe(up)">
                                      <p:cBhvr>
                                        <p:cTn id="37" dur="500"/>
                                        <p:tgtEl>
                                          <p:spTgt spid="365619"/>
                                        </p:tgtEl>
                                      </p:cBhvr>
                                    </p:animEffec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65615"/>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36561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365584"/>
                                        </p:tgtEl>
                                        <p:attrNameLst>
                                          <p:attrName>style.visibility</p:attrName>
                                        </p:attrNameLst>
                                      </p:cBhvr>
                                      <p:to>
                                        <p:strVal val="visible"/>
                                      </p:to>
                                    </p:se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365620"/>
                                        </p:tgtEl>
                                        <p:attrNameLst>
                                          <p:attrName>style.visibility</p:attrName>
                                        </p:attrNameLst>
                                      </p:cBhvr>
                                      <p:to>
                                        <p:strVal val="visible"/>
                                      </p:to>
                                    </p:set>
                                    <p:animEffect transition="in" filter="wipe(up)">
                                      <p:cBhvr>
                                        <p:cTn id="51" dur="500"/>
                                        <p:tgtEl>
                                          <p:spTgt spid="365620"/>
                                        </p:tgtEl>
                                      </p:cBhvr>
                                    </p:animEffect>
                                  </p:childTnLst>
                                </p:cTn>
                              </p:par>
                            </p:childTnLst>
                          </p:cTn>
                        </p:par>
                        <p:par>
                          <p:cTn id="52" fill="hold" nodeType="afterGroup">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365624"/>
                                        </p:tgtEl>
                                        <p:attrNameLst>
                                          <p:attrName>style.visibility</p:attrName>
                                        </p:attrNameLst>
                                      </p:cBhvr>
                                      <p:to>
                                        <p:strVal val="visible"/>
                                      </p:to>
                                    </p:set>
                                  </p:childTnLst>
                                </p:cTn>
                              </p:par>
                            </p:childTnLst>
                          </p:cTn>
                        </p:par>
                        <p:par>
                          <p:cTn id="55" fill="hold" nodeType="afterGroup">
                            <p:stCondLst>
                              <p:cond delay="1500"/>
                            </p:stCondLst>
                            <p:childTnLst>
                              <p:par>
                                <p:cTn id="56" presetID="1" presetClass="entr" presetSubtype="0" fill="hold" grpId="0" nodeType="afterEffect">
                                  <p:stCondLst>
                                    <p:cond delay="0"/>
                                  </p:stCondLst>
                                  <p:childTnLst>
                                    <p:set>
                                      <p:cBhvr>
                                        <p:cTn id="57" dur="1" fill="hold">
                                          <p:stCondLst>
                                            <p:cond delay="499"/>
                                          </p:stCondLst>
                                        </p:cTn>
                                        <p:tgtEl>
                                          <p:spTgt spid="36562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6559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36562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28" grpId="0" animBg="1"/>
      <p:bldP spid="365574" grpId="0" animBg="1" autoUpdateAnimBg="0"/>
      <p:bldP spid="365575" grpId="0" autoUpdateAnimBg="0"/>
      <p:bldP spid="365579" grpId="0" animBg="1" autoUpdateAnimBg="0"/>
      <p:bldP spid="365584" grpId="0" animBg="1" autoUpdateAnimBg="0"/>
      <p:bldP spid="365591" grpId="0" animBg="1" autoUpdateAnimBg="0"/>
      <p:bldP spid="365606" grpId="0" animBg="1" autoUpdateAnimBg="0"/>
      <p:bldP spid="365604" grpId="0" animBg="1" autoUpdateAnimBg="0"/>
      <p:bldP spid="365614" grpId="0" animBg="1" autoUpdateAnimBg="0"/>
      <p:bldP spid="365615" grpId="0" animBg="1" autoUpdateAnimBg="0"/>
      <p:bldP spid="365583" grpId="0" animBg="1" autoUpdateAnimBg="0"/>
      <p:bldP spid="365623" grpId="0" animBg="1" autoUpdateAnimBg="0"/>
      <p:bldP spid="365624" grpId="0" animBg="1" autoUpdateAnimBg="0"/>
      <p:bldP spid="365625" grpId="0" animBg="1" autoUpdateAnimBg="0"/>
      <p:bldP spid="27"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One-sample t-test</a:t>
            </a:r>
            <a:endParaRPr lang="en-US" dirty="0"/>
          </a:p>
        </p:txBody>
      </p:sp>
      <p:sp>
        <p:nvSpPr>
          <p:cNvPr id="3" name="Content Placeholder 2"/>
          <p:cNvSpPr>
            <a:spLocks noGrp="1"/>
          </p:cNvSpPr>
          <p:nvPr>
            <p:ph idx="1"/>
          </p:nvPr>
        </p:nvSpPr>
        <p:spPr/>
        <p:txBody>
          <a:bodyPr/>
          <a:lstStyle/>
          <a:p>
            <a:pPr marL="0" lvl="0" indent="0">
              <a:buNone/>
            </a:pPr>
            <a:r>
              <a:rPr lang="en-US" b="1" dirty="0" smtClean="0"/>
              <a:t>Ex. 2: </a:t>
            </a:r>
            <a:r>
              <a:rPr lang="en-US" dirty="0" smtClean="0"/>
              <a:t>Farm </a:t>
            </a:r>
            <a:r>
              <a:rPr lang="en-US" dirty="0"/>
              <a:t>and power equipment dealers are typically dependent on a primary supplier organization for many of their business needs. These suppliers often demand control over many of the dealers’ decisions. To determine the degree to which dealers are dependent on suppliers, a survey of 12 farm and power equipment dealers was conducted. The study revealed the following data on the total number of suppliers engaged by the dealers: 4, 3, 2, 2, 3, 5, 2, 3, 3, 4, 4, 6. Test the hypothesis that the true mean number of suppliers engaged by farm and power equipment dealers exceeds 3, using a 0.01 significance level.</a:t>
            </a:r>
          </a:p>
          <a:p>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0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Two-sample t-tests</a:t>
            </a:r>
            <a:endParaRPr lang="en-US" dirty="0"/>
          </a:p>
        </p:txBody>
      </p:sp>
      <p:sp>
        <p:nvSpPr>
          <p:cNvPr id="3" name="Content Placeholder 2"/>
          <p:cNvSpPr>
            <a:spLocks noGrp="1"/>
          </p:cNvSpPr>
          <p:nvPr>
            <p:ph idx="1"/>
          </p:nvPr>
        </p:nvSpPr>
        <p:spPr/>
        <p:txBody>
          <a:bodyPr>
            <a:normAutofit/>
          </a:bodyPr>
          <a:lstStyle/>
          <a:p>
            <a:r>
              <a:rPr lang="en-US" sz="3200" dirty="0"/>
              <a:t>Pooled </a:t>
            </a:r>
            <a:r>
              <a:rPr lang="en-US" sz="3200" dirty="0" smtClean="0"/>
              <a:t>variance</a:t>
            </a:r>
          </a:p>
          <a:p>
            <a:r>
              <a:rPr lang="en-US" sz="3200" dirty="0"/>
              <a:t>Separated variance</a:t>
            </a:r>
          </a:p>
        </p:txBody>
      </p:sp>
    </p:spTree>
    <p:extLst>
      <p:ext uri="{BB962C8B-B14F-4D97-AF65-F5344CB8AC3E}">
        <p14:creationId xmlns:p14="http://schemas.microsoft.com/office/powerpoint/2010/main" val="662815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Two-sample t-tests (Pooled variance)</a:t>
            </a:r>
            <a:endParaRPr lang="en-US" dirty="0"/>
          </a:p>
        </p:txBody>
      </p:sp>
      <p:sp>
        <p:nvSpPr>
          <p:cNvPr id="3" name="Content Placeholder 2"/>
          <p:cNvSpPr>
            <a:spLocks noGrp="1"/>
          </p:cNvSpPr>
          <p:nvPr>
            <p:ph idx="1"/>
          </p:nvPr>
        </p:nvSpPr>
        <p:spPr/>
        <p:txBody>
          <a:bodyPr/>
          <a:lstStyle/>
          <a:p>
            <a:pPr marL="0" indent="0">
              <a:buNone/>
            </a:pPr>
            <a:r>
              <a:rPr lang="en-US" b="1" dirty="0"/>
              <a:t>Ex. </a:t>
            </a:r>
            <a:r>
              <a:rPr lang="en-US" b="1" dirty="0" smtClean="0"/>
              <a:t>1: </a:t>
            </a:r>
            <a:r>
              <a:rPr lang="en-US" dirty="0" smtClean="0"/>
              <a:t>6 </a:t>
            </a:r>
            <a:r>
              <a:rPr lang="en-US" dirty="0"/>
              <a:t>subjects were given a drug (treatment group) and an additional 6 subjects a placebo (control group). Their reaction time to a stimulus was measured (in </a:t>
            </a:r>
            <a:r>
              <a:rPr lang="en-US" i="1" dirty="0" err="1"/>
              <a:t>ms</a:t>
            </a:r>
            <a:r>
              <a:rPr lang="en-US" dirty="0"/>
              <a:t>). We want to perform a two-sample t-test for comparing the means of the treatment and control groups. </a:t>
            </a:r>
            <a:endParaRPr lang="en-US" dirty="0" smtClean="0"/>
          </a:p>
          <a:p>
            <a:endParaRPr lang="en-US" dirty="0"/>
          </a:p>
          <a:p>
            <a:pPr marL="0" indent="0">
              <a:buNone/>
            </a:pPr>
            <a:r>
              <a:rPr lang="en-US" dirty="0" smtClean="0"/>
              <a:t>Control: 91</a:t>
            </a:r>
            <a:r>
              <a:rPr lang="en-US" dirty="0"/>
              <a:t>, 87, 99, 77, 88, </a:t>
            </a:r>
            <a:r>
              <a:rPr lang="en-US" dirty="0" smtClean="0"/>
              <a:t>91</a:t>
            </a:r>
            <a:endParaRPr lang="en-US" dirty="0"/>
          </a:p>
          <a:p>
            <a:pPr marL="0" indent="0">
              <a:buNone/>
            </a:pPr>
            <a:r>
              <a:rPr lang="en-US" dirty="0" smtClean="0"/>
              <a:t>Treat: 101</a:t>
            </a:r>
            <a:r>
              <a:rPr lang="en-US" dirty="0"/>
              <a:t>, 110, 103, 93, 99, </a:t>
            </a:r>
            <a:r>
              <a:rPr lang="en-US" dirty="0" smtClean="0"/>
              <a:t>104</a:t>
            </a: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829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Ex. </a:t>
            </a:r>
            <a:r>
              <a:rPr lang="en-US" b="1" dirty="0" smtClean="0"/>
              <a:t>1: </a:t>
            </a:r>
            <a:r>
              <a:rPr lang="en-US" dirty="0" smtClean="0"/>
              <a:t>Let µ1 </a:t>
            </a:r>
            <a:r>
              <a:rPr lang="en-US" dirty="0"/>
              <a:t>be the mean of the population taking medicine and </a:t>
            </a:r>
            <a:r>
              <a:rPr lang="en-US" dirty="0" smtClean="0"/>
              <a:t>µ2 </a:t>
            </a:r>
            <a:r>
              <a:rPr lang="en-US" dirty="0"/>
              <a:t>the mean of the untreated population. Here the hypothesis of interest can be expressed as: </a:t>
            </a:r>
          </a:p>
          <a:p>
            <a:r>
              <a:rPr lang="en-US" dirty="0" smtClean="0"/>
              <a:t>H</a:t>
            </a:r>
            <a:r>
              <a:rPr lang="en-US" baseline="-25000" dirty="0"/>
              <a:t>0</a:t>
            </a:r>
            <a:r>
              <a:rPr lang="en-US" dirty="0" smtClean="0"/>
              <a:t>: </a:t>
            </a:r>
            <a:r>
              <a:rPr lang="en-US" dirty="0"/>
              <a:t>µ1 </a:t>
            </a:r>
            <a:r>
              <a:rPr lang="en-US" dirty="0" smtClean="0"/>
              <a:t>-</a:t>
            </a:r>
            <a:r>
              <a:rPr lang="en-US" dirty="0"/>
              <a:t> µ2 </a:t>
            </a:r>
            <a:r>
              <a:rPr lang="en-US" dirty="0" smtClean="0"/>
              <a:t>= 0 </a:t>
            </a:r>
            <a:endParaRPr lang="en-US" dirty="0"/>
          </a:p>
          <a:p>
            <a:r>
              <a:rPr lang="en-US" dirty="0" smtClean="0"/>
              <a:t>H</a:t>
            </a:r>
            <a:r>
              <a:rPr lang="en-US" baseline="-25000" dirty="0" smtClean="0"/>
              <a:t>1</a:t>
            </a:r>
            <a:r>
              <a:rPr lang="en-US" dirty="0" smtClean="0"/>
              <a:t>: </a:t>
            </a:r>
            <a:r>
              <a:rPr lang="en-US" dirty="0"/>
              <a:t>µ1 </a:t>
            </a:r>
            <a:r>
              <a:rPr lang="en-US" dirty="0" smtClean="0"/>
              <a:t>-</a:t>
            </a:r>
            <a:r>
              <a:rPr lang="en-US" dirty="0"/>
              <a:t> µ2 </a:t>
            </a:r>
            <a:r>
              <a:rPr lang="en-US" dirty="0" smtClean="0"/>
              <a:t>&lt; 0</a:t>
            </a:r>
            <a:endParaRPr lang="en-US" dirty="0"/>
          </a:p>
        </p:txBody>
      </p:sp>
      <p:sp>
        <p:nvSpPr>
          <p:cNvPr id="4" name="Title 1"/>
          <p:cNvSpPr>
            <a:spLocks noGrp="1"/>
          </p:cNvSpPr>
          <p:nvPr>
            <p:ph type="title"/>
          </p:nvPr>
        </p:nvSpPr>
        <p:spPr/>
        <p:txBody>
          <a:bodyPr/>
          <a:lstStyle/>
          <a:p>
            <a:r>
              <a:rPr lang="en-US" b="1" dirty="0" smtClean="0"/>
              <a:t>Two-sample t-tests </a:t>
            </a:r>
            <a:r>
              <a:rPr lang="en-US" b="1" dirty="0"/>
              <a:t>(Pooled variance)</a:t>
            </a:r>
            <a:endParaRPr lang="en-US"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518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fontAlgn="base">
              <a:buNone/>
            </a:pPr>
            <a:r>
              <a:rPr lang="en-US" b="1" dirty="0"/>
              <a:t>Ex. 2: </a:t>
            </a:r>
            <a:r>
              <a:rPr lang="en-US" dirty="0" smtClean="0"/>
              <a:t>In </a:t>
            </a:r>
            <a:r>
              <a:rPr lang="en-US" dirty="0"/>
              <a:t>two wards for elderly women in a geriatric hospital the following levels of </a:t>
            </a:r>
            <a:r>
              <a:rPr lang="en-US" dirty="0" err="1"/>
              <a:t>haemoglobin</a:t>
            </a:r>
            <a:r>
              <a:rPr lang="en-US" dirty="0"/>
              <a:t> were found</a:t>
            </a:r>
            <a:r>
              <a:rPr lang="en-US" dirty="0" smtClean="0"/>
              <a:t>:</a:t>
            </a:r>
            <a:endParaRPr lang="th-TH" dirty="0" smtClean="0"/>
          </a:p>
          <a:p>
            <a:pPr marL="0" indent="0" fontAlgn="base">
              <a:buNone/>
            </a:pPr>
            <a:endParaRPr lang="en-US" dirty="0"/>
          </a:p>
          <a:p>
            <a:pPr marL="0" indent="0" fontAlgn="base">
              <a:buNone/>
            </a:pPr>
            <a:r>
              <a:rPr lang="en-US" dirty="0"/>
              <a:t>Ward A: 12.2, 11.1, 14.0, 11.3, 10.8, 12.5, 12.2, 11.9, 13.6, 12.7, 13.4, 13.7 g/dl;</a:t>
            </a:r>
          </a:p>
          <a:p>
            <a:pPr marL="0" indent="0" fontAlgn="base">
              <a:buNone/>
            </a:pPr>
            <a:r>
              <a:rPr lang="en-US" dirty="0"/>
              <a:t>Ward B: 11.9, 10.7, 12.3, 13.9, 11.1, 11.2, 13.3, 11.4, 12.0, 11.1 g/dl.</a:t>
            </a:r>
          </a:p>
          <a:p>
            <a:pPr marL="0" indent="0" fontAlgn="base">
              <a:buNone/>
            </a:pPr>
            <a:endParaRPr lang="th-TH" dirty="0" smtClean="0"/>
          </a:p>
          <a:p>
            <a:pPr marL="0" indent="0">
              <a:buNone/>
            </a:pPr>
            <a:r>
              <a:rPr lang="en-US" dirty="0"/>
              <a:t>Is there evidence that the mean level of </a:t>
            </a:r>
            <a:r>
              <a:rPr lang="en-US" dirty="0" err="1"/>
              <a:t>haemoglobin</a:t>
            </a:r>
            <a:r>
              <a:rPr lang="en-US" dirty="0" smtClean="0"/>
              <a:t> between </a:t>
            </a:r>
            <a:r>
              <a:rPr lang="en-US" dirty="0"/>
              <a:t>two wards </a:t>
            </a:r>
            <a:r>
              <a:rPr lang="en-US" dirty="0" smtClean="0"/>
              <a:t>?</a:t>
            </a:r>
            <a:endParaRPr lang="en-US" dirty="0"/>
          </a:p>
          <a:p>
            <a:endParaRPr lang="en-US" dirty="0"/>
          </a:p>
        </p:txBody>
      </p:sp>
      <p:sp>
        <p:nvSpPr>
          <p:cNvPr id="4" name="Title 1"/>
          <p:cNvSpPr>
            <a:spLocks noGrp="1"/>
          </p:cNvSpPr>
          <p:nvPr>
            <p:ph type="title"/>
          </p:nvPr>
        </p:nvSpPr>
        <p:spPr/>
        <p:txBody>
          <a:bodyPr/>
          <a:lstStyle/>
          <a:p>
            <a:r>
              <a:rPr lang="en-US" b="1" dirty="0" smtClean="0"/>
              <a:t>Two-sample t-tests </a:t>
            </a:r>
            <a:r>
              <a:rPr lang="en-US" b="1" dirty="0"/>
              <a:t>(Pooled variance)</a:t>
            </a:r>
            <a:endParaRPr lang="en-US"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60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fontAlgn="base">
              <a:buNone/>
            </a:pPr>
            <a:r>
              <a:rPr lang="en-US" dirty="0"/>
              <a:t>Ex. </a:t>
            </a:r>
            <a:r>
              <a:rPr lang="en-US" dirty="0" smtClean="0"/>
              <a:t>1: A </a:t>
            </a:r>
            <a:r>
              <a:rPr lang="en-US" dirty="0"/>
              <a:t>new treatment for varicose ulcer is compared with a standard treatment on ten matched pairs of patients, where treatment between pairs is decided using random numbers. The outcome is the number of days from start of treatment to healing of ulcer. One doctor is responsible for treatment and a second doctor assesses healing without knowing which treatment each patient had. The following treatment times were </a:t>
            </a:r>
            <a:r>
              <a:rPr lang="en-US" dirty="0" smtClean="0"/>
              <a:t>recorded.</a:t>
            </a:r>
          </a:p>
          <a:p>
            <a:pPr marL="0" indent="0" fontAlgn="base">
              <a:buNone/>
            </a:pPr>
            <a:endParaRPr lang="en-US" dirty="0" smtClean="0"/>
          </a:p>
          <a:p>
            <a:pPr marL="0" indent="0" fontAlgn="base">
              <a:buNone/>
            </a:pPr>
            <a:r>
              <a:rPr lang="en-US" dirty="0" smtClean="0"/>
              <a:t>Standard </a:t>
            </a:r>
            <a:r>
              <a:rPr lang="en-US" dirty="0"/>
              <a:t>treatment: 35, 104, 27, 53, 72, 64, 97, 121, 86, 41 days;</a:t>
            </a:r>
          </a:p>
          <a:p>
            <a:pPr marL="0" indent="0" fontAlgn="base">
              <a:buNone/>
            </a:pPr>
            <a:r>
              <a:rPr lang="en-US" dirty="0"/>
              <a:t>New treatment: 27, 52, 46, 33, 37, 82, 51, 92, 68, 62 days</a:t>
            </a:r>
            <a:r>
              <a:rPr lang="en-US" dirty="0" smtClean="0"/>
              <a:t>.</a:t>
            </a:r>
          </a:p>
          <a:p>
            <a:pPr marL="0" indent="0" fontAlgn="base">
              <a:buNone/>
            </a:pPr>
            <a:endParaRPr lang="en-US" dirty="0"/>
          </a:p>
          <a:p>
            <a:pPr marL="0" indent="0" fontAlgn="base">
              <a:buNone/>
            </a:pPr>
            <a:r>
              <a:rPr lang="en-US" dirty="0"/>
              <a:t>Is there evidence that the mean level of treatment times</a:t>
            </a:r>
            <a:r>
              <a:rPr lang="en-US" dirty="0" smtClean="0"/>
              <a:t> </a:t>
            </a:r>
            <a:r>
              <a:rPr lang="en-US" dirty="0"/>
              <a:t>between two treatment </a:t>
            </a:r>
            <a:r>
              <a:rPr lang="en-US" dirty="0" smtClean="0"/>
              <a:t>s </a:t>
            </a:r>
            <a:r>
              <a:rPr lang="en-US" dirty="0"/>
              <a:t>?</a:t>
            </a:r>
          </a:p>
          <a:p>
            <a:pPr marL="0" indent="0" fontAlgn="base">
              <a:buNone/>
            </a:pPr>
            <a:endParaRPr lang="en-US" dirty="0"/>
          </a:p>
          <a:p>
            <a:pPr marL="0" indent="0" fontAlgn="base">
              <a:buNone/>
            </a:pPr>
            <a:endParaRPr lang="en-US" dirty="0" smtClean="0"/>
          </a:p>
          <a:p>
            <a:endParaRPr lang="en-US" dirty="0"/>
          </a:p>
        </p:txBody>
      </p:sp>
      <p:sp>
        <p:nvSpPr>
          <p:cNvPr id="4" name="Title 1"/>
          <p:cNvSpPr>
            <a:spLocks noGrp="1"/>
          </p:cNvSpPr>
          <p:nvPr>
            <p:ph type="title"/>
          </p:nvPr>
        </p:nvSpPr>
        <p:spPr/>
        <p:txBody>
          <a:bodyPr/>
          <a:lstStyle/>
          <a:p>
            <a:r>
              <a:rPr lang="en-US" b="1" dirty="0" smtClean="0"/>
              <a:t>Two-sample t-tests (Separated </a:t>
            </a:r>
            <a:r>
              <a:rPr lang="en-US" b="1" dirty="0"/>
              <a:t>variance)</a:t>
            </a:r>
            <a:endParaRPr lang="en-US"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297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a:t>
            </a:r>
            <a:endParaRPr lang="en-US" dirty="0"/>
          </a:p>
        </p:txBody>
      </p:sp>
      <p:sp>
        <p:nvSpPr>
          <p:cNvPr id="3" name="Content Placeholder 2"/>
          <p:cNvSpPr>
            <a:spLocks noGrp="1"/>
          </p:cNvSpPr>
          <p:nvPr>
            <p:ph idx="1"/>
          </p:nvPr>
        </p:nvSpPr>
        <p:spPr/>
        <p:txBody>
          <a:bodyPr>
            <a:normAutofit/>
          </a:bodyPr>
          <a:lstStyle/>
          <a:p>
            <a:pPr marL="0" indent="0">
              <a:buNone/>
            </a:pPr>
            <a:r>
              <a:rPr lang="en-US" dirty="0"/>
              <a:t>One-Way </a:t>
            </a:r>
            <a:r>
              <a:rPr lang="en-US" dirty="0" smtClean="0"/>
              <a:t>ANOVA: </a:t>
            </a:r>
            <a:r>
              <a:rPr lang="th-TH" dirty="0" smtClean="0"/>
              <a:t>การ</a:t>
            </a:r>
            <a:r>
              <a:rPr lang="th-TH" dirty="0"/>
              <a:t>วิเคราะห์ความแปรปรวนแบบมี 1 ตัว</a:t>
            </a:r>
            <a:r>
              <a:rPr lang="th-TH" dirty="0" smtClean="0"/>
              <a:t>ประกอบ</a:t>
            </a:r>
            <a:endParaRPr lang="en-US" dirty="0" smtClean="0"/>
          </a:p>
          <a:p>
            <a:r>
              <a:rPr lang="th-TH" dirty="0" smtClean="0"/>
              <a:t>ใช้</a:t>
            </a:r>
            <a:r>
              <a:rPr lang="th-TH" dirty="0"/>
              <a:t>สาหรับ</a:t>
            </a:r>
            <a:r>
              <a:rPr lang="th-TH" dirty="0">
                <a:solidFill>
                  <a:srgbClr val="FF0000"/>
                </a:solidFill>
              </a:rPr>
              <a:t>ทดสอบความแตกต่างระหว่างค่าเฉลี่ย ที่ได้จากลุ่มตัวอย่าง 3 กลุ่มขึ้นไป เพื่อตรวจสอบว่าตัวแปรอิสระ 1 ตัว แบ่งออกเป็น </a:t>
            </a:r>
            <a:r>
              <a:rPr lang="en-US" dirty="0">
                <a:solidFill>
                  <a:srgbClr val="FF0000"/>
                </a:solidFill>
              </a:rPr>
              <a:t>k </a:t>
            </a:r>
            <a:r>
              <a:rPr lang="th-TH" dirty="0">
                <a:solidFill>
                  <a:srgbClr val="FF0000"/>
                </a:solidFill>
              </a:rPr>
              <a:t>ประเภท</a:t>
            </a:r>
            <a:r>
              <a:rPr lang="th-TH" dirty="0"/>
              <a:t> จะส่งผลแตกต่างกันหรือไม่ โดยแต่ละกลุ่มควรจะมีสมาชิกที่เท่ากันหรือใกล้เคียงกัน </a:t>
            </a:r>
            <a:endParaRPr lang="en-US" dirty="0" smtClean="0"/>
          </a:p>
          <a:p>
            <a:endParaRPr lang="en-US" dirty="0"/>
          </a:p>
          <a:p>
            <a:r>
              <a:rPr lang="en-US" dirty="0" smtClean="0"/>
              <a:t>Ex. </a:t>
            </a:r>
            <a:r>
              <a:rPr lang="th-TH" dirty="0"/>
              <a:t>ต้องการเปรียบเทียบ</a:t>
            </a:r>
            <a:r>
              <a:rPr lang="th-TH" u="sng" dirty="0"/>
              <a:t>วิธีสอน 3 วิธี</a:t>
            </a:r>
            <a:r>
              <a:rPr lang="th-TH" dirty="0"/>
              <a:t>ว่ามีอิทธิพลต่อ</a:t>
            </a:r>
            <a:r>
              <a:rPr lang="th-TH" u="sng" dirty="0"/>
              <a:t>ผลการเรียนรู้</a:t>
            </a:r>
            <a:r>
              <a:rPr lang="th-TH" dirty="0"/>
              <a:t>ของกลุ่มตัวอย่างแต่ละกลุ่มแตกต่างกันหรือไม่ </a:t>
            </a:r>
          </a:p>
          <a:p>
            <a:pPr marL="1074738"/>
            <a:r>
              <a:rPr lang="th-TH" dirty="0"/>
              <a:t>ตัวอย่างมีกลุ่มตัวอย่าง 3 กลุ่ม </a:t>
            </a:r>
            <a:r>
              <a:rPr lang="th-TH" dirty="0" smtClean="0"/>
              <a:t>โดยได้รับ</a:t>
            </a:r>
            <a:r>
              <a:rPr lang="th-TH" dirty="0"/>
              <a:t>วิธี</a:t>
            </a:r>
            <a:r>
              <a:rPr lang="th-TH" dirty="0" smtClean="0"/>
              <a:t>สอน </a:t>
            </a:r>
            <a:r>
              <a:rPr lang="th-TH" dirty="0"/>
              <a:t>3 </a:t>
            </a:r>
            <a:r>
              <a:rPr lang="th-TH" dirty="0" smtClean="0"/>
              <a:t>วิธี (ตัว</a:t>
            </a:r>
            <a:r>
              <a:rPr lang="th-TH" dirty="0"/>
              <a:t>แปรอิสระ </a:t>
            </a:r>
            <a:r>
              <a:rPr lang="th-TH" dirty="0" smtClean="0"/>
              <a:t>)</a:t>
            </a:r>
            <a:endParaRPr lang="th-TH" dirty="0"/>
          </a:p>
          <a:p>
            <a:pPr marL="1074738"/>
            <a:r>
              <a:rPr lang="th-TH" dirty="0"/>
              <a:t>หลังจากสอนมีการวัด</a:t>
            </a:r>
            <a:r>
              <a:rPr lang="th-TH" dirty="0" smtClean="0"/>
              <a:t>ความรู้ (ตัว</a:t>
            </a:r>
            <a:r>
              <a:rPr lang="th-TH" dirty="0"/>
              <a:t>แปร</a:t>
            </a:r>
            <a:r>
              <a:rPr lang="th-TH" dirty="0" smtClean="0"/>
              <a:t>ตาม) นำผลมา</a:t>
            </a:r>
            <a:r>
              <a:rPr lang="th-TH" dirty="0"/>
              <a:t>ทาการวิเคราะห์หาผลสรุป </a:t>
            </a:r>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311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b="1" dirty="0"/>
              <a:t>Ex</a:t>
            </a:r>
            <a:r>
              <a:rPr lang="en-US" b="1" dirty="0" smtClean="0"/>
              <a:t>.: </a:t>
            </a:r>
            <a:r>
              <a:rPr lang="en-US" dirty="0"/>
              <a:t>A drug company tested three formulations of a pain relief medicine for migraine headache sufferers. For the experiment 27 volunteers were selected and 9 were randomly assigned to one of three drug formulations. The subjects were instructed to take the drug during their next migraine headache episode and to report their pain on a scale of 1 to 10 (10 being most pain). </a:t>
            </a:r>
            <a:endParaRPr lang="en-US" dirty="0" smtClean="0"/>
          </a:p>
          <a:p>
            <a:pPr marL="0" indent="0">
              <a:buNone/>
            </a:pPr>
            <a:r>
              <a:rPr lang="en-US" dirty="0" smtClean="0"/>
              <a:t>Drug </a:t>
            </a:r>
            <a:r>
              <a:rPr lang="en-US" dirty="0"/>
              <a:t>A 4 5 4 3 2 4 3 4 4 </a:t>
            </a:r>
            <a:endParaRPr lang="en-US" dirty="0" smtClean="0"/>
          </a:p>
          <a:p>
            <a:pPr marL="0" indent="0">
              <a:buNone/>
            </a:pPr>
            <a:r>
              <a:rPr lang="en-US" dirty="0" smtClean="0"/>
              <a:t>Drug </a:t>
            </a:r>
            <a:r>
              <a:rPr lang="en-US" dirty="0"/>
              <a:t>B 6 8 4 5 4 6 5 8 6 </a:t>
            </a:r>
            <a:endParaRPr lang="en-US" dirty="0" smtClean="0"/>
          </a:p>
          <a:p>
            <a:pPr marL="0" indent="0">
              <a:buNone/>
            </a:pPr>
            <a:r>
              <a:rPr lang="en-US" dirty="0" smtClean="0"/>
              <a:t>Drug </a:t>
            </a:r>
            <a:r>
              <a:rPr lang="en-US" dirty="0"/>
              <a:t>C 6 7 6 6 7 5 6 5 </a:t>
            </a:r>
            <a:r>
              <a:rPr lang="en-US" dirty="0" smtClean="0"/>
              <a:t>5</a:t>
            </a:r>
          </a:p>
          <a:p>
            <a:pPr marL="0" indent="0">
              <a:buNone/>
            </a:pPr>
            <a:endParaRPr lang="en-US" dirty="0" smtClean="0"/>
          </a:p>
          <a:p>
            <a:pPr marL="0" indent="0">
              <a:buNone/>
            </a:pPr>
            <a:r>
              <a:rPr lang="en-US" i="1" dirty="0"/>
              <a:t>What are independent and dependent variables?</a:t>
            </a:r>
          </a:p>
          <a:p>
            <a:pPr marL="0" indent="0">
              <a:buNone/>
            </a:pPr>
            <a:endParaRPr lang="en-US" dirty="0"/>
          </a:p>
        </p:txBody>
      </p:sp>
      <p:sp>
        <p:nvSpPr>
          <p:cNvPr id="4" name="Title 1"/>
          <p:cNvSpPr>
            <a:spLocks noGrp="1"/>
          </p:cNvSpPr>
          <p:nvPr>
            <p:ph type="title"/>
          </p:nvPr>
        </p:nvSpPr>
        <p:spPr/>
        <p:txBody>
          <a:bodyPr/>
          <a:lstStyle/>
          <a:p>
            <a:r>
              <a:rPr lang="en-US" b="1" dirty="0" smtClean="0"/>
              <a:t>One-Way </a:t>
            </a:r>
            <a:r>
              <a:rPr lang="en-US" b="1" dirty="0"/>
              <a:t>ANOVA</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80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58295" y="3969333"/>
          <a:ext cx="7973568" cy="2194560"/>
        </p:xfrm>
        <a:graphic>
          <a:graphicData uri="http://schemas.openxmlformats.org/drawingml/2006/table">
            <a:tbl>
              <a:tblPr/>
              <a:tblGrid>
                <a:gridCol w="1993392"/>
                <a:gridCol w="1993392"/>
                <a:gridCol w="1993392"/>
                <a:gridCol w="1993392"/>
              </a:tblGrid>
              <a:tr h="0">
                <a:tc>
                  <a:txBody>
                    <a:bodyPr/>
                    <a:lstStyle/>
                    <a:p>
                      <a:pPr algn="ctr"/>
                      <a:r>
                        <a:rPr lang="en-US" dirty="0">
                          <a:solidFill>
                            <a:srgbClr val="000000"/>
                          </a:solidFill>
                          <a:effectLst/>
                        </a:rPr>
                        <a:t>Low Calorie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Low Fat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Low Carbohydrate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Control</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8</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9</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6</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7</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0</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r>
                        <a:rPr lang="en-US" dirty="0">
                          <a:solidFill>
                            <a:srgbClr val="000000"/>
                          </a:solidFill>
                          <a:effectLst/>
                        </a:rPr>
                        <a:t>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417458" y="371315"/>
            <a:ext cx="1167688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t>Ex. </a:t>
            </a:r>
            <a:r>
              <a:rPr lang="en-US" sz="1600" b="1" dirty="0" smtClean="0"/>
              <a:t>4: </a:t>
            </a:r>
            <a:r>
              <a:rPr kumimoji="0" lang="en-US" sz="1600" b="0" i="0" u="none" strike="noStrike" cap="none" normalizeH="0" baseline="0" dirty="0" smtClean="0">
                <a:ln>
                  <a:noFill/>
                </a:ln>
                <a:solidFill>
                  <a:srgbClr val="000000"/>
                </a:solidFill>
                <a:effectLst/>
                <a:cs typeface="Arial" panose="020B0604020202020204" pitchFamily="34" charset="0"/>
              </a:rPr>
              <a:t>A clinical trial is run to compare weight loss programs and participants are randomly assigned to one of the comparison programs and are counseled on the details of the assigned program. Participants follow the assigned program for 8 weeks. The outcome of interest is weight loss, defined as the difference in weight measured at the start of the study (baseline) and weight measured at the end of the study (8 weeks), measured in pounds.  </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Three popular weight loss programs are considered. The first is a low calorie diet. The second is a low fat diet and the third is a low carbohydrate diet. For comparison purposes, a fourth group is considered as a control group. Participants in the fourth group are told that they are participating in a study of healthy behaviors with weight loss only one component of interest. The control group is included here to assess the placebo effect (i.e., weight loss due to simply participating in the study). A total of twenty patients agree to participate in the study and are randomly assigned to one of the four diet groups. Weights are measured at baseline and patients are counseled on the proper implementation of the assigned diet (with the exception of the control group). After 8 weeks, each patient's weight is again measured and the difference in weights is computed by subtracting the 8 week weight from the baseline weight. Positive differences indicate weight losses and negative differences indicate weight gains. For interpretation purposes, we refer to the differences in weights as weight losses and the observed weight losses are shown below.</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
            </a:r>
            <a:br>
              <a:rPr kumimoji="0" lang="en-US" sz="1600" b="0" i="0" u="none" strike="noStrike" cap="none" normalizeH="0" baseline="0" dirty="0" smtClean="0">
                <a:ln>
                  <a:noFill/>
                </a:ln>
                <a:solidFill>
                  <a:schemeClr val="tx1"/>
                </a:solidFill>
                <a:effectLst/>
              </a:rPr>
            </a:br>
            <a:endParaRPr kumimoji="0" 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51518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82078" y="22805"/>
            <a:ext cx="11150588" cy="2520000"/>
          </a:xfrm>
          <a:prstGeom prst="rect">
            <a:avLst/>
          </a:prstGeom>
        </p:spPr>
      </p:pic>
      <p:pic>
        <p:nvPicPr>
          <p:cNvPr id="7" name="Picture 6"/>
          <p:cNvPicPr>
            <a:picLocks noChangeAspect="1"/>
          </p:cNvPicPr>
          <p:nvPr/>
        </p:nvPicPr>
        <p:blipFill>
          <a:blip r:embed="rId3"/>
          <a:stretch>
            <a:fillRect/>
          </a:stretch>
        </p:blipFill>
        <p:spPr>
          <a:xfrm>
            <a:off x="2687530" y="2542805"/>
            <a:ext cx="6539724" cy="3240000"/>
          </a:xfrm>
          <a:prstGeom prst="rect">
            <a:avLst/>
          </a:prstGeom>
        </p:spPr>
      </p:pic>
    </p:spTree>
    <p:extLst>
      <p:ext uri="{BB962C8B-B14F-4D97-AF65-F5344CB8AC3E}">
        <p14:creationId xmlns:p14="http://schemas.microsoft.com/office/powerpoint/2010/main" val="17841621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Hypothesis Testing</a:t>
            </a:r>
            <a:endParaRPr lang="th-TH" sz="4000" dirty="0"/>
          </a:p>
        </p:txBody>
      </p:sp>
      <p:sp>
        <p:nvSpPr>
          <p:cNvPr id="3" name="Content Placeholder 2"/>
          <p:cNvSpPr>
            <a:spLocks noGrp="1"/>
          </p:cNvSpPr>
          <p:nvPr>
            <p:ph idx="1"/>
          </p:nvPr>
        </p:nvSpPr>
        <p:spPr/>
        <p:txBody>
          <a:bodyPr>
            <a:normAutofit/>
          </a:bodyPr>
          <a:lstStyle/>
          <a:p>
            <a:pPr>
              <a:buNone/>
            </a:pPr>
            <a:r>
              <a:rPr lang="en-US" dirty="0"/>
              <a:t>Statistical Inference </a:t>
            </a:r>
            <a:r>
              <a:rPr lang="en-US" dirty="0" smtClean="0"/>
              <a:t>2 primary </a:t>
            </a:r>
            <a:r>
              <a:rPr lang="en-US" dirty="0"/>
              <a:t>approaches (that are closely related) </a:t>
            </a:r>
            <a:endParaRPr lang="en-US" dirty="0" smtClean="0"/>
          </a:p>
          <a:p>
            <a:pPr marL="514350" indent="-514350">
              <a:buFont typeface="+mj-lt"/>
              <a:buAutoNum type="arabicPeriod"/>
            </a:pPr>
            <a:r>
              <a:rPr lang="en-US" dirty="0" smtClean="0"/>
              <a:t>Estimation </a:t>
            </a:r>
          </a:p>
          <a:p>
            <a:pPr marL="1176337" indent="-457200"/>
            <a:r>
              <a:rPr lang="en-US" sz="2400" dirty="0" smtClean="0"/>
              <a:t>Point Estimation: sample </a:t>
            </a:r>
            <a:r>
              <a:rPr lang="en-US" sz="2400" dirty="0"/>
              <a:t>mean is an estimate of the population </a:t>
            </a:r>
            <a:r>
              <a:rPr lang="en-US" sz="2400" dirty="0" smtClean="0"/>
              <a:t>mean</a:t>
            </a:r>
          </a:p>
          <a:p>
            <a:pPr marL="1176337" indent="-457200"/>
            <a:r>
              <a:rPr lang="en-US" sz="2400" dirty="0" smtClean="0"/>
              <a:t>Interval Estimation: confidence Intervals</a:t>
            </a:r>
            <a:endParaRPr lang="th-TH" dirty="0" smtClean="0"/>
          </a:p>
          <a:p>
            <a:pPr marL="514350" indent="-514350">
              <a:buFont typeface="+mj-lt"/>
              <a:buAutoNum type="arabicPeriod" startAt="2"/>
            </a:pPr>
            <a:r>
              <a:rPr lang="en-US" dirty="0" smtClean="0"/>
              <a:t>Hypothesis </a:t>
            </a:r>
            <a:r>
              <a:rPr lang="en-US" dirty="0"/>
              <a:t>Testing</a:t>
            </a:r>
          </a:p>
          <a:p>
            <a:pPr lvl="1">
              <a:buNone/>
            </a:pPr>
            <a:endParaRPr lang="en-US" sz="2800" dirty="0"/>
          </a:p>
          <a:p>
            <a:pPr lvl="1">
              <a:buNone/>
            </a:pPr>
            <a:endParaRPr lang="th-TH" sz="2800" dirty="0"/>
          </a:p>
          <a:p>
            <a:pPr marL="571500" indent="-571500">
              <a:buFont typeface="+mj-lt"/>
              <a:buAutoNum type="romanUcPeriod"/>
            </a:pPr>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404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7802" y="291298"/>
            <a:ext cx="10704706" cy="1620000"/>
          </a:xfrm>
          <a:prstGeom prst="rect">
            <a:avLst/>
          </a:prstGeom>
        </p:spPr>
      </p:pic>
      <p:pic>
        <p:nvPicPr>
          <p:cNvPr id="4" name="Picture 3"/>
          <p:cNvPicPr>
            <a:picLocks noChangeAspect="1"/>
          </p:cNvPicPr>
          <p:nvPr/>
        </p:nvPicPr>
        <p:blipFill>
          <a:blip r:embed="rId3"/>
          <a:stretch>
            <a:fillRect/>
          </a:stretch>
        </p:blipFill>
        <p:spPr>
          <a:xfrm>
            <a:off x="1727307" y="1911298"/>
            <a:ext cx="8897329" cy="4320000"/>
          </a:xfrm>
          <a:prstGeom prst="rect">
            <a:avLst/>
          </a:prstGeom>
        </p:spPr>
      </p:pic>
    </p:spTree>
    <p:extLst>
      <p:ext uri="{BB962C8B-B14F-4D97-AF65-F5344CB8AC3E}">
        <p14:creationId xmlns:p14="http://schemas.microsoft.com/office/powerpoint/2010/main" val="3693094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Two-Way </a:t>
            </a:r>
            <a:r>
              <a:rPr lang="en-US" b="1" dirty="0"/>
              <a:t>ANOVA </a:t>
            </a:r>
          </a:p>
        </p:txBody>
      </p:sp>
      <p:sp>
        <p:nvSpPr>
          <p:cNvPr id="3" name="Content Placeholder 2"/>
          <p:cNvSpPr>
            <a:spLocks noGrp="1"/>
          </p:cNvSpPr>
          <p:nvPr>
            <p:ph idx="1"/>
          </p:nvPr>
        </p:nvSpPr>
        <p:spPr/>
        <p:txBody>
          <a:bodyPr/>
          <a:lstStyle/>
          <a:p>
            <a:pPr marL="0" indent="0">
              <a:buNone/>
            </a:pPr>
            <a:r>
              <a:rPr lang="th-TH" dirty="0" smtClean="0"/>
              <a:t>การ</a:t>
            </a:r>
            <a:r>
              <a:rPr lang="th-TH" dirty="0"/>
              <a:t>วิเคราะห์ความแปรปรวนมี 2 ตัวประกอบ </a:t>
            </a:r>
          </a:p>
          <a:p>
            <a:r>
              <a:rPr lang="th-TH" dirty="0"/>
              <a:t>จะใช้กับ</a:t>
            </a:r>
            <a:r>
              <a:rPr lang="th-TH" dirty="0">
                <a:solidFill>
                  <a:srgbClr val="FF0000"/>
                </a:solidFill>
              </a:rPr>
              <a:t>ตัวแปรอิสระ 2 ตัว</a:t>
            </a:r>
            <a:r>
              <a:rPr lang="th-TH" dirty="0"/>
              <a:t>พร้อมกัน โดยต้องการศึกษาผลของตัวแปรอิสระแต่ละตัวที่มีต่อตัวแปรตาม และ</a:t>
            </a:r>
            <a:r>
              <a:rPr lang="th-TH" dirty="0">
                <a:solidFill>
                  <a:srgbClr val="FF0000"/>
                </a:solidFill>
              </a:rPr>
              <a:t>ศึกษาปฏิสัมพันธ์ (</a:t>
            </a:r>
            <a:r>
              <a:rPr lang="en-US" dirty="0">
                <a:solidFill>
                  <a:srgbClr val="FF0000"/>
                </a:solidFill>
              </a:rPr>
              <a:t>Interaction) </a:t>
            </a:r>
            <a:r>
              <a:rPr lang="th-TH" dirty="0"/>
              <a:t>ระหว่างตัวแปรอิสระ 2 ตัวนั้น </a:t>
            </a:r>
          </a:p>
          <a:p>
            <a:r>
              <a:rPr lang="th-TH" dirty="0"/>
              <a:t>ให้สังเกตว่ามีตัวแปร 2 ชนิด คือ</a:t>
            </a:r>
            <a:r>
              <a:rPr lang="th-TH" dirty="0">
                <a:solidFill>
                  <a:srgbClr val="FF0000"/>
                </a:solidFill>
              </a:rPr>
              <a:t>ตัวแปรอิสระ 2 ตัว และตัวแปรตาม 1 ตัว</a:t>
            </a:r>
            <a:r>
              <a:rPr lang="th-TH" dirty="0"/>
              <a:t> ซึ่งตัวแปรตามจะเป็นผลที่ผู้</a:t>
            </a:r>
            <a:r>
              <a:rPr lang="th-TH" dirty="0" smtClean="0"/>
              <a:t>ทดลองสังเกต</a:t>
            </a:r>
            <a:r>
              <a:rPr lang="th-TH" dirty="0"/>
              <a:t>ได้หรือวัดได้ </a:t>
            </a:r>
            <a:endParaRPr lang="en-US" dirty="0"/>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236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Scenario</a:t>
            </a:r>
            <a:r>
              <a:rPr lang="en-US" dirty="0"/>
              <a:t/>
            </a:r>
            <a:br>
              <a:rPr lang="en-US" dirty="0"/>
            </a:br>
            <a:r>
              <a:rPr lang="en-US" dirty="0"/>
              <a:t>A professor of a statistics course was interested in the effect of proximity to the final exam (5 weeks away, 1 week) on the stress levels of psychology and business students. He measured their level of perceived stress on a standardized questionnaire. In this scenario, stress is the dependent variable while proximity and students' field of study are independent variables.</a:t>
            </a:r>
          </a:p>
        </p:txBody>
      </p:sp>
      <p:sp>
        <p:nvSpPr>
          <p:cNvPr id="4" name="Title 1"/>
          <p:cNvSpPr>
            <a:spLocks noGrp="1"/>
          </p:cNvSpPr>
          <p:nvPr>
            <p:ph type="title"/>
          </p:nvPr>
        </p:nvSpPr>
        <p:spPr/>
        <p:txBody>
          <a:bodyPr/>
          <a:lstStyle/>
          <a:p>
            <a:r>
              <a:rPr lang="en-US" b="1" dirty="0" smtClean="0"/>
              <a:t>Two-Way </a:t>
            </a:r>
            <a:r>
              <a:rPr lang="en-US" b="1" dirty="0"/>
              <a:t>ANOVA </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68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40" y="365125"/>
            <a:ext cx="5142857" cy="5400000"/>
          </a:xfrm>
        </p:spPr>
      </p:pic>
      <p:sp>
        <p:nvSpPr>
          <p:cNvPr id="5" name="Rectangle 4"/>
          <p:cNvSpPr/>
          <p:nvPr/>
        </p:nvSpPr>
        <p:spPr>
          <a:xfrm>
            <a:off x="5879977" y="365125"/>
            <a:ext cx="6096000" cy="4247317"/>
          </a:xfrm>
          <a:prstGeom prst="rect">
            <a:avLst/>
          </a:prstGeom>
        </p:spPr>
        <p:txBody>
          <a:bodyPr>
            <a:spAutoFit/>
          </a:bodyPr>
          <a:lstStyle/>
          <a:p>
            <a:pPr>
              <a:buFont typeface="Arial" panose="020B0604020202020204" pitchFamily="34" charset="0"/>
              <a:buChar char="•"/>
            </a:pPr>
            <a:r>
              <a:rPr lang="en-US" dirty="0">
                <a:solidFill>
                  <a:srgbClr val="424242"/>
                </a:solidFill>
                <a:latin typeface="Arial" panose="020B0604020202020204" pitchFamily="34" charset="0"/>
              </a:rPr>
              <a:t>Hypothesis 1</a:t>
            </a:r>
          </a:p>
          <a:p>
            <a:pPr marL="742950" lvl="1" indent="-285750">
              <a:buFont typeface="Arial" panose="020B0604020202020204" pitchFamily="34" charset="0"/>
              <a:buChar char="•"/>
            </a:pPr>
            <a:r>
              <a:rPr lang="en-US" dirty="0"/>
              <a:t>H</a:t>
            </a:r>
            <a:r>
              <a:rPr lang="en-US" baseline="-25000" dirty="0"/>
              <a:t>0 </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Proximity to the final exam has no effect on students' stress level.</a:t>
            </a:r>
          </a:p>
          <a:p>
            <a:pPr marL="742950" lvl="1" indent="-285750">
              <a:buFont typeface="Arial" panose="020B0604020202020204" pitchFamily="34" charset="0"/>
              <a:buChar char="•"/>
            </a:pPr>
            <a:r>
              <a:rPr lang="en-US" dirty="0" smtClean="0"/>
              <a:t>H</a:t>
            </a:r>
            <a:r>
              <a:rPr lang="th-TH" baseline="-25000" dirty="0"/>
              <a:t>1</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Proximity to the final exam has an effect on </a:t>
            </a:r>
            <a:r>
              <a:rPr lang="en-US" dirty="0" smtClean="0">
                <a:solidFill>
                  <a:srgbClr val="424242"/>
                </a:solidFill>
                <a:latin typeface="Arial" panose="020B0604020202020204" pitchFamily="34" charset="0"/>
              </a:rPr>
              <a:t>students</a:t>
            </a:r>
            <a:r>
              <a:rPr lang="en-US" dirty="0">
                <a:solidFill>
                  <a:srgbClr val="424242"/>
                </a:solidFill>
                <a:latin typeface="Arial" panose="020B0604020202020204" pitchFamily="34" charset="0"/>
              </a:rPr>
              <a:t>' stress level.</a:t>
            </a:r>
          </a:p>
          <a:p>
            <a:pPr>
              <a:buFont typeface="Arial" panose="020B0604020202020204" pitchFamily="34" charset="0"/>
              <a:buChar char="•"/>
            </a:pPr>
            <a:r>
              <a:rPr lang="en-US" dirty="0">
                <a:solidFill>
                  <a:srgbClr val="424242"/>
                </a:solidFill>
                <a:latin typeface="Arial" panose="020B0604020202020204" pitchFamily="34" charset="0"/>
              </a:rPr>
              <a:t>Hypothesis 2</a:t>
            </a:r>
          </a:p>
          <a:p>
            <a:pPr marL="742950" lvl="1" indent="-285750">
              <a:buFont typeface="Arial" panose="020B0604020202020204" pitchFamily="34" charset="0"/>
              <a:buChar char="•"/>
            </a:pPr>
            <a:r>
              <a:rPr lang="en-US" dirty="0"/>
              <a:t>H</a:t>
            </a:r>
            <a:r>
              <a:rPr lang="en-US" baseline="-25000" dirty="0"/>
              <a:t>0 </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The stress levels of psychology students and business students are the same.</a:t>
            </a:r>
          </a:p>
          <a:p>
            <a:pPr marL="742950" lvl="1" indent="-285750">
              <a:buFont typeface="Arial" panose="020B0604020202020204" pitchFamily="34" charset="0"/>
              <a:buChar char="•"/>
            </a:pPr>
            <a:r>
              <a:rPr lang="en-US" dirty="0"/>
              <a:t>H</a:t>
            </a:r>
            <a:r>
              <a:rPr lang="th-TH" baseline="-25000" dirty="0"/>
              <a:t>1 </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The stress levels of psychology students and business students are not the same.</a:t>
            </a:r>
          </a:p>
          <a:p>
            <a:pPr>
              <a:buFont typeface="Arial" panose="020B0604020202020204" pitchFamily="34" charset="0"/>
              <a:buChar char="•"/>
            </a:pPr>
            <a:r>
              <a:rPr lang="en-US" dirty="0">
                <a:solidFill>
                  <a:srgbClr val="424242"/>
                </a:solidFill>
                <a:latin typeface="Arial" panose="020B0604020202020204" pitchFamily="34" charset="0"/>
              </a:rPr>
              <a:t>Hypothesis 3</a:t>
            </a:r>
          </a:p>
          <a:p>
            <a:pPr marL="742950" lvl="1" indent="-285750">
              <a:buFont typeface="Arial" panose="020B0604020202020204" pitchFamily="34" charset="0"/>
              <a:buChar char="•"/>
            </a:pPr>
            <a:r>
              <a:rPr lang="en-US" dirty="0"/>
              <a:t>H</a:t>
            </a:r>
            <a:r>
              <a:rPr lang="en-US" baseline="-25000" dirty="0"/>
              <a:t>0 </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There is no interaction between students' field of study and proximity to the final </a:t>
            </a:r>
            <a:r>
              <a:rPr lang="en-US" dirty="0" smtClean="0">
                <a:solidFill>
                  <a:srgbClr val="424242"/>
                </a:solidFill>
                <a:latin typeface="Arial" panose="020B0604020202020204" pitchFamily="34" charset="0"/>
              </a:rPr>
              <a:t>exam.</a:t>
            </a:r>
            <a:endParaRPr lang="en-US" dirty="0">
              <a:solidFill>
                <a:srgbClr val="424242"/>
              </a:solidFill>
              <a:latin typeface="Arial" panose="020B0604020202020204" pitchFamily="34" charset="0"/>
            </a:endParaRPr>
          </a:p>
          <a:p>
            <a:pPr marL="742950" lvl="1" indent="-285750">
              <a:buFont typeface="Arial" panose="020B0604020202020204" pitchFamily="34" charset="0"/>
              <a:buChar char="•"/>
            </a:pPr>
            <a:r>
              <a:rPr lang="en-US" dirty="0"/>
              <a:t>H</a:t>
            </a:r>
            <a:r>
              <a:rPr lang="th-TH" baseline="-25000" dirty="0"/>
              <a:t>1 </a:t>
            </a:r>
            <a:r>
              <a:rPr lang="en-US" dirty="0" smtClean="0">
                <a:solidFill>
                  <a:srgbClr val="424242"/>
                </a:solidFill>
                <a:latin typeface="Arial" panose="020B0604020202020204" pitchFamily="34" charset="0"/>
              </a:rPr>
              <a:t>: </a:t>
            </a:r>
            <a:r>
              <a:rPr lang="en-US" dirty="0">
                <a:solidFill>
                  <a:srgbClr val="424242"/>
                </a:solidFill>
                <a:latin typeface="Arial" panose="020B0604020202020204" pitchFamily="34" charset="0"/>
              </a:rPr>
              <a:t>There is an interaction between students' field of study and proximity to the final </a:t>
            </a:r>
            <a:r>
              <a:rPr lang="en-US" dirty="0" smtClean="0">
                <a:solidFill>
                  <a:srgbClr val="424242"/>
                </a:solidFill>
                <a:latin typeface="Arial" panose="020B0604020202020204" pitchFamily="34" charset="0"/>
              </a:rPr>
              <a:t>exam.</a:t>
            </a:r>
            <a:endParaRPr lang="en-US" b="0" i="0" dirty="0">
              <a:solidFill>
                <a:srgbClr val="424242"/>
              </a:solidFill>
              <a:effectLst/>
              <a:latin typeface="Arial" panose="020B0604020202020204" pitchFamily="34" charset="0"/>
            </a:endParaRPr>
          </a:p>
        </p:txBody>
      </p:sp>
      <p:pic>
        <p:nvPicPr>
          <p:cNvPr id="6"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779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6069" y="228183"/>
            <a:ext cx="6715808" cy="4320000"/>
          </a:xfrm>
          <a:prstGeom prst="rect">
            <a:avLst/>
          </a:prstGeom>
        </p:spPr>
      </p:pic>
      <p:sp>
        <p:nvSpPr>
          <p:cNvPr id="5" name="Rectangle 4"/>
          <p:cNvSpPr/>
          <p:nvPr/>
        </p:nvSpPr>
        <p:spPr>
          <a:xfrm>
            <a:off x="6096000" y="403024"/>
            <a:ext cx="6096000" cy="3416320"/>
          </a:xfrm>
          <a:prstGeom prst="rect">
            <a:avLst/>
          </a:prstGeom>
        </p:spPr>
        <p:txBody>
          <a:bodyPr>
            <a:spAutoFit/>
          </a:bodyPr>
          <a:lstStyle/>
          <a:p>
            <a:pPr marL="285750" indent="-285750">
              <a:buFont typeface="Arial" panose="020B0604020202020204" pitchFamily="34" charset="0"/>
              <a:buChar char="•"/>
            </a:pPr>
            <a:r>
              <a:rPr lang="en-US" b="1" dirty="0">
                <a:solidFill>
                  <a:srgbClr val="424242"/>
                </a:solidFill>
                <a:latin typeface="Arial" panose="020B0604020202020204" pitchFamily="34" charset="0"/>
              </a:rPr>
              <a:t>From A</a:t>
            </a:r>
            <a:r>
              <a:rPr lang="en-US" dirty="0">
                <a:solidFill>
                  <a:srgbClr val="424242"/>
                </a:solidFill>
                <a:latin typeface="Arial" panose="020B0604020202020204" pitchFamily="34" charset="0"/>
              </a:rPr>
              <a:t> in the second table, the p-value for the main effect of field of study is </a:t>
            </a:r>
            <a:r>
              <a:rPr lang="en-US" dirty="0">
                <a:solidFill>
                  <a:srgbClr val="FF0000"/>
                </a:solidFill>
                <a:latin typeface="Arial" panose="020B0604020202020204" pitchFamily="34" charset="0"/>
              </a:rPr>
              <a:t>0.682</a:t>
            </a:r>
            <a:r>
              <a:rPr lang="en-US" dirty="0">
                <a:solidFill>
                  <a:srgbClr val="424242"/>
                </a:solidFill>
                <a:latin typeface="Arial" panose="020B0604020202020204" pitchFamily="34" charset="0"/>
              </a:rPr>
              <a:t> and therefore the effect of field of study is not significant. We can conclude that on average, the stress levels of psychology students and business students are the same. </a:t>
            </a:r>
            <a:endParaRPr lang="th-TH" dirty="0" smtClean="0">
              <a:solidFill>
                <a:srgbClr val="424242"/>
              </a:solidFill>
              <a:latin typeface="Arial" panose="020B0604020202020204" pitchFamily="34" charset="0"/>
            </a:endParaRPr>
          </a:p>
          <a:p>
            <a:pPr marL="285750" indent="-285750">
              <a:buFont typeface="Arial" panose="020B0604020202020204" pitchFamily="34" charset="0"/>
              <a:buChar char="•"/>
            </a:pPr>
            <a:r>
              <a:rPr lang="en-US" b="1" dirty="0" smtClean="0">
                <a:solidFill>
                  <a:srgbClr val="424242"/>
                </a:solidFill>
                <a:latin typeface="Arial" panose="020B0604020202020204" pitchFamily="34" charset="0"/>
              </a:rPr>
              <a:t>From </a:t>
            </a:r>
            <a:r>
              <a:rPr lang="en-US" b="1" dirty="0">
                <a:solidFill>
                  <a:srgbClr val="424242"/>
                </a:solidFill>
                <a:latin typeface="Arial" panose="020B0604020202020204" pitchFamily="34" charset="0"/>
              </a:rPr>
              <a:t>B</a:t>
            </a:r>
            <a:r>
              <a:rPr lang="en-US" dirty="0">
                <a:solidFill>
                  <a:srgbClr val="424242"/>
                </a:solidFill>
                <a:latin typeface="Arial" panose="020B0604020202020204" pitchFamily="34" charset="0"/>
              </a:rPr>
              <a:t>, the p-value for proximity is </a:t>
            </a:r>
            <a:r>
              <a:rPr lang="en-US" dirty="0">
                <a:solidFill>
                  <a:srgbClr val="FF0000"/>
                </a:solidFill>
                <a:latin typeface="Arial" panose="020B0604020202020204" pitchFamily="34" charset="0"/>
              </a:rPr>
              <a:t>0.028</a:t>
            </a:r>
            <a:r>
              <a:rPr lang="en-US" dirty="0">
                <a:solidFill>
                  <a:srgbClr val="424242"/>
                </a:solidFill>
                <a:latin typeface="Arial" panose="020B0604020202020204" pitchFamily="34" charset="0"/>
              </a:rPr>
              <a:t>; we can therefore conclude that the main effect of proximity is significant. </a:t>
            </a:r>
            <a:endParaRPr lang="th-TH" dirty="0" smtClean="0">
              <a:solidFill>
                <a:srgbClr val="424242"/>
              </a:solidFill>
              <a:latin typeface="Arial" panose="020B0604020202020204" pitchFamily="34" charset="0"/>
            </a:endParaRPr>
          </a:p>
          <a:p>
            <a:pPr marL="285750" indent="-285750">
              <a:buFont typeface="Arial" panose="020B0604020202020204" pitchFamily="34" charset="0"/>
              <a:buChar char="•"/>
            </a:pPr>
            <a:r>
              <a:rPr lang="en-US" b="1" dirty="0" smtClean="0">
                <a:solidFill>
                  <a:srgbClr val="424242"/>
                </a:solidFill>
                <a:latin typeface="Arial" panose="020B0604020202020204" pitchFamily="34" charset="0"/>
              </a:rPr>
              <a:t>From </a:t>
            </a:r>
            <a:r>
              <a:rPr lang="en-US" b="1" dirty="0">
                <a:solidFill>
                  <a:srgbClr val="424242"/>
                </a:solidFill>
                <a:latin typeface="Arial" panose="020B0604020202020204" pitchFamily="34" charset="0"/>
              </a:rPr>
              <a:t>C</a:t>
            </a:r>
            <a:r>
              <a:rPr lang="en-US" dirty="0">
                <a:solidFill>
                  <a:srgbClr val="424242"/>
                </a:solidFill>
                <a:latin typeface="Arial" panose="020B0604020202020204" pitchFamily="34" charset="0"/>
              </a:rPr>
              <a:t>, the p-value for the interaction is </a:t>
            </a:r>
            <a:r>
              <a:rPr lang="en-US" dirty="0">
                <a:solidFill>
                  <a:srgbClr val="FF0000"/>
                </a:solidFill>
                <a:latin typeface="Arial" panose="020B0604020202020204" pitchFamily="34" charset="0"/>
              </a:rPr>
              <a:t>0.039</a:t>
            </a:r>
            <a:r>
              <a:rPr lang="en-US" dirty="0">
                <a:solidFill>
                  <a:srgbClr val="424242"/>
                </a:solidFill>
                <a:latin typeface="Arial" panose="020B0604020202020204" pitchFamily="34" charset="0"/>
              </a:rPr>
              <a:t>; the interaction is significant and we can conclude that the effect of proximity on stress levels for psychology students and business students are not the same. </a:t>
            </a:r>
            <a:endParaRPr lang="en-US" dirty="0"/>
          </a:p>
        </p:txBody>
      </p:sp>
      <p:pic>
        <p:nvPicPr>
          <p:cNvPr id="6"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1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t>Ex. 1: Let’s </a:t>
            </a:r>
            <a:r>
              <a:rPr lang="en-US" sz="2400" dirty="0"/>
              <a:t>assume we have two factors. The first factor, we will call Biofeedback, has two levels: present, absent, and the second factor, Drug, also has two levels, </a:t>
            </a:r>
            <a:r>
              <a:rPr lang="en-US" sz="2400" dirty="0" smtClean="0"/>
              <a:t>use, not use. </a:t>
            </a:r>
            <a:r>
              <a:rPr lang="en-US" sz="2400" dirty="0"/>
              <a:t>Twenty subjects are randomly assigned to one of four groups, and the dependent measure is blood pressure</a:t>
            </a:r>
            <a:r>
              <a:rPr lang="en-US" sz="2400" dirty="0" smtClean="0"/>
              <a:t>.</a:t>
            </a:r>
          </a:p>
          <a:p>
            <a:pPr marL="0" indent="0">
              <a:buNone/>
            </a:pPr>
            <a:endParaRPr lang="en-US" sz="2400" dirty="0"/>
          </a:p>
          <a:p>
            <a:r>
              <a:rPr lang="en-US" sz="2400" dirty="0"/>
              <a:t>Dependent variable: </a:t>
            </a:r>
            <a:r>
              <a:rPr lang="en-US" sz="2400" dirty="0" smtClean="0"/>
              <a:t>?</a:t>
            </a:r>
            <a:endParaRPr lang="en-US" sz="2400" dirty="0"/>
          </a:p>
          <a:p>
            <a:r>
              <a:rPr lang="en-US" sz="2400" dirty="0"/>
              <a:t>Independent variables: </a:t>
            </a:r>
            <a:r>
              <a:rPr lang="en-US" sz="2400" dirty="0" smtClean="0"/>
              <a:t>?</a:t>
            </a:r>
            <a:endParaRPr lang="en-US" sz="2400" dirty="0"/>
          </a:p>
          <a:p>
            <a:pPr marL="0" indent="0">
              <a:buNone/>
            </a:pPr>
            <a:endParaRPr lang="en-US" sz="2400" dirty="0"/>
          </a:p>
        </p:txBody>
      </p:sp>
      <p:sp>
        <p:nvSpPr>
          <p:cNvPr id="4" name="Title 1"/>
          <p:cNvSpPr>
            <a:spLocks noGrp="1"/>
          </p:cNvSpPr>
          <p:nvPr>
            <p:ph type="title"/>
          </p:nvPr>
        </p:nvSpPr>
        <p:spPr/>
        <p:txBody>
          <a:bodyPr/>
          <a:lstStyle/>
          <a:p>
            <a:r>
              <a:rPr lang="en-US" b="1" dirty="0" smtClean="0"/>
              <a:t>Two-Way </a:t>
            </a:r>
            <a:r>
              <a:rPr lang="en-US" b="1" dirty="0"/>
              <a:t>ANOVA </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124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b="1" dirty="0" smtClean="0"/>
              <a:t>Ex. 2: </a:t>
            </a:r>
            <a:r>
              <a:rPr lang="en-US" sz="2400" dirty="0" smtClean="0"/>
              <a:t>As </a:t>
            </a:r>
            <a:r>
              <a:rPr lang="en-US" sz="2400" dirty="0"/>
              <a:t>an example consider a company that regularly has to ship parcels between its various (five for this example) sub-offices and has the option of using three competing parcel delivery services, all of which charge roughly similar amounts for each delivery. To determine which service to use, the company decides to run an experiment shipping three packages from its head office to each of the five sub-offices. </a:t>
            </a:r>
            <a:endParaRPr lang="en-US" sz="2400" dirty="0" smtClean="0"/>
          </a:p>
          <a:p>
            <a:pPr marL="0" indent="0">
              <a:buNone/>
            </a:pPr>
            <a:endParaRPr lang="en-US" sz="2400" dirty="0"/>
          </a:p>
          <a:p>
            <a:r>
              <a:rPr lang="en-US" sz="2400" dirty="0"/>
              <a:t>Dependent variable: ?</a:t>
            </a:r>
          </a:p>
          <a:p>
            <a:r>
              <a:rPr lang="en-US" sz="2400" dirty="0"/>
              <a:t>Independent variables: ?</a:t>
            </a:r>
          </a:p>
          <a:p>
            <a:pPr marL="0" indent="0">
              <a:buNone/>
            </a:pPr>
            <a:endParaRPr lang="en-US" sz="2400" dirty="0"/>
          </a:p>
        </p:txBody>
      </p:sp>
      <p:sp>
        <p:nvSpPr>
          <p:cNvPr id="4" name="Title 1"/>
          <p:cNvSpPr>
            <a:spLocks noGrp="1"/>
          </p:cNvSpPr>
          <p:nvPr>
            <p:ph type="title"/>
          </p:nvPr>
        </p:nvSpPr>
        <p:spPr/>
        <p:txBody>
          <a:bodyPr/>
          <a:lstStyle/>
          <a:p>
            <a:r>
              <a:rPr lang="en-US" b="1" dirty="0" smtClean="0"/>
              <a:t>Two-Way </a:t>
            </a:r>
            <a:r>
              <a:rPr lang="en-US" b="1" dirty="0"/>
              <a:t>ANOVA </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63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t>Ex. 3</a:t>
            </a:r>
            <a:r>
              <a:rPr lang="en-US" sz="2400" dirty="0" smtClean="0"/>
              <a:t>: </a:t>
            </a:r>
            <a:r>
              <a:rPr lang="en-US" sz="2400" dirty="0"/>
              <a:t>A researcher is interested in examining the effects of three methods of stress reduction (yoga, meditation, and exercise). Based on previous research, the researcher feels that gender may have some impact on the effects of stress reduction efforts. With this in mind, the researcher designed a study in which 90 participants (45 males and 45 females) were randomly assigned to one of the three stress reduction methods. At the conclusion of the study period, each participant completed a stress inventory (lower scores indicate less stress). </a:t>
            </a:r>
            <a:endParaRPr lang="en-US" sz="2400" dirty="0" smtClean="0"/>
          </a:p>
          <a:p>
            <a:r>
              <a:rPr lang="en-US" sz="2400" dirty="0"/>
              <a:t>Dependent variable: ?</a:t>
            </a:r>
          </a:p>
          <a:p>
            <a:r>
              <a:rPr lang="en-US" sz="2400" dirty="0"/>
              <a:t>Independent variables: ?</a:t>
            </a:r>
            <a:endParaRPr lang="en-US" sz="2400" dirty="0"/>
          </a:p>
        </p:txBody>
      </p:sp>
      <p:sp>
        <p:nvSpPr>
          <p:cNvPr id="4" name="Title 1"/>
          <p:cNvSpPr>
            <a:spLocks noGrp="1"/>
          </p:cNvSpPr>
          <p:nvPr>
            <p:ph type="title"/>
          </p:nvPr>
        </p:nvSpPr>
        <p:spPr/>
        <p:txBody>
          <a:bodyPr/>
          <a:lstStyle/>
          <a:p>
            <a:r>
              <a:rPr lang="en-US" b="1" dirty="0" smtClean="0"/>
              <a:t>Two-Way </a:t>
            </a:r>
            <a:r>
              <a:rPr lang="en-US" b="1" dirty="0"/>
              <a:t>ANOVA </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3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62" y="1825625"/>
            <a:ext cx="5494538" cy="4351338"/>
          </a:xfrm>
        </p:spPr>
        <p:txBody>
          <a:bodyPr>
            <a:normAutofit/>
          </a:bodyPr>
          <a:lstStyle/>
          <a:p>
            <a:r>
              <a:rPr lang="en-US" sz="2000" b="1" dirty="0"/>
              <a:t>Ex. </a:t>
            </a:r>
            <a:r>
              <a:rPr lang="en-US" sz="2000" b="1" dirty="0" smtClean="0"/>
              <a:t>4</a:t>
            </a:r>
            <a:r>
              <a:rPr lang="en-US" sz="2000" dirty="0" smtClean="0"/>
              <a:t>:</a:t>
            </a:r>
            <a:r>
              <a:rPr lang="en-US" sz="2000" dirty="0"/>
              <a:t> </a:t>
            </a:r>
            <a:r>
              <a:rPr lang="en-US" sz="2000" dirty="0" smtClean="0"/>
              <a:t>A </a:t>
            </a:r>
            <a:r>
              <a:rPr lang="en-US" sz="2000" dirty="0"/>
              <a:t>professor of a statistics course was interested in the effect of proximity to the final exam (5 weeks away, 1 week) on the stress levels of psychology and business students. He measured their level of perceived stress on a standardized questionnaire. In this scenario, stress is the dependent variable while proximity and students' field of study are independent variables.</a:t>
            </a:r>
          </a:p>
        </p:txBody>
      </p:sp>
      <p:sp>
        <p:nvSpPr>
          <p:cNvPr id="4" name="Title 1"/>
          <p:cNvSpPr>
            <a:spLocks noGrp="1"/>
          </p:cNvSpPr>
          <p:nvPr>
            <p:ph type="title"/>
          </p:nvPr>
        </p:nvSpPr>
        <p:spPr/>
        <p:txBody>
          <a:bodyPr/>
          <a:lstStyle/>
          <a:p>
            <a:r>
              <a:rPr lang="en-US" b="1" dirty="0" smtClean="0"/>
              <a:t>Two-Way </a:t>
            </a:r>
            <a:r>
              <a:rPr lang="en-US" b="1" dirty="0"/>
              <a:t>ANOVA </a:t>
            </a:r>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60" y="1458000"/>
            <a:ext cx="5142857" cy="5400000"/>
          </a:xfrm>
          <a:prstGeom prst="rect">
            <a:avLst/>
          </a:prstGeom>
        </p:spPr>
      </p:pic>
    </p:spTree>
    <p:extLst>
      <p:ext uri="{BB962C8B-B14F-4D97-AF65-F5344CB8AC3E}">
        <p14:creationId xmlns:p14="http://schemas.microsoft.com/office/powerpoint/2010/main" val="1403465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72387850"/>
              </p:ext>
            </p:extLst>
          </p:nvPr>
        </p:nvGraphicFramePr>
        <p:xfrm>
          <a:off x="2118825" y="2268327"/>
          <a:ext cx="4122177" cy="4501600"/>
        </p:xfrm>
        <a:graphic>
          <a:graphicData uri="http://schemas.openxmlformats.org/drawingml/2006/table">
            <a:tbl>
              <a:tblPr/>
              <a:tblGrid>
                <a:gridCol w="1374059"/>
                <a:gridCol w="1374059"/>
                <a:gridCol w="1374059"/>
              </a:tblGrid>
              <a:tr h="271959">
                <a:tc>
                  <a:txBody>
                    <a:bodyPr/>
                    <a:lstStyle/>
                    <a:p>
                      <a:pPr algn="ctr" fontAlgn="t"/>
                      <a:r>
                        <a:rPr lang="en-US" sz="1400" b="1" dirty="0">
                          <a:solidFill>
                            <a:srgbClr val="000000"/>
                          </a:solidFill>
                          <a:effectLst/>
                        </a:rPr>
                        <a:t>Treatment</a:t>
                      </a:r>
                      <a:endParaRPr lang="en-US" sz="1400" dirty="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b="1" dirty="0">
                          <a:solidFill>
                            <a:srgbClr val="000000"/>
                          </a:solidFill>
                          <a:effectLst/>
                        </a:rPr>
                        <a:t>Male</a:t>
                      </a:r>
                      <a:endParaRPr lang="en-US" sz="1400" dirty="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b="1">
                          <a:solidFill>
                            <a:srgbClr val="000000"/>
                          </a:solidFill>
                          <a:effectLst/>
                        </a:rPr>
                        <a:t>Female</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A</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12</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21</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18</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dirty="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B</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21</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20</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23</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20</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17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algn="ctr" fontAlgn="t"/>
                      <a:r>
                        <a:rPr lang="en-US" sz="1400" b="1">
                          <a:solidFill>
                            <a:srgbClr val="000000"/>
                          </a:solidFill>
                          <a:effectLst/>
                        </a:rPr>
                        <a:t>C</a:t>
                      </a:r>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25</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27</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36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24</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26</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r h="271959">
                <a:tc>
                  <a:txBody>
                    <a:bodyPr/>
                    <a:lstStyle/>
                    <a:p>
                      <a:pPr fontAlgn="t"/>
                      <a:endParaRPr lang="en-US" sz="1400">
                        <a:solidFill>
                          <a:srgbClr val="000000"/>
                        </a:solidFill>
                        <a:effectLst/>
                      </a:endParaRP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a:solidFill>
                            <a:srgbClr val="000000"/>
                          </a:solidFill>
                          <a:effectLst/>
                        </a:rPr>
                        <a:t>22</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dirty="0">
                          <a:solidFill>
                            <a:srgbClr val="000000"/>
                          </a:solidFill>
                          <a:effectLst/>
                        </a:rPr>
                        <a:t>29</a:t>
                      </a:r>
                    </a:p>
                  </a:txBody>
                  <a:tcPr marL="67990" marR="67990" marT="33995" marB="33995">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68677" y="228537"/>
            <a:ext cx="109819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600" b="1" dirty="0"/>
              <a:t>Ex. 5</a:t>
            </a:r>
            <a:r>
              <a:rPr lang="en-US" sz="1600" dirty="0" smtClean="0"/>
              <a:t>: </a:t>
            </a:r>
            <a:r>
              <a:rPr kumimoji="0" lang="en-US" sz="1600" b="0" i="0" u="none" strike="noStrike" cap="none" normalizeH="0" baseline="0" dirty="0" smtClean="0">
                <a:ln>
                  <a:noFill/>
                </a:ln>
                <a:solidFill>
                  <a:srgbClr val="000000"/>
                </a:solidFill>
                <a:effectLst/>
                <a:cs typeface="Arial" panose="020B0604020202020204" pitchFamily="34" charset="0"/>
              </a:rPr>
              <a:t>Consider the clinical trial outlined above in which three competing treatments for joint pain are compared in terms of their mean time to pain relief in patients with osteoarthritis. Because investigators hypothesize that there may be a difference in time to pain relief in men versus women, they randomly assign 15 participating men to one of the three competing treatments and randomly assign 15 participating women to one of the three competing treatments (i.e., stratified randomization). Participating men and women do not know to which treatment they are assigned. They are instructed to take the assigned medication when they experience joint pain and to record the time, in minutes, until the pain subsides. The data (times to pain relief) are shown below and are organized by the assigned treatment and sex of the participant.</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anose="020B0604020202020204" pitchFamily="34" charset="0"/>
              </a:rPr>
              <a:t> </a:t>
            </a:r>
            <a:endParaRPr kumimoji="0" lang="en-US" sz="1600" b="0" i="0" u="none" strike="noStrike" cap="none" normalizeH="0" baseline="0" dirty="0" smtClean="0">
              <a:ln>
                <a:noFill/>
              </a:ln>
              <a:solidFill>
                <a:schemeClr val="tx1"/>
              </a:solidFill>
              <a:effectLst/>
            </a:endParaRPr>
          </a:p>
        </p:txBody>
      </p:sp>
      <p:sp>
        <p:nvSpPr>
          <p:cNvPr id="6" name="Rectangle 5"/>
          <p:cNvSpPr/>
          <p:nvPr/>
        </p:nvSpPr>
        <p:spPr>
          <a:xfrm>
            <a:off x="6325809" y="2234994"/>
            <a:ext cx="4824811" cy="338554"/>
          </a:xfrm>
          <a:prstGeom prst="rect">
            <a:avLst/>
          </a:prstGeom>
        </p:spPr>
        <p:txBody>
          <a:bodyPr wrap="square">
            <a:spAutoFit/>
          </a:bodyPr>
          <a:lstStyle/>
          <a:p>
            <a:pPr lvl="0" eaLnBrk="0" fontAlgn="base" hangingPunct="0">
              <a:spcBef>
                <a:spcPct val="0"/>
              </a:spcBef>
              <a:spcAft>
                <a:spcPct val="0"/>
              </a:spcAft>
            </a:pPr>
            <a:r>
              <a:rPr lang="en-US" sz="1600" b="1" dirty="0">
                <a:solidFill>
                  <a:srgbClr val="FF0000"/>
                </a:solidFill>
                <a:cs typeface="Arial" panose="020B0604020202020204" pitchFamily="34" charset="0"/>
              </a:rPr>
              <a:t>Table of Time to Pain Relief by Treatment and Sex</a:t>
            </a:r>
            <a:endParaRPr lang="en-US" sz="1600" dirty="0">
              <a:solidFill>
                <a:srgbClr val="FF0000"/>
              </a:solidFill>
            </a:endParaRPr>
          </a:p>
        </p:txBody>
      </p:sp>
      <p:sp>
        <p:nvSpPr>
          <p:cNvPr id="2" name="Rectangle 1"/>
          <p:cNvSpPr/>
          <p:nvPr/>
        </p:nvSpPr>
        <p:spPr>
          <a:xfrm>
            <a:off x="6403759" y="2821750"/>
            <a:ext cx="6096000" cy="646331"/>
          </a:xfrm>
          <a:prstGeom prst="rect">
            <a:avLst/>
          </a:prstGeom>
        </p:spPr>
        <p:txBody>
          <a:bodyPr>
            <a:spAutoFit/>
          </a:bodyPr>
          <a:lstStyle/>
          <a:p>
            <a:r>
              <a:rPr lang="en-US" dirty="0"/>
              <a:t>Dependent variable: ?</a:t>
            </a:r>
          </a:p>
          <a:p>
            <a:r>
              <a:rPr lang="en-US" dirty="0"/>
              <a:t>Independent variables: ?</a:t>
            </a:r>
            <a:endParaRPr lang="en-US" dirty="0"/>
          </a:p>
        </p:txBody>
      </p:sp>
    </p:spTree>
    <p:extLst>
      <p:ext uri="{BB962C8B-B14F-4D97-AF65-F5344CB8AC3E}">
        <p14:creationId xmlns:p14="http://schemas.microsoft.com/office/powerpoint/2010/main" val="4258671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86662"/>
            <a:ext cx="10515600" cy="4351338"/>
          </a:xfrm>
        </p:spPr>
        <p:txBody>
          <a:bodyPr/>
          <a:lstStyle/>
          <a:p>
            <a:pPr lvl="0"/>
            <a:r>
              <a:rPr lang="en-US" dirty="0"/>
              <a:t> </a:t>
            </a:r>
            <a:r>
              <a:rPr lang="th-TH" dirty="0"/>
              <a:t>การทดสอบค่าเฉลี่ยกรณีกลุ่มตัวอย่าง </a:t>
            </a:r>
            <a:r>
              <a:rPr lang="en-US" dirty="0"/>
              <a:t>1 </a:t>
            </a:r>
            <a:r>
              <a:rPr lang="th-TH" dirty="0" smtClean="0"/>
              <a:t>กลุ่ม</a:t>
            </a:r>
            <a:r>
              <a:rPr lang="en-US" dirty="0" smtClean="0"/>
              <a:t> (One-sample t-test)</a:t>
            </a:r>
            <a:endParaRPr lang="en-US" dirty="0"/>
          </a:p>
          <a:p>
            <a:r>
              <a:rPr lang="th-TH" dirty="0"/>
              <a:t> การทดสอบค่าเฉลี่ยกรณีกลุ่มตัวอย่าง </a:t>
            </a:r>
            <a:r>
              <a:rPr lang="en-US" dirty="0"/>
              <a:t>2 </a:t>
            </a:r>
            <a:r>
              <a:rPr lang="th-TH" dirty="0" smtClean="0"/>
              <a:t>กลุ่ม</a:t>
            </a:r>
            <a:r>
              <a:rPr lang="en-US" dirty="0"/>
              <a:t> </a:t>
            </a:r>
            <a:r>
              <a:rPr lang="en-US" dirty="0" smtClean="0"/>
              <a:t>(Two-sample t-test)</a:t>
            </a:r>
            <a:endParaRPr lang="en-US" dirty="0"/>
          </a:p>
          <a:p>
            <a:pPr lvl="0"/>
            <a:r>
              <a:rPr lang="en-US" dirty="0"/>
              <a:t> </a:t>
            </a:r>
            <a:r>
              <a:rPr lang="th-TH" dirty="0"/>
              <a:t>การทดสอบค่าเฉลี่ยกรณีกลุ่มตัวอย่างมากกว่า </a:t>
            </a:r>
            <a:r>
              <a:rPr lang="en-US" dirty="0"/>
              <a:t>2 </a:t>
            </a:r>
            <a:r>
              <a:rPr lang="th-TH" dirty="0" smtClean="0"/>
              <a:t>กลุ่ม</a:t>
            </a:r>
            <a:r>
              <a:rPr lang="en-US" dirty="0" smtClean="0"/>
              <a:t> (ANOVA)</a:t>
            </a:r>
            <a:endParaRPr lang="en-US" dirty="0"/>
          </a:p>
        </p:txBody>
      </p:sp>
      <p:sp>
        <p:nvSpPr>
          <p:cNvPr id="4" name="Title 1"/>
          <p:cNvSpPr>
            <a:spLocks noGrp="1"/>
          </p:cNvSpPr>
          <p:nvPr>
            <p:ph type="title"/>
          </p:nvPr>
        </p:nvSpPr>
        <p:spPr/>
        <p:txBody>
          <a:bodyPr>
            <a:normAutofit/>
          </a:bodyPr>
          <a:lstStyle/>
          <a:p>
            <a:r>
              <a:rPr lang="en-US" sz="4000" dirty="0"/>
              <a:t>Hypothesis Testing</a:t>
            </a:r>
            <a:endParaRPr lang="th-TH" sz="4000" dirty="0"/>
          </a:p>
        </p:txBody>
      </p:sp>
      <p:pic>
        <p:nvPicPr>
          <p:cNvPr id="5"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344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th-TH" b="1" dirty="0" smtClean="0">
                <a:latin typeface="Angsana New" panose="02020603050405020304" pitchFamily="18" charset="-34"/>
                <a:ea typeface="Times New Roman" panose="02020603050405020304" pitchFamily="18" charset="0"/>
                <a:cs typeface="Angsana New" panose="02020603050405020304" pitchFamily="18" charset="-34"/>
              </a:rPr>
              <a:t>ขั้น</a:t>
            </a:r>
            <a:r>
              <a:rPr lang="th-TH" b="1" dirty="0">
                <a:latin typeface="Angsana New" panose="02020603050405020304" pitchFamily="18" charset="-34"/>
                <a:ea typeface="Times New Roman" panose="02020603050405020304" pitchFamily="18" charset="0"/>
                <a:cs typeface="Angsana New" panose="02020603050405020304" pitchFamily="18" charset="-34"/>
              </a:rPr>
              <a:t>ที่  </a:t>
            </a:r>
            <a:r>
              <a:rPr lang="en-US" b="1" dirty="0">
                <a:latin typeface="Angsana New" panose="02020603050405020304" pitchFamily="18" charset="-34"/>
                <a:ea typeface="Times New Roman" panose="02020603050405020304" pitchFamily="18" charset="0"/>
                <a:cs typeface="Angsana New" panose="02020603050405020304" pitchFamily="18" charset="-34"/>
              </a:rPr>
              <a:t>1</a:t>
            </a:r>
            <a:r>
              <a:rPr lang="en-US" dirty="0">
                <a:latin typeface="Angsana New" panose="02020603050405020304" pitchFamily="18" charset="-34"/>
                <a:ea typeface="Times New Roman" panose="02020603050405020304" pitchFamily="18" charset="0"/>
                <a:cs typeface="Angsana New" panose="02020603050405020304" pitchFamily="18" charset="-34"/>
              </a:rPr>
              <a:t> </a:t>
            </a:r>
            <a:r>
              <a:rPr lang="th-TH" b="1" dirty="0">
                <a:latin typeface="Angsana New" panose="02020603050405020304" pitchFamily="18" charset="-34"/>
                <a:ea typeface="Times New Roman" panose="02020603050405020304" pitchFamily="18" charset="0"/>
                <a:cs typeface="Angsana New" panose="02020603050405020304" pitchFamily="18" charset="-34"/>
              </a:rPr>
              <a:t>ตั้งสมมุติฐาน </a:t>
            </a:r>
            <a:r>
              <a:rPr lang="th-TH" dirty="0">
                <a:latin typeface="Angsana New" panose="02020603050405020304" pitchFamily="18" charset="-34"/>
                <a:ea typeface="Times New Roman" panose="02020603050405020304" pitchFamily="18" charset="0"/>
                <a:cs typeface="Angsana New" panose="02020603050405020304" pitchFamily="18" charset="-34"/>
              </a:rPr>
              <a:t>เป็นการตั้งสมมุติฐานทางสถิติ ซึ่งประกอบด้วยสมมติฐานหลัก</a:t>
            </a:r>
            <a:r>
              <a:rPr lang="en-US" dirty="0">
                <a:latin typeface="Angsana New" panose="02020603050405020304" pitchFamily="18" charset="-34"/>
                <a:ea typeface="Times New Roman" panose="02020603050405020304" pitchFamily="18" charset="0"/>
                <a:cs typeface="Angsana New" panose="02020603050405020304" pitchFamily="18" charset="-34"/>
              </a:rPr>
              <a:t>  ( Null hypothesis )</a:t>
            </a:r>
            <a:r>
              <a:rPr lang="th-TH" dirty="0">
                <a:latin typeface="Angsana New" panose="02020603050405020304" pitchFamily="18" charset="-34"/>
                <a:ea typeface="Times New Roman" panose="02020603050405020304" pitchFamily="18" charset="0"/>
                <a:cs typeface="Angsana New" panose="02020603050405020304" pitchFamily="18" charset="-34"/>
              </a:rPr>
              <a:t> (</a:t>
            </a:r>
            <a:r>
              <a:rPr lang="en-US" dirty="0">
                <a:latin typeface="Angsana New" panose="02020603050405020304" pitchFamily="18" charset="-34"/>
                <a:ea typeface="Times New Roman" panose="02020603050405020304" pitchFamily="18" charset="0"/>
                <a:cs typeface="Angsana New" panose="02020603050405020304" pitchFamily="18" charset="-34"/>
              </a:rPr>
              <a:t>H</a:t>
            </a:r>
            <a:r>
              <a:rPr lang="en-US" baseline="-30000" dirty="0">
                <a:latin typeface="Angsana New" panose="02020603050405020304" pitchFamily="18" charset="-34"/>
                <a:ea typeface="Times New Roman" panose="02020603050405020304" pitchFamily="18" charset="0"/>
                <a:cs typeface="Angsana New" panose="02020603050405020304" pitchFamily="18" charset="-34"/>
              </a:rPr>
              <a:t>0</a:t>
            </a:r>
            <a:r>
              <a:rPr lang="en-US" dirty="0">
                <a:latin typeface="Angsana New" panose="02020603050405020304" pitchFamily="18" charset="-34"/>
                <a:ea typeface="Times New Roman" panose="02020603050405020304" pitchFamily="18" charset="0"/>
                <a:cs typeface="Angsana New" panose="02020603050405020304" pitchFamily="18" charset="-34"/>
              </a:rPr>
              <a:t>)</a:t>
            </a:r>
            <a:r>
              <a:rPr lang="th-TH" dirty="0">
                <a:latin typeface="Angsana New" panose="02020603050405020304" pitchFamily="18" charset="-34"/>
                <a:ea typeface="Times New Roman" panose="02020603050405020304" pitchFamily="18" charset="0"/>
                <a:cs typeface="Angsana New" panose="02020603050405020304" pitchFamily="18" charset="-34"/>
              </a:rPr>
              <a:t>และสมมติฐานรอง</a:t>
            </a:r>
            <a:r>
              <a:rPr lang="en-US" dirty="0">
                <a:latin typeface="Angsana New" panose="02020603050405020304" pitchFamily="18" charset="-34"/>
                <a:ea typeface="Times New Roman" panose="02020603050405020304" pitchFamily="18" charset="0"/>
                <a:cs typeface="Angsana New" panose="02020603050405020304" pitchFamily="18" charset="-34"/>
              </a:rPr>
              <a:t>( Alternative hypothesis )</a:t>
            </a:r>
            <a:r>
              <a:rPr lang="th-TH" dirty="0">
                <a:latin typeface="Angsana New" panose="02020603050405020304" pitchFamily="18" charset="-34"/>
                <a:ea typeface="Times New Roman" panose="02020603050405020304" pitchFamily="18" charset="0"/>
                <a:cs typeface="Angsana New" panose="02020603050405020304" pitchFamily="18" charset="-34"/>
              </a:rPr>
              <a:t>( </a:t>
            </a:r>
            <a:r>
              <a:rPr lang="en-US" dirty="0">
                <a:latin typeface="Angsana New" panose="02020603050405020304" pitchFamily="18" charset="-34"/>
                <a:ea typeface="Times New Roman" panose="02020603050405020304" pitchFamily="18" charset="0"/>
                <a:cs typeface="Angsana New" panose="02020603050405020304" pitchFamily="18" charset="-34"/>
              </a:rPr>
              <a:t>H</a:t>
            </a:r>
            <a:r>
              <a:rPr lang="en-US" baseline="-30000" dirty="0">
                <a:latin typeface="Angsana New" panose="02020603050405020304" pitchFamily="18" charset="-34"/>
                <a:ea typeface="Times New Roman" panose="02020603050405020304" pitchFamily="18" charset="0"/>
                <a:cs typeface="Angsana New" panose="02020603050405020304" pitchFamily="18" charset="-34"/>
              </a:rPr>
              <a:t>1</a:t>
            </a:r>
            <a:r>
              <a:rPr lang="en-US" dirty="0">
                <a:latin typeface="Angsana New" panose="02020603050405020304" pitchFamily="18" charset="-34"/>
                <a:ea typeface="Times New Roman" panose="02020603050405020304" pitchFamily="18" charset="0"/>
                <a:cs typeface="Angsana New" panose="02020603050405020304" pitchFamily="18" charset="-34"/>
              </a:rPr>
              <a:t>) </a:t>
            </a:r>
            <a:r>
              <a:rPr lang="th-TH" dirty="0">
                <a:latin typeface="Angsana New" panose="02020603050405020304" pitchFamily="18" charset="-34"/>
                <a:ea typeface="Times New Roman" panose="02020603050405020304" pitchFamily="18" charset="0"/>
                <a:cs typeface="Angsana New" panose="02020603050405020304" pitchFamily="18" charset="-34"/>
              </a:rPr>
              <a:t> ซึ่งสมมติฐานรองตั้งได้ </a:t>
            </a:r>
            <a:r>
              <a:rPr lang="en-US" dirty="0">
                <a:latin typeface="Angsana New" panose="02020603050405020304" pitchFamily="18" charset="-34"/>
                <a:ea typeface="Times New Roman" panose="02020603050405020304" pitchFamily="18" charset="0"/>
                <a:cs typeface="Angsana New" panose="02020603050405020304" pitchFamily="18" charset="-34"/>
              </a:rPr>
              <a:t>2 </a:t>
            </a:r>
            <a:r>
              <a:rPr lang="th-TH" dirty="0">
                <a:latin typeface="Angsana New" panose="02020603050405020304" pitchFamily="18" charset="-34"/>
                <a:ea typeface="Times New Roman" panose="02020603050405020304" pitchFamily="18" charset="0"/>
                <a:cs typeface="Angsana New" panose="02020603050405020304" pitchFamily="18" charset="-34"/>
              </a:rPr>
              <a:t>แบบ คือ</a:t>
            </a:r>
            <a:r>
              <a:rPr lang="th-TH" b="1" dirty="0">
                <a:latin typeface="Angsana New" panose="02020603050405020304" pitchFamily="18" charset="-34"/>
                <a:ea typeface="Times New Roman" panose="02020603050405020304" pitchFamily="18" charset="0"/>
                <a:cs typeface="Angsana New" panose="02020603050405020304" pitchFamily="18" charset="-34"/>
              </a:rPr>
              <a:t>สมมติฐานรองแบบมีทิศทาง</a:t>
            </a:r>
            <a:r>
              <a:rPr lang="th-TH" dirty="0">
                <a:latin typeface="Angsana New" panose="02020603050405020304" pitchFamily="18" charset="-34"/>
                <a:ea typeface="Times New Roman" panose="02020603050405020304" pitchFamily="18" charset="0"/>
                <a:cs typeface="Angsana New" panose="02020603050405020304" pitchFamily="18" charset="-34"/>
              </a:rPr>
              <a:t> ซึ่งจะต้องทำการทดสอบแบบทางเดียว</a:t>
            </a:r>
            <a:r>
              <a:rPr lang="en-US" dirty="0">
                <a:latin typeface="Angsana New" panose="02020603050405020304" pitchFamily="18" charset="-34"/>
                <a:ea typeface="Times New Roman" panose="02020603050405020304" pitchFamily="18" charset="0"/>
                <a:cs typeface="Angsana New" panose="02020603050405020304" pitchFamily="18" charset="-34"/>
              </a:rPr>
              <a:t> (One-tailed test) </a:t>
            </a:r>
            <a:r>
              <a:rPr lang="th-TH" dirty="0">
                <a:latin typeface="Angsana New" panose="02020603050405020304" pitchFamily="18" charset="-34"/>
                <a:ea typeface="Times New Roman" panose="02020603050405020304" pitchFamily="18" charset="0"/>
                <a:cs typeface="Angsana New" panose="02020603050405020304" pitchFamily="18" charset="-34"/>
              </a:rPr>
              <a:t>และ </a:t>
            </a:r>
            <a:r>
              <a:rPr lang="th-TH" b="1" dirty="0">
                <a:latin typeface="Angsana New" panose="02020603050405020304" pitchFamily="18" charset="-34"/>
                <a:ea typeface="Times New Roman" panose="02020603050405020304" pitchFamily="18" charset="0"/>
                <a:cs typeface="Angsana New" panose="02020603050405020304" pitchFamily="18" charset="-34"/>
              </a:rPr>
              <a:t>สมมติฐานรองแบบไม่มีทิศทาง</a:t>
            </a:r>
            <a:r>
              <a:rPr lang="th-TH" dirty="0">
                <a:latin typeface="Angsana New" panose="02020603050405020304" pitchFamily="18" charset="-34"/>
                <a:ea typeface="Times New Roman" panose="02020603050405020304" pitchFamily="18" charset="0"/>
                <a:cs typeface="Angsana New" panose="02020603050405020304" pitchFamily="18" charset="-34"/>
              </a:rPr>
              <a:t> ซึ่งจะทำการทดสอบแบบสองทาง</a:t>
            </a:r>
            <a:r>
              <a:rPr lang="en-US" dirty="0">
                <a:latin typeface="Angsana New" panose="02020603050405020304" pitchFamily="18" charset="-34"/>
                <a:ea typeface="Times New Roman" panose="02020603050405020304" pitchFamily="18" charset="0"/>
                <a:cs typeface="Angsana New" panose="02020603050405020304" pitchFamily="18" charset="-34"/>
              </a:rPr>
              <a:t> (Two-tailed test)</a:t>
            </a:r>
            <a:r>
              <a:rPr lang="th-TH" dirty="0">
                <a:latin typeface="Angsana New" panose="02020603050405020304" pitchFamily="18" charset="-34"/>
                <a:ea typeface="Times New Roman" panose="02020603050405020304" pitchFamily="18" charset="0"/>
                <a:cs typeface="Angsana New" panose="02020603050405020304" pitchFamily="18" charset="-34"/>
              </a:rPr>
              <a:t>   </a:t>
            </a:r>
            <a:endParaRPr lang="th-TH" dirty="0" smtClean="0">
              <a:latin typeface="Angsana New" panose="02020603050405020304" pitchFamily="18" charset="-34"/>
              <a:ea typeface="Times New Roman" panose="02020603050405020304" pitchFamily="18" charset="0"/>
              <a:cs typeface="Angsana New" panose="02020603050405020304" pitchFamily="18" charset="-34"/>
            </a:endParaRPr>
          </a:p>
        </p:txBody>
      </p:sp>
      <p:sp>
        <p:nvSpPr>
          <p:cNvPr id="8" name="Rectangle 5"/>
          <p:cNvSpPr>
            <a:spLocks noChangeArrowheads="1"/>
          </p:cNvSpPr>
          <p:nvPr/>
        </p:nvSpPr>
        <p:spPr bwMode="auto">
          <a:xfrm>
            <a:off x="0" y="869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sz="16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ngsana New" panose="02020603050405020304" pitchFamily="18" charset="-34"/>
              </a:rPr>
              <a:t> </a:t>
            </a:r>
            <a:endParaRPr kumimoji="0" lang="th-TH" sz="1800" b="0" i="0" u="none" strike="noStrike" cap="none" normalizeH="0" baseline="0" smtClean="0">
              <a:ln>
                <a:noFill/>
              </a:ln>
              <a:solidFill>
                <a:schemeClr val="tx1"/>
              </a:solidFill>
              <a:effectLst/>
              <a:latin typeface="Arial" panose="020B0604020202020204" pitchFamily="34" charset="0"/>
            </a:endParaRPr>
          </a:p>
        </p:txBody>
      </p:sp>
      <p:pic>
        <p:nvPicPr>
          <p:cNvPr id="9" name="Picture 2"/>
          <p:cNvPicPr>
            <a:picLocks noChangeAspect="1" noChangeArrowheads="1"/>
          </p:cNvPicPr>
          <p:nvPr/>
        </p:nvPicPr>
        <p:blipFill>
          <a:blip r:embed="rId2" cstate="print"/>
          <a:srcRect/>
          <a:stretch>
            <a:fillRect/>
          </a:stretch>
        </p:blipFill>
        <p:spPr bwMode="auto">
          <a:xfrm>
            <a:off x="3467083" y="3805215"/>
            <a:ext cx="5455059" cy="2160000"/>
          </a:xfrm>
          <a:prstGeom prst="rect">
            <a:avLst/>
          </a:prstGeom>
          <a:noFill/>
          <a:ln w="9525">
            <a:noFill/>
            <a:miter lim="800000"/>
            <a:headEnd/>
            <a:tailEnd/>
          </a:ln>
          <a:effectLst/>
        </p:spPr>
      </p:pic>
      <p:pic>
        <p:nvPicPr>
          <p:cNvPr id="6"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17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43800" y="1825625"/>
            <a:ext cx="3809999" cy="4351338"/>
          </a:xfrm>
        </p:spPr>
        <p:txBody>
          <a:bodyPr/>
          <a:lstStyle/>
          <a:p>
            <a:pPr marL="0" lvl="0" indent="0" eaLnBrk="0" fontAlgn="base" hangingPunct="0">
              <a:lnSpc>
                <a:spcPct val="100000"/>
              </a:lnSpc>
              <a:spcBef>
                <a:spcPct val="0"/>
              </a:spcBef>
              <a:spcAft>
                <a:spcPct val="0"/>
              </a:spcAft>
              <a:buNone/>
            </a:pPr>
            <a:r>
              <a:rPr lang="th-TH" b="1" dirty="0" smtClean="0">
                <a:latin typeface="Angsana New" panose="02020603050405020304" pitchFamily="18" charset="-34"/>
                <a:ea typeface="Times New Roman" panose="02020603050405020304" pitchFamily="18" charset="0"/>
                <a:cs typeface="Angsana New" panose="02020603050405020304" pitchFamily="18" charset="-34"/>
              </a:rPr>
              <a:t>ขั้น</a:t>
            </a:r>
            <a:r>
              <a:rPr lang="th-TH" b="1" dirty="0">
                <a:latin typeface="Angsana New" panose="02020603050405020304" pitchFamily="18" charset="-34"/>
                <a:ea typeface="Times New Roman" panose="02020603050405020304" pitchFamily="18" charset="0"/>
                <a:cs typeface="Angsana New" panose="02020603050405020304" pitchFamily="18" charset="-34"/>
              </a:rPr>
              <a:t>ที่ </a:t>
            </a:r>
            <a:r>
              <a:rPr lang="en-US" b="1" dirty="0">
                <a:latin typeface="Angsana New" panose="02020603050405020304" pitchFamily="18" charset="-34"/>
                <a:ea typeface="Times New Roman" panose="02020603050405020304" pitchFamily="18" charset="0"/>
                <a:cs typeface="Angsana New" panose="02020603050405020304" pitchFamily="18" charset="-34"/>
              </a:rPr>
              <a:t>2</a:t>
            </a:r>
            <a:r>
              <a:rPr lang="en-US" dirty="0">
                <a:latin typeface="Angsana New" panose="02020603050405020304" pitchFamily="18" charset="-34"/>
                <a:ea typeface="Times New Roman" panose="02020603050405020304" pitchFamily="18" charset="0"/>
                <a:cs typeface="Angsana New" panose="02020603050405020304" pitchFamily="18" charset="-34"/>
              </a:rPr>
              <a:t>  </a:t>
            </a:r>
            <a:r>
              <a:rPr lang="th-TH" b="1" dirty="0">
                <a:latin typeface="Angsana New" panose="02020603050405020304" pitchFamily="18" charset="-34"/>
                <a:ea typeface="Times New Roman" panose="02020603050405020304" pitchFamily="18" charset="0"/>
                <a:cs typeface="Angsana New" panose="02020603050405020304" pitchFamily="18" charset="-34"/>
              </a:rPr>
              <a:t>กำหนดระดับนัยสำคัญ</a:t>
            </a:r>
            <a:r>
              <a:rPr lang="th-TH" dirty="0">
                <a:latin typeface="Angsana New" panose="02020603050405020304" pitchFamily="18" charset="-34"/>
                <a:ea typeface="Times New Roman" panose="02020603050405020304" pitchFamily="18" charset="0"/>
                <a:cs typeface="Angsana New" panose="02020603050405020304" pitchFamily="18" charset="-34"/>
              </a:rPr>
              <a:t> ซึ่งเป็นการกำหนดความน่าจะเป็นที่ผู้วิจัยจะยอมให้เกิดความคลาดเคลื่อนประเภทที่</a:t>
            </a:r>
            <a:r>
              <a:rPr lang="en-US" dirty="0">
                <a:latin typeface="Angsana New" panose="02020603050405020304" pitchFamily="18" charset="-34"/>
                <a:ea typeface="Times New Roman" panose="02020603050405020304" pitchFamily="18" charset="0"/>
                <a:cs typeface="Angsana New" panose="02020603050405020304" pitchFamily="18" charset="-34"/>
              </a:rPr>
              <a:t> 1 (</a:t>
            </a:r>
            <a:r>
              <a:rPr lang="en-US" dirty="0">
                <a:latin typeface="Angsana New" panose="02020603050405020304" pitchFamily="18" charset="-34"/>
                <a:ea typeface="Times New Roman" panose="02020603050405020304" pitchFamily="18" charset="0"/>
                <a:cs typeface="Angsana New" panose="02020603050405020304" pitchFamily="18" charset="-34"/>
                <a:sym typeface="Symbol" panose="05050102010706020507" pitchFamily="18" charset="2"/>
              </a:rPr>
              <a:t></a:t>
            </a:r>
            <a:r>
              <a:rPr lang="en-US" dirty="0">
                <a:latin typeface="Angsana New" panose="02020603050405020304" pitchFamily="18" charset="-34"/>
                <a:ea typeface="Times New Roman" panose="02020603050405020304" pitchFamily="18" charset="0"/>
                <a:cs typeface="Angsana New" panose="02020603050405020304" pitchFamily="18" charset="-34"/>
              </a:rPr>
              <a:t>) </a:t>
            </a:r>
            <a:r>
              <a:rPr lang="th-TH" dirty="0">
                <a:latin typeface="Angsana New" panose="02020603050405020304" pitchFamily="18" charset="-34"/>
                <a:ea typeface="Times New Roman" panose="02020603050405020304" pitchFamily="18" charset="0"/>
                <a:cs typeface="Angsana New" panose="02020603050405020304" pitchFamily="18" charset="-34"/>
                <a:sym typeface="Symbol" panose="05050102010706020507" pitchFamily="18" charset="2"/>
              </a:rPr>
              <a:t>จากการปฏิเสธสมมติฐานหลักที่เป็นจริง  ในการวิจัยทางการศึกษานิยมกำหนด</a:t>
            </a:r>
            <a:r>
              <a:rPr lang="th-TH" dirty="0" smtClean="0">
                <a:latin typeface="Angsana New" panose="02020603050405020304" pitchFamily="18" charset="-34"/>
                <a:ea typeface="Times New Roman" panose="02020603050405020304" pitchFamily="18" charset="0"/>
                <a:cs typeface="Angsana New" panose="02020603050405020304" pitchFamily="18" charset="-34"/>
                <a:sym typeface="Symbol" panose="05050102010706020507" pitchFamily="18" charset="2"/>
              </a:rPr>
              <a:t>ที่</a:t>
            </a:r>
            <a:r>
              <a:rPr lang="en-US" dirty="0" smtClean="0">
                <a:latin typeface="Angsana New" panose="02020603050405020304" pitchFamily="18" charset="-34"/>
                <a:ea typeface="Times New Roman" panose="02020603050405020304" pitchFamily="18" charset="0"/>
                <a:cs typeface="Angsana New" panose="02020603050405020304" pitchFamily="18" charset="-34"/>
                <a:sym typeface="Symbol" panose="05050102010706020507" pitchFamily="18" charset="2"/>
              </a:rPr>
              <a:t> 0.05 </a:t>
            </a:r>
            <a:r>
              <a:rPr lang="th-TH" dirty="0" smtClean="0">
                <a:latin typeface="Angsana New" panose="02020603050405020304" pitchFamily="18" charset="-34"/>
                <a:ea typeface="Times New Roman" panose="02020603050405020304" pitchFamily="18" charset="0"/>
                <a:cs typeface="Angsana New" panose="02020603050405020304" pitchFamily="18" charset="-34"/>
                <a:sym typeface="Symbol" panose="05050102010706020507" pitchFamily="18" charset="2"/>
              </a:rPr>
              <a:t>หรือ 0.01 </a:t>
            </a:r>
            <a:endParaRPr lang="en-US" dirty="0">
              <a:latin typeface="Angsana New" panose="02020603050405020304" pitchFamily="18" charset="-34"/>
              <a:cs typeface="Angsana New" panose="02020603050405020304" pitchFamily="18" charset="-34"/>
            </a:endParaRPr>
          </a:p>
        </p:txBody>
      </p:sp>
      <p:sp>
        <p:nvSpPr>
          <p:cNvPr id="8" name="Rectangle 5"/>
          <p:cNvSpPr>
            <a:spLocks noChangeArrowheads="1"/>
          </p:cNvSpPr>
          <p:nvPr/>
        </p:nvSpPr>
        <p:spPr bwMode="auto">
          <a:xfrm>
            <a:off x="0" y="8699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sz="16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ngsana New" panose="02020603050405020304" pitchFamily="18" charset="-34"/>
              </a:rPr>
              <a:t> </a:t>
            </a:r>
            <a:endParaRPr kumimoji="0" lang="th-TH"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838200" y="1825625"/>
            <a:ext cx="6177771" cy="4320000"/>
          </a:xfrm>
          <a:prstGeom prst="rect">
            <a:avLst/>
          </a:prstGeom>
        </p:spPr>
      </p:pic>
      <p:pic>
        <p:nvPicPr>
          <p:cNvPr id="6"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2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th-TH" b="1" dirty="0">
                <a:latin typeface="Angsana New" panose="02020603050405020304" pitchFamily="18" charset="-34"/>
                <a:cs typeface="Angsana New" panose="02020603050405020304" pitchFamily="18" charset="-34"/>
              </a:rPr>
              <a:t>ขั้นที่ </a:t>
            </a:r>
            <a:r>
              <a:rPr lang="th-TH" b="1" dirty="0" smtClean="0">
                <a:latin typeface="Angsana New" panose="02020603050405020304" pitchFamily="18" charset="-34"/>
                <a:cs typeface="Angsana New" panose="02020603050405020304" pitchFamily="18" charset="-34"/>
              </a:rPr>
              <a:t>3</a:t>
            </a:r>
            <a:r>
              <a:rPr lang="en-US" dirty="0" smtClean="0">
                <a:latin typeface="Angsana New" panose="02020603050405020304" pitchFamily="18" charset="-34"/>
                <a:cs typeface="Angsana New" panose="02020603050405020304" pitchFamily="18" charset="-34"/>
              </a:rPr>
              <a:t>  </a:t>
            </a:r>
            <a:r>
              <a:rPr lang="th-TH" b="1" dirty="0">
                <a:latin typeface="Angsana New" panose="02020603050405020304" pitchFamily="18" charset="-34"/>
                <a:cs typeface="Angsana New" panose="02020603050405020304" pitchFamily="18" charset="-34"/>
              </a:rPr>
              <a:t>เลือกสถิติที่ใช้ในการทดสอบสมมุติฐาน</a:t>
            </a:r>
            <a:r>
              <a:rPr lang="th-TH" dirty="0">
                <a:latin typeface="Angsana New" panose="02020603050405020304" pitchFamily="18" charset="-34"/>
                <a:cs typeface="Angsana New" panose="02020603050405020304" pitchFamily="18" charset="-34"/>
              </a:rPr>
              <a:t> ในการทดสอบค่าเฉลี่ย  สถิติที่ใช้ในการทดสอบมี </a:t>
            </a:r>
            <a:r>
              <a:rPr lang="en-US" dirty="0">
                <a:latin typeface="Angsana New" panose="02020603050405020304" pitchFamily="18" charset="-34"/>
                <a:cs typeface="Angsana New" panose="02020603050405020304" pitchFamily="18" charset="-34"/>
              </a:rPr>
              <a:t>Z - test  t - test  </a:t>
            </a:r>
            <a:r>
              <a:rPr lang="th-TH" dirty="0">
                <a:latin typeface="Angsana New" panose="02020603050405020304" pitchFamily="18" charset="-34"/>
                <a:cs typeface="Angsana New" panose="02020603050405020304" pitchFamily="18" charset="-34"/>
              </a:rPr>
              <a:t>และ การวิเคราะห์ความแปรปรวน</a:t>
            </a:r>
            <a:r>
              <a:rPr lang="en-US" dirty="0">
                <a:latin typeface="Angsana New" panose="02020603050405020304" pitchFamily="18" charset="-34"/>
                <a:cs typeface="Angsana New" panose="02020603050405020304" pitchFamily="18" charset="-34"/>
              </a:rPr>
              <a:t> (ANOVA</a:t>
            </a:r>
            <a:r>
              <a:rPr lang="th-TH" dirty="0">
                <a:latin typeface="Angsana New" panose="02020603050405020304" pitchFamily="18" charset="-34"/>
                <a:cs typeface="Angsana New" panose="02020603050405020304" pitchFamily="18" charset="-34"/>
              </a:rPr>
              <a:t>)  ซึ่ง  </a:t>
            </a:r>
            <a:r>
              <a:rPr lang="en-US" dirty="0">
                <a:latin typeface="Angsana New" panose="02020603050405020304" pitchFamily="18" charset="-34"/>
                <a:cs typeface="Angsana New" panose="02020603050405020304" pitchFamily="18" charset="-34"/>
              </a:rPr>
              <a:t>Z – test </a:t>
            </a:r>
            <a:r>
              <a:rPr lang="th-TH" dirty="0">
                <a:latin typeface="Angsana New" panose="02020603050405020304" pitchFamily="18" charset="-34"/>
                <a:cs typeface="Angsana New" panose="02020603050405020304" pitchFamily="18" charset="-34"/>
              </a:rPr>
              <a:t>และ</a:t>
            </a:r>
            <a:r>
              <a:rPr lang="en-US" dirty="0">
                <a:latin typeface="Angsana New" panose="02020603050405020304" pitchFamily="18" charset="-34"/>
                <a:cs typeface="Angsana New" panose="02020603050405020304" pitchFamily="18" charset="-34"/>
              </a:rPr>
              <a:t> t - test </a:t>
            </a:r>
            <a:r>
              <a:rPr lang="th-TH" dirty="0">
                <a:latin typeface="Angsana New" panose="02020603050405020304" pitchFamily="18" charset="-34"/>
                <a:cs typeface="Angsana New" panose="02020603050405020304" pitchFamily="18" charset="-34"/>
              </a:rPr>
              <a:t>ใช้ทดสอบกรณีมีกลุ่มตัวอย่างหนึ่งหรือสองกลุ่ม</a:t>
            </a:r>
            <a:endParaRPr lang="en-US" dirty="0">
              <a:latin typeface="Angsana New" panose="02020603050405020304" pitchFamily="18" charset="-34"/>
              <a:cs typeface="Angsana New" panose="02020603050405020304" pitchFamily="18" charset="-34"/>
            </a:endParaRP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7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lstStyle/>
          <a:p>
            <a:pPr marL="0" indent="0">
              <a:buNone/>
            </a:pPr>
            <a:r>
              <a:rPr lang="th-TH" b="1" dirty="0">
                <a:latin typeface="Angsana New" panose="02020603050405020304" pitchFamily="18" charset="-34"/>
                <a:cs typeface="Angsana New" panose="02020603050405020304" pitchFamily="18" charset="-34"/>
              </a:rPr>
              <a:t>ขั้นที่  </a:t>
            </a:r>
            <a:r>
              <a:rPr lang="th-TH" b="1" dirty="0" smtClean="0">
                <a:latin typeface="Angsana New" panose="02020603050405020304" pitchFamily="18" charset="-34"/>
                <a:cs typeface="Angsana New" panose="02020603050405020304" pitchFamily="18" charset="-34"/>
              </a:rPr>
              <a:t>4</a:t>
            </a:r>
            <a:r>
              <a:rPr lang="en-US" dirty="0" smtClean="0">
                <a:latin typeface="Angsana New" panose="02020603050405020304" pitchFamily="18" charset="-34"/>
                <a:cs typeface="Angsana New" panose="02020603050405020304" pitchFamily="18" charset="-34"/>
              </a:rPr>
              <a:t>  </a:t>
            </a:r>
            <a:r>
              <a:rPr lang="th-TH" b="1" dirty="0">
                <a:latin typeface="Angsana New" panose="02020603050405020304" pitchFamily="18" charset="-34"/>
                <a:cs typeface="Angsana New" panose="02020603050405020304" pitchFamily="18" charset="-34"/>
              </a:rPr>
              <a:t>กำหนดขอบเขต</a:t>
            </a:r>
            <a:r>
              <a:rPr lang="th-TH" b="1" dirty="0" smtClean="0">
                <a:latin typeface="Angsana New" panose="02020603050405020304" pitchFamily="18" charset="-34"/>
                <a:cs typeface="Angsana New" panose="02020603050405020304" pitchFamily="18" charset="-34"/>
              </a:rPr>
              <a:t>วิกฤติ</a:t>
            </a:r>
          </a:p>
          <a:p>
            <a:pPr marL="0" indent="0">
              <a:buNone/>
            </a:pPr>
            <a:r>
              <a:rPr lang="th-TH" dirty="0">
                <a:latin typeface="Angsana New" panose="02020603050405020304" pitchFamily="18" charset="-34"/>
                <a:cs typeface="Angsana New" panose="02020603050405020304" pitchFamily="18" charset="-34"/>
              </a:rPr>
              <a:t>ตัวอย่างแสดงขอบเขตวิกฤติ กรณีใช้</a:t>
            </a:r>
            <a:r>
              <a:rPr lang="en-US" dirty="0">
                <a:latin typeface="Angsana New" panose="02020603050405020304" pitchFamily="18" charset="-34"/>
                <a:cs typeface="Angsana New" panose="02020603050405020304" pitchFamily="18" charset="-34"/>
              </a:rPr>
              <a:t> z-test </a:t>
            </a:r>
            <a:r>
              <a:rPr lang="th-TH" dirty="0">
                <a:latin typeface="Angsana New" panose="02020603050405020304" pitchFamily="18" charset="-34"/>
                <a:cs typeface="Angsana New" panose="02020603050405020304" pitchFamily="18" charset="-34"/>
              </a:rPr>
              <a:t>เป็นสถิติทดสอบสมมติฐานที่ระดับนัยสำคัญ</a:t>
            </a:r>
            <a:r>
              <a:rPr lang="en-US" dirty="0">
                <a:latin typeface="Angsana New" panose="02020603050405020304" pitchFamily="18" charset="-34"/>
                <a:cs typeface="Angsana New" panose="02020603050405020304" pitchFamily="18" charset="-34"/>
              </a:rPr>
              <a:t> ( </a:t>
            </a:r>
            <a:r>
              <a:rPr lang="en-US" dirty="0">
                <a:latin typeface="Angsana New" panose="02020603050405020304" pitchFamily="18" charset="-34"/>
                <a:cs typeface="Angsana New" panose="02020603050405020304" pitchFamily="18" charset="-34"/>
                <a:sym typeface="Symbol" panose="05050102010706020507" pitchFamily="18" charset="2"/>
              </a:rPr>
              <a:t></a:t>
            </a:r>
            <a:r>
              <a:rPr lang="en-US" dirty="0">
                <a:latin typeface="Angsana New" panose="02020603050405020304" pitchFamily="18" charset="-34"/>
                <a:cs typeface="Angsana New" panose="02020603050405020304" pitchFamily="18" charset="-34"/>
              </a:rPr>
              <a:t> ) </a:t>
            </a:r>
            <a:r>
              <a:rPr lang="th-TH" dirty="0">
                <a:latin typeface="Angsana New" panose="02020603050405020304" pitchFamily="18" charset="-34"/>
                <a:cs typeface="Angsana New" panose="02020603050405020304" pitchFamily="18" charset="-34"/>
              </a:rPr>
              <a:t>เป็น</a:t>
            </a:r>
            <a:r>
              <a:rPr lang="en-US" dirty="0">
                <a:latin typeface="Angsana New" panose="02020603050405020304" pitchFamily="18" charset="-34"/>
                <a:cs typeface="Angsana New" panose="02020603050405020304" pitchFamily="18" charset="-34"/>
              </a:rPr>
              <a:t> .</a:t>
            </a:r>
            <a:r>
              <a:rPr lang="en-US" dirty="0" smtClean="0">
                <a:latin typeface="Angsana New" panose="02020603050405020304" pitchFamily="18" charset="-34"/>
                <a:cs typeface="Angsana New" panose="02020603050405020304" pitchFamily="18" charset="-34"/>
              </a:rPr>
              <a:t>05</a:t>
            </a:r>
            <a:r>
              <a:rPr lang="en-US" b="1" dirty="0"/>
              <a:t>			</a:t>
            </a:r>
            <a:endParaRPr lang="en-US" dirty="0">
              <a:latin typeface="Angsana New" panose="02020603050405020304" pitchFamily="18" charset="-34"/>
              <a:cs typeface="Angsana New" panose="02020603050405020304" pitchFamily="18" charset="-34"/>
            </a:endParaRPr>
          </a:p>
        </p:txBody>
      </p:sp>
      <p:pic>
        <p:nvPicPr>
          <p:cNvPr id="2" name="Picture 1"/>
          <p:cNvPicPr>
            <a:picLocks noChangeAspect="1"/>
          </p:cNvPicPr>
          <p:nvPr/>
        </p:nvPicPr>
        <p:blipFill>
          <a:blip r:embed="rId2"/>
          <a:stretch>
            <a:fillRect/>
          </a:stretch>
        </p:blipFill>
        <p:spPr>
          <a:xfrm>
            <a:off x="2513919" y="1357993"/>
            <a:ext cx="6750000" cy="5400000"/>
          </a:xfrm>
          <a:prstGeom prst="rect">
            <a:avLst/>
          </a:prstGeom>
        </p:spPr>
      </p:pic>
      <p:cxnSp>
        <p:nvCxnSpPr>
          <p:cNvPr id="5" name="Straight Connector 4"/>
          <p:cNvCxnSpPr/>
          <p:nvPr/>
        </p:nvCxnSpPr>
        <p:spPr>
          <a:xfrm flipV="1">
            <a:off x="4996542" y="1665514"/>
            <a:ext cx="1730829"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887685" y="4223657"/>
            <a:ext cx="1730829"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940628" y="3766456"/>
            <a:ext cx="720000"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522028" y="3777342"/>
            <a:ext cx="720000"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897085" y="6612390"/>
            <a:ext cx="720000"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717971" y="6601504"/>
            <a:ext cx="720000" cy="108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Picture 3" descr="D:\Download\ppt design\MU dl\MTMU logo 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58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th-TH" b="1" dirty="0">
                <a:cs typeface="+mj-cs"/>
              </a:rPr>
              <a:t>ขั้นที่ </a:t>
            </a:r>
            <a:r>
              <a:rPr lang="th-TH" b="1" dirty="0" smtClean="0">
                <a:cs typeface="+mj-cs"/>
              </a:rPr>
              <a:t>5</a:t>
            </a:r>
            <a:r>
              <a:rPr lang="en-US" dirty="0" smtClean="0">
                <a:cs typeface="+mj-cs"/>
              </a:rPr>
              <a:t>  </a:t>
            </a:r>
            <a:r>
              <a:rPr lang="th-TH" b="1" dirty="0">
                <a:cs typeface="+mj-cs"/>
              </a:rPr>
              <a:t>คำนวณค่าสถิติทดสอบตาม</a:t>
            </a:r>
            <a:r>
              <a:rPr lang="th-TH" b="1" dirty="0" smtClean="0">
                <a:cs typeface="+mj-cs"/>
              </a:rPr>
              <a:t>สูตร</a:t>
            </a:r>
            <a:r>
              <a:rPr lang="th-TH" dirty="0" smtClean="0">
                <a:cs typeface="+mj-cs"/>
              </a:rPr>
              <a:t> </a:t>
            </a:r>
            <a:r>
              <a:rPr lang="th-TH" dirty="0">
                <a:cs typeface="+mj-cs"/>
              </a:rPr>
              <a:t>เป็นการคำนวณค่าสถิติโดยนำข้อมูลที่ได้จากตัวอย่างที่ศึกษาไปแทนค่าต่าง ๆ ตามสูตรของสถิติทดสอบ</a:t>
            </a:r>
            <a:endParaRPr lang="en-US" dirty="0">
              <a:cs typeface="+mj-cs"/>
            </a:endParaRPr>
          </a:p>
        </p:txBody>
      </p:sp>
      <p:pic>
        <p:nvPicPr>
          <p:cNvPr id="4" name="Picture 3" descr="D:\Download\ppt design\MU dl\MTMU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9421" y="6138000"/>
            <a:ext cx="3282579"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019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3297</TotalTime>
  <Words>2878</Words>
  <Application>Microsoft Office PowerPoint</Application>
  <PresentationFormat>Widescreen</PresentationFormat>
  <Paragraphs>237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Angsana New</vt:lpstr>
      <vt:lpstr>Arial</vt:lpstr>
      <vt:lpstr>Arial Black</vt:lpstr>
      <vt:lpstr>Calibri</vt:lpstr>
      <vt:lpstr>Calibri Light</vt:lpstr>
      <vt:lpstr>Cordia New</vt:lpstr>
      <vt:lpstr>Symbol</vt:lpstr>
      <vt:lpstr>Times New Roman</vt:lpstr>
      <vt:lpstr>Wingdings</vt:lpstr>
      <vt:lpstr>Office Theme</vt:lpstr>
      <vt:lpstr>Statistical Tests: Parametric test </vt:lpstr>
      <vt:lpstr>PowerPoint Presentation</vt:lpstr>
      <vt:lpstr>Hypothesis Testing</vt:lpstr>
      <vt:lpstr>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R function t.test() </vt:lpstr>
      <vt:lpstr>The R function t.test() </vt:lpstr>
      <vt:lpstr>The R function t.test() </vt:lpstr>
      <vt:lpstr>The R function t.test() </vt:lpstr>
      <vt:lpstr>The R function t.test() </vt:lpstr>
      <vt:lpstr>One-sample t-test</vt:lpstr>
      <vt:lpstr>One-sample t-test</vt:lpstr>
      <vt:lpstr>One-sample t-test</vt:lpstr>
      <vt:lpstr>Two-sample t-tests</vt:lpstr>
      <vt:lpstr>Two-sample t-tests (Pooled variance)</vt:lpstr>
      <vt:lpstr>Two-sample t-tests (Pooled variance)</vt:lpstr>
      <vt:lpstr>Two-sample t-tests (Pooled variance)</vt:lpstr>
      <vt:lpstr>Two-sample t-tests (Separated variance)</vt:lpstr>
      <vt:lpstr>ANOVA</vt:lpstr>
      <vt:lpstr>One-Way ANOVA</vt:lpstr>
      <vt:lpstr>PowerPoint Presentation</vt:lpstr>
      <vt:lpstr>PowerPoint Presentation</vt:lpstr>
      <vt:lpstr>PowerPoint Presentation</vt:lpstr>
      <vt:lpstr>Two-Way ANOVA </vt:lpstr>
      <vt:lpstr>Two-Way ANOVA </vt:lpstr>
      <vt:lpstr>PowerPoint Presentation</vt:lpstr>
      <vt:lpstr>PowerPoint Presentation</vt:lpstr>
      <vt:lpstr>Two-Way ANOVA </vt:lpstr>
      <vt:lpstr>Two-Way ANOVA </vt:lpstr>
      <vt:lpstr>Two-Way ANOVA </vt:lpstr>
      <vt:lpstr>Two-Way ANOVA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R Programming</dc:title>
  <dc:creator>Windows User</dc:creator>
  <cp:lastModifiedBy>Windows User</cp:lastModifiedBy>
  <cp:revision>96</cp:revision>
  <dcterms:created xsi:type="dcterms:W3CDTF">2018-04-17T04:53:11Z</dcterms:created>
  <dcterms:modified xsi:type="dcterms:W3CDTF">2018-07-13T10:48:40Z</dcterms:modified>
</cp:coreProperties>
</file>