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740" r:id="rId3"/>
    <p:sldId id="698" r:id="rId4"/>
    <p:sldId id="759" r:id="rId5"/>
    <p:sldId id="801" r:id="rId6"/>
    <p:sldId id="802" r:id="rId7"/>
    <p:sldId id="700" r:id="rId8"/>
    <p:sldId id="699" r:id="rId9"/>
    <p:sldId id="701" r:id="rId10"/>
    <p:sldId id="712" r:id="rId11"/>
    <p:sldId id="725" r:id="rId12"/>
    <p:sldId id="739" r:id="rId13"/>
    <p:sldId id="799" r:id="rId14"/>
    <p:sldId id="800" r:id="rId15"/>
    <p:sldId id="747" r:id="rId16"/>
    <p:sldId id="748" r:id="rId17"/>
    <p:sldId id="749" r:id="rId18"/>
    <p:sldId id="752" r:id="rId19"/>
    <p:sldId id="753" r:id="rId20"/>
    <p:sldId id="750" r:id="rId21"/>
    <p:sldId id="755" r:id="rId22"/>
    <p:sldId id="756" r:id="rId23"/>
    <p:sldId id="792" r:id="rId24"/>
    <p:sldId id="793" r:id="rId25"/>
    <p:sldId id="794" r:id="rId26"/>
    <p:sldId id="795" r:id="rId27"/>
    <p:sldId id="796" r:id="rId28"/>
    <p:sldId id="797" r:id="rId29"/>
    <p:sldId id="798" r:id="rId30"/>
    <p:sldId id="803" r:id="rId31"/>
  </p:sldIdLst>
  <p:sldSz cx="9144000" cy="6858000" type="screen4x3"/>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029" autoAdjust="0"/>
  </p:normalViewPr>
  <p:slideViewPr>
    <p:cSldViewPr>
      <p:cViewPr varScale="1">
        <p:scale>
          <a:sx n="81" d="100"/>
          <a:sy n="81" d="100"/>
        </p:scale>
        <p:origin x="142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8F7AD8-B324-4E0F-AA48-1D2A4B555A9B}" type="datetimeFigureOut">
              <a:rPr lang="th-TH" smtClean="0"/>
              <a:pPr/>
              <a:t>13/07/61</a:t>
            </a:fld>
            <a:endParaRPr lang="th-T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3D32F2-DAA8-4177-B332-88BFA738F03D}" type="slidenum">
              <a:rPr lang="th-TH" smtClean="0"/>
              <a:pPr/>
              <a:t>‹#›</a:t>
            </a:fld>
            <a:endParaRPr lang="th-TH"/>
          </a:p>
        </p:txBody>
      </p:sp>
    </p:spTree>
    <p:extLst>
      <p:ext uri="{BB962C8B-B14F-4D97-AF65-F5344CB8AC3E}">
        <p14:creationId xmlns:p14="http://schemas.microsoft.com/office/powerpoint/2010/main" val="4092610996"/>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h-T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h-TH"/>
          </a:p>
        </p:txBody>
      </p:sp>
      <p:sp>
        <p:nvSpPr>
          <p:cNvPr id="4" name="Date Placeholder 3"/>
          <p:cNvSpPr>
            <a:spLocks noGrp="1"/>
          </p:cNvSpPr>
          <p:nvPr>
            <p:ph type="dt" sz="half" idx="10"/>
          </p:nvPr>
        </p:nvSpPr>
        <p:spPr/>
        <p:txBody>
          <a:bodyPr/>
          <a:lstStyle/>
          <a:p>
            <a:fld id="{FDE93561-2EDE-427F-816B-7101FF457404}" type="datetimeFigureOut">
              <a:rPr lang="th-TH" smtClean="0"/>
              <a:pPr/>
              <a:t>13/07/61</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4B65C8D6-B919-4607-B0ED-32C242E9D62B}" type="slidenum">
              <a:rPr lang="th-TH" smtClean="0"/>
              <a:pPr/>
              <a:t>‹#›</a:t>
            </a:fld>
            <a:endParaRPr lang="th-T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FDE93561-2EDE-427F-816B-7101FF457404}" type="datetimeFigureOut">
              <a:rPr lang="th-TH" smtClean="0"/>
              <a:pPr/>
              <a:t>13/07/61</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4B65C8D6-B919-4607-B0ED-32C242E9D62B}" type="slidenum">
              <a:rPr lang="th-TH" smtClean="0"/>
              <a:pPr/>
              <a:t>‹#›</a:t>
            </a:fld>
            <a:endParaRPr lang="th-T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h-T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FDE93561-2EDE-427F-816B-7101FF457404}" type="datetimeFigureOut">
              <a:rPr lang="th-TH" smtClean="0"/>
              <a:pPr/>
              <a:t>13/07/61</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4B65C8D6-B919-4607-B0ED-32C242E9D62B}" type="slidenum">
              <a:rPr lang="th-TH" smtClean="0"/>
              <a:pPr/>
              <a:t>‹#›</a:t>
            </a:fld>
            <a:endParaRPr lang="th-T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FDE93561-2EDE-427F-816B-7101FF457404}" type="datetimeFigureOut">
              <a:rPr lang="th-TH" smtClean="0"/>
              <a:pPr/>
              <a:t>13/07/61</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4B65C8D6-B919-4607-B0ED-32C242E9D62B}" type="slidenum">
              <a:rPr lang="th-TH" smtClean="0"/>
              <a:pPr/>
              <a:t>‹#›</a:t>
            </a:fld>
            <a:endParaRPr lang="th-TH"/>
          </a:p>
        </p:txBody>
      </p:sp>
      <p:pic>
        <p:nvPicPr>
          <p:cNvPr id="8" name="Picture 3" descr="D:\Download\ppt design\MU dl\MTMU logo 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231239"/>
            <a:ext cx="2857488" cy="6267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561-2EDE-427F-816B-7101FF457404}" type="datetimeFigureOut">
              <a:rPr lang="th-TH" smtClean="0"/>
              <a:pPr/>
              <a:t>13/07/61</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4B65C8D6-B919-4607-B0ED-32C242E9D62B}" type="slidenum">
              <a:rPr lang="th-TH" smtClean="0"/>
              <a:pPr/>
              <a:t>‹#›</a:t>
            </a:fld>
            <a:endParaRPr lang="th-T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Date Placeholder 4"/>
          <p:cNvSpPr>
            <a:spLocks noGrp="1"/>
          </p:cNvSpPr>
          <p:nvPr>
            <p:ph type="dt" sz="half" idx="10"/>
          </p:nvPr>
        </p:nvSpPr>
        <p:spPr/>
        <p:txBody>
          <a:bodyPr/>
          <a:lstStyle/>
          <a:p>
            <a:fld id="{FDE93561-2EDE-427F-816B-7101FF457404}" type="datetimeFigureOut">
              <a:rPr lang="th-TH" smtClean="0"/>
              <a:pPr/>
              <a:t>13/07/61</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4B65C8D6-B919-4607-B0ED-32C242E9D62B}" type="slidenum">
              <a:rPr lang="th-TH" smtClean="0"/>
              <a:pPr/>
              <a:t>‹#›</a:t>
            </a:fld>
            <a:endParaRPr lang="th-T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Date Placeholder 6"/>
          <p:cNvSpPr>
            <a:spLocks noGrp="1"/>
          </p:cNvSpPr>
          <p:nvPr>
            <p:ph type="dt" sz="half" idx="10"/>
          </p:nvPr>
        </p:nvSpPr>
        <p:spPr/>
        <p:txBody>
          <a:bodyPr/>
          <a:lstStyle/>
          <a:p>
            <a:fld id="{FDE93561-2EDE-427F-816B-7101FF457404}" type="datetimeFigureOut">
              <a:rPr lang="th-TH" smtClean="0"/>
              <a:pPr/>
              <a:t>13/07/61</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4B65C8D6-B919-4607-B0ED-32C242E9D62B}" type="slidenum">
              <a:rPr lang="th-TH" smtClean="0"/>
              <a:pPr/>
              <a:t>‹#›</a:t>
            </a:fld>
            <a:endParaRPr lang="th-T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Date Placeholder 2"/>
          <p:cNvSpPr>
            <a:spLocks noGrp="1"/>
          </p:cNvSpPr>
          <p:nvPr>
            <p:ph type="dt" sz="half" idx="10"/>
          </p:nvPr>
        </p:nvSpPr>
        <p:spPr/>
        <p:txBody>
          <a:bodyPr/>
          <a:lstStyle/>
          <a:p>
            <a:fld id="{FDE93561-2EDE-427F-816B-7101FF457404}" type="datetimeFigureOut">
              <a:rPr lang="th-TH" smtClean="0"/>
              <a:pPr/>
              <a:t>13/07/61</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4B65C8D6-B919-4607-B0ED-32C242E9D62B}" type="slidenum">
              <a:rPr lang="th-TH" smtClean="0"/>
              <a:pPr/>
              <a:t>‹#›</a:t>
            </a:fld>
            <a:endParaRPr lang="th-T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561-2EDE-427F-816B-7101FF457404}" type="datetimeFigureOut">
              <a:rPr lang="th-TH" smtClean="0"/>
              <a:pPr/>
              <a:t>13/07/61</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4B65C8D6-B919-4607-B0ED-32C242E9D62B}" type="slidenum">
              <a:rPr lang="th-TH" smtClean="0"/>
              <a:pPr/>
              <a:t>‹#›</a:t>
            </a:fld>
            <a:endParaRPr lang="th-T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561-2EDE-427F-816B-7101FF457404}" type="datetimeFigureOut">
              <a:rPr lang="th-TH" smtClean="0"/>
              <a:pPr/>
              <a:t>13/07/61</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4B65C8D6-B919-4607-B0ED-32C242E9D62B}" type="slidenum">
              <a:rPr lang="th-TH" smtClean="0"/>
              <a:pPr/>
              <a:t>‹#›</a:t>
            </a:fld>
            <a:endParaRPr lang="th-T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561-2EDE-427F-816B-7101FF457404}" type="datetimeFigureOut">
              <a:rPr lang="th-TH" smtClean="0"/>
              <a:pPr/>
              <a:t>13/07/61</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4B65C8D6-B919-4607-B0ED-32C242E9D62B}" type="slidenum">
              <a:rPr lang="th-TH" smtClean="0"/>
              <a:pPr/>
              <a:t>‹#›</a:t>
            </a:fld>
            <a:endParaRPr lang="th-T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h-T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561-2EDE-427F-816B-7101FF457404}" type="datetimeFigureOut">
              <a:rPr lang="th-TH" smtClean="0"/>
              <a:pPr/>
              <a:t>13/07/61</a:t>
            </a:fld>
            <a:endParaRPr lang="th-T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5C8D6-B919-4607-B0ED-32C242E9D62B}" type="slidenum">
              <a:rPr lang="th-TH" smtClean="0"/>
              <a:pPr/>
              <a:t>‹#›</a:t>
            </a:fld>
            <a:endParaRPr lang="th-T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t>Non-parametric test</a:t>
            </a:r>
            <a:endParaRPr lang="th-TH" sz="4800" b="1" dirty="0"/>
          </a:p>
        </p:txBody>
      </p:sp>
      <p:sp>
        <p:nvSpPr>
          <p:cNvPr id="3" name="Subtitle 2"/>
          <p:cNvSpPr>
            <a:spLocks noGrp="1"/>
          </p:cNvSpPr>
          <p:nvPr>
            <p:ph type="subTitle" idx="1"/>
          </p:nvPr>
        </p:nvSpPr>
        <p:spPr/>
        <p:txBody>
          <a:bodyPr>
            <a:normAutofit/>
          </a:bodyPr>
          <a:lstStyle/>
          <a:p>
            <a:r>
              <a:rPr lang="en-US" sz="2800" dirty="0" err="1" smtClean="0">
                <a:solidFill>
                  <a:schemeClr val="tx1"/>
                </a:solidFill>
              </a:rPr>
              <a:t>Watshara</a:t>
            </a:r>
            <a:r>
              <a:rPr lang="en-US" sz="2800" dirty="0" smtClean="0">
                <a:solidFill>
                  <a:schemeClr val="tx1"/>
                </a:solidFill>
              </a:rPr>
              <a:t> </a:t>
            </a:r>
            <a:r>
              <a:rPr lang="en-US" sz="2800" dirty="0" err="1" smtClean="0">
                <a:solidFill>
                  <a:schemeClr val="tx1"/>
                </a:solidFill>
              </a:rPr>
              <a:t>Shoombuatong</a:t>
            </a:r>
            <a:endParaRPr lang="th-TH" sz="2800" dirty="0">
              <a:solidFill>
                <a:schemeClr val="tx1"/>
              </a:solidFill>
            </a:endParaRPr>
          </a:p>
        </p:txBody>
      </p:sp>
      <p:pic>
        <p:nvPicPr>
          <p:cNvPr id="4" name="Picture 2" descr="D:\Download\ppt design\MU dl\mu_jp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720" y="131612"/>
            <a:ext cx="1444239" cy="144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D:\Download\ppt design\MU dl\MTMU logo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1421" y="357166"/>
            <a:ext cx="3282579" cy="72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A new approach to prenatal care is proposed for pregnant women living in a rural community. The new program involves in-home visits during the course of pregnancy in addition to the usual or regularly scheduled visits. A pilot randomized trial with 15 pregnant women is designed to evaluate whether women who participate in the program deliver healthier babies than women receiving usual care. The outcome is the </a:t>
            </a:r>
            <a:r>
              <a:rPr lang="en-US" sz="2000" b="1" dirty="0" smtClean="0"/>
              <a:t>APGAR score</a:t>
            </a:r>
            <a:r>
              <a:rPr lang="en-US" sz="2000" dirty="0" smtClean="0"/>
              <a:t> measured 5 minutes after birth. Recall that APGAR scores range from 0 to 10 with scores of 7 or higher considered normal (healthy), 4-6 low and 0-3 critically low. The data are shown below.</a:t>
            </a:r>
            <a:endParaRPr lang="th-TH" sz="2000" dirty="0"/>
          </a:p>
        </p:txBody>
      </p:sp>
      <p:pic>
        <p:nvPicPr>
          <p:cNvPr id="4" name="Picture 2"/>
          <p:cNvPicPr>
            <a:picLocks noChangeAspect="1" noChangeArrowheads="1"/>
          </p:cNvPicPr>
          <p:nvPr/>
        </p:nvPicPr>
        <p:blipFill>
          <a:blip r:embed="rId2" cstate="print"/>
          <a:srcRect/>
          <a:stretch>
            <a:fillRect/>
          </a:stretch>
        </p:blipFill>
        <p:spPr bwMode="auto">
          <a:xfrm>
            <a:off x="785786" y="4572008"/>
            <a:ext cx="6543675" cy="866775"/>
          </a:xfrm>
          <a:prstGeom prst="rect">
            <a:avLst/>
          </a:prstGeom>
          <a:noFill/>
          <a:ln w="9525">
            <a:noFill/>
            <a:miter lim="800000"/>
            <a:headEnd/>
            <a:tailEnd/>
          </a:ln>
          <a:effectLst/>
        </p:spPr>
      </p:pic>
      <p:sp>
        <p:nvSpPr>
          <p:cNvPr id="5" name="Title 1"/>
          <p:cNvSpPr>
            <a:spLocks noGrp="1"/>
          </p:cNvSpPr>
          <p:nvPr>
            <p:ph type="title"/>
          </p:nvPr>
        </p:nvSpPr>
        <p:spPr/>
        <p:txBody>
          <a:bodyPr>
            <a:normAutofit/>
          </a:bodyPr>
          <a:lstStyle/>
          <a:p>
            <a:r>
              <a:rPr lang="en-US" sz="4000" dirty="0" smtClean="0"/>
              <a:t>Mann Whitney U test: Example II</a:t>
            </a:r>
            <a:endParaRPr lang="th-TH" sz="4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t>Wilcoxon</a:t>
            </a:r>
            <a:r>
              <a:rPr lang="en-US" sz="4000" dirty="0" smtClean="0"/>
              <a:t> Signed Rank Test: Example I </a:t>
            </a:r>
            <a:endParaRPr lang="th-TH" sz="4000"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Consider a clinical investigation to assess the effectiveness of a new drug designed to reduce repetitive behaviors in children affected with autism. If the drug is effective, children will exhibit fewer repetitive behaviors on treatment as compared to when they are untreated. A total of 8 children with autism enroll in the study. Each child is observed by the study psychologist for a period of 3 hours both before treatment and then again after taking the new drug for 1 week. The time that each child is engaged in repetitive behavior during each 3 hour observation period is measured. Repetitive behavior is scored on a scale of 0 to 100 and scores represent the percent of the observation time in which the child is engaged in repetitive behavior. For example, a score of 0 indicates that during the entire observation period the child did not engage in repetitive behavior while a score of 100 indicates that the child was constantly engaged in repetitive behavior. The data are shown below.</a:t>
            </a:r>
            <a:endParaRPr lang="th-TH"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th-TH"/>
          </a:p>
        </p:txBody>
      </p:sp>
      <p:graphicFrame>
        <p:nvGraphicFramePr>
          <p:cNvPr id="4" name="Content Placeholder 3"/>
          <p:cNvGraphicFramePr>
            <a:graphicFrameLocks/>
          </p:cNvGraphicFramePr>
          <p:nvPr/>
        </p:nvGraphicFramePr>
        <p:xfrm>
          <a:off x="2143108" y="2071678"/>
          <a:ext cx="4421695" cy="3571901"/>
        </p:xfrm>
        <a:graphic>
          <a:graphicData uri="http://schemas.openxmlformats.org/drawingml/2006/table">
            <a:tbl>
              <a:tblPr/>
              <a:tblGrid>
                <a:gridCol w="1198809"/>
                <a:gridCol w="1320428"/>
                <a:gridCol w="1902458"/>
              </a:tblGrid>
              <a:tr h="890989">
                <a:tc>
                  <a:txBody>
                    <a:bodyPr/>
                    <a:lstStyle/>
                    <a:p>
                      <a:pPr algn="ctr">
                        <a:lnSpc>
                          <a:spcPct val="115000"/>
                        </a:lnSpc>
                        <a:spcBef>
                          <a:spcPts val="480"/>
                        </a:spcBef>
                        <a:spcAft>
                          <a:spcPts val="480"/>
                        </a:spcAft>
                      </a:pPr>
                      <a:r>
                        <a:rPr lang="en-US" sz="1800" dirty="0">
                          <a:solidFill>
                            <a:srgbClr val="000000"/>
                          </a:solidFill>
                          <a:latin typeface="Arial"/>
                          <a:ea typeface="Times New Roman"/>
                          <a:cs typeface="Cordia New"/>
                        </a:rPr>
                        <a:t>Child</a:t>
                      </a:r>
                      <a:endParaRPr lang="en-US" sz="1800" dirty="0">
                        <a:latin typeface="Calibri"/>
                        <a:ea typeface="Calibri"/>
                        <a:cs typeface="Cordia New"/>
                      </a:endParaRPr>
                    </a:p>
                  </a:txBody>
                  <a:tcPr marL="45720" marR="45720"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800" dirty="0">
                          <a:solidFill>
                            <a:srgbClr val="000000"/>
                          </a:solidFill>
                          <a:latin typeface="Arial"/>
                          <a:ea typeface="Times New Roman"/>
                          <a:cs typeface="Cordia New"/>
                        </a:rPr>
                        <a:t>Before Treatment</a:t>
                      </a:r>
                      <a:endParaRPr lang="en-US" sz="1800" dirty="0">
                        <a:latin typeface="Calibri"/>
                        <a:ea typeface="Calibri"/>
                        <a:cs typeface="Cordia New"/>
                      </a:endParaRPr>
                    </a:p>
                  </a:txBody>
                  <a:tcPr marL="45720" marR="45720"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800">
                          <a:solidFill>
                            <a:srgbClr val="000000"/>
                          </a:solidFill>
                          <a:latin typeface="Arial"/>
                          <a:ea typeface="Times New Roman"/>
                          <a:cs typeface="Cordia New"/>
                        </a:rPr>
                        <a:t>After 1 Week of Treatment</a:t>
                      </a:r>
                      <a:endParaRPr lang="en-US" sz="1800">
                        <a:latin typeface="Calibri"/>
                        <a:ea typeface="Calibri"/>
                        <a:cs typeface="Cordia New"/>
                      </a:endParaRPr>
                    </a:p>
                  </a:txBody>
                  <a:tcPr marL="45720" marR="45720"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r>
              <a:tr h="335114">
                <a:tc>
                  <a:txBody>
                    <a:bodyPr/>
                    <a:lstStyle/>
                    <a:p>
                      <a:pPr algn="ctr">
                        <a:lnSpc>
                          <a:spcPct val="115000"/>
                        </a:lnSpc>
                        <a:spcBef>
                          <a:spcPts val="480"/>
                        </a:spcBef>
                        <a:spcAft>
                          <a:spcPts val="480"/>
                        </a:spcAft>
                      </a:pPr>
                      <a:r>
                        <a:rPr lang="en-US" sz="1800">
                          <a:solidFill>
                            <a:srgbClr val="000000"/>
                          </a:solidFill>
                          <a:latin typeface="Arial"/>
                          <a:ea typeface="Times New Roman"/>
                          <a:cs typeface="Cordia New"/>
                        </a:rPr>
                        <a:t>1</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800">
                          <a:solidFill>
                            <a:srgbClr val="000000"/>
                          </a:solidFill>
                          <a:latin typeface="Arial"/>
                          <a:ea typeface="Times New Roman"/>
                          <a:cs typeface="Cordia New"/>
                        </a:rPr>
                        <a:t>85</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800">
                          <a:solidFill>
                            <a:srgbClr val="000000"/>
                          </a:solidFill>
                          <a:latin typeface="Arial"/>
                          <a:ea typeface="Times New Roman"/>
                          <a:cs typeface="Cordia New"/>
                        </a:rPr>
                        <a:t>75</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r>
              <a:tr h="335114">
                <a:tc>
                  <a:txBody>
                    <a:bodyPr/>
                    <a:lstStyle/>
                    <a:p>
                      <a:pPr algn="ctr">
                        <a:lnSpc>
                          <a:spcPct val="115000"/>
                        </a:lnSpc>
                        <a:spcBef>
                          <a:spcPts val="480"/>
                        </a:spcBef>
                        <a:spcAft>
                          <a:spcPts val="480"/>
                        </a:spcAft>
                      </a:pPr>
                      <a:r>
                        <a:rPr lang="en-US" sz="1800">
                          <a:solidFill>
                            <a:srgbClr val="000000"/>
                          </a:solidFill>
                          <a:latin typeface="Arial"/>
                          <a:ea typeface="Times New Roman"/>
                          <a:cs typeface="Cordia New"/>
                        </a:rPr>
                        <a:t>2</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800" dirty="0">
                          <a:solidFill>
                            <a:srgbClr val="000000"/>
                          </a:solidFill>
                          <a:latin typeface="Arial"/>
                          <a:ea typeface="Times New Roman"/>
                          <a:cs typeface="Cordia New"/>
                        </a:rPr>
                        <a:t>70</a:t>
                      </a:r>
                      <a:endParaRPr lang="en-US" sz="1800" dirty="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800">
                          <a:solidFill>
                            <a:srgbClr val="000000"/>
                          </a:solidFill>
                          <a:latin typeface="Arial"/>
                          <a:ea typeface="Times New Roman"/>
                          <a:cs typeface="Cordia New"/>
                        </a:rPr>
                        <a:t>50</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r>
              <a:tr h="335114">
                <a:tc>
                  <a:txBody>
                    <a:bodyPr/>
                    <a:lstStyle/>
                    <a:p>
                      <a:pPr algn="ctr">
                        <a:lnSpc>
                          <a:spcPct val="115000"/>
                        </a:lnSpc>
                        <a:spcBef>
                          <a:spcPts val="480"/>
                        </a:spcBef>
                        <a:spcAft>
                          <a:spcPts val="480"/>
                        </a:spcAft>
                      </a:pPr>
                      <a:r>
                        <a:rPr lang="en-US" sz="1800">
                          <a:solidFill>
                            <a:srgbClr val="000000"/>
                          </a:solidFill>
                          <a:latin typeface="Arial"/>
                          <a:ea typeface="Times New Roman"/>
                          <a:cs typeface="Cordia New"/>
                        </a:rPr>
                        <a:t>3</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800">
                          <a:solidFill>
                            <a:srgbClr val="000000"/>
                          </a:solidFill>
                          <a:latin typeface="Arial"/>
                          <a:ea typeface="Times New Roman"/>
                          <a:cs typeface="Cordia New"/>
                        </a:rPr>
                        <a:t>40</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800">
                          <a:solidFill>
                            <a:srgbClr val="000000"/>
                          </a:solidFill>
                          <a:latin typeface="Arial"/>
                          <a:ea typeface="Times New Roman"/>
                          <a:cs typeface="Cordia New"/>
                        </a:rPr>
                        <a:t>50</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r>
              <a:tr h="335114">
                <a:tc>
                  <a:txBody>
                    <a:bodyPr/>
                    <a:lstStyle/>
                    <a:p>
                      <a:pPr algn="ctr">
                        <a:lnSpc>
                          <a:spcPct val="115000"/>
                        </a:lnSpc>
                        <a:spcBef>
                          <a:spcPts val="480"/>
                        </a:spcBef>
                        <a:spcAft>
                          <a:spcPts val="480"/>
                        </a:spcAft>
                      </a:pPr>
                      <a:r>
                        <a:rPr lang="en-US" sz="1800">
                          <a:solidFill>
                            <a:srgbClr val="000000"/>
                          </a:solidFill>
                          <a:latin typeface="Arial"/>
                          <a:ea typeface="Times New Roman"/>
                          <a:cs typeface="Cordia New"/>
                        </a:rPr>
                        <a:t>4</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800">
                          <a:solidFill>
                            <a:srgbClr val="000000"/>
                          </a:solidFill>
                          <a:latin typeface="Arial"/>
                          <a:ea typeface="Times New Roman"/>
                          <a:cs typeface="Cordia New"/>
                        </a:rPr>
                        <a:t>65</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800" dirty="0">
                          <a:solidFill>
                            <a:srgbClr val="000000"/>
                          </a:solidFill>
                          <a:latin typeface="Arial"/>
                          <a:ea typeface="Times New Roman"/>
                          <a:cs typeface="Cordia New"/>
                        </a:rPr>
                        <a:t>40</a:t>
                      </a:r>
                      <a:endParaRPr lang="en-US" sz="1800" dirty="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r>
              <a:tr h="335114">
                <a:tc>
                  <a:txBody>
                    <a:bodyPr/>
                    <a:lstStyle/>
                    <a:p>
                      <a:pPr algn="ctr">
                        <a:lnSpc>
                          <a:spcPct val="115000"/>
                        </a:lnSpc>
                        <a:spcBef>
                          <a:spcPts val="480"/>
                        </a:spcBef>
                        <a:spcAft>
                          <a:spcPts val="480"/>
                        </a:spcAft>
                      </a:pPr>
                      <a:r>
                        <a:rPr lang="en-US" sz="1800">
                          <a:solidFill>
                            <a:srgbClr val="000000"/>
                          </a:solidFill>
                          <a:latin typeface="Arial"/>
                          <a:ea typeface="Times New Roman"/>
                          <a:cs typeface="Cordia New"/>
                        </a:rPr>
                        <a:t>5</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800">
                          <a:solidFill>
                            <a:srgbClr val="000000"/>
                          </a:solidFill>
                          <a:latin typeface="Arial"/>
                          <a:ea typeface="Times New Roman"/>
                          <a:cs typeface="Cordia New"/>
                        </a:rPr>
                        <a:t>80</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800">
                          <a:solidFill>
                            <a:srgbClr val="000000"/>
                          </a:solidFill>
                          <a:latin typeface="Arial"/>
                          <a:ea typeface="Times New Roman"/>
                          <a:cs typeface="Cordia New"/>
                        </a:rPr>
                        <a:t>20</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r>
              <a:tr h="335114">
                <a:tc>
                  <a:txBody>
                    <a:bodyPr/>
                    <a:lstStyle/>
                    <a:p>
                      <a:pPr algn="ctr">
                        <a:lnSpc>
                          <a:spcPct val="115000"/>
                        </a:lnSpc>
                        <a:spcBef>
                          <a:spcPts val="480"/>
                        </a:spcBef>
                        <a:spcAft>
                          <a:spcPts val="480"/>
                        </a:spcAft>
                      </a:pPr>
                      <a:r>
                        <a:rPr lang="en-US" sz="1800">
                          <a:solidFill>
                            <a:srgbClr val="000000"/>
                          </a:solidFill>
                          <a:latin typeface="Arial"/>
                          <a:ea typeface="Times New Roman"/>
                          <a:cs typeface="Cordia New"/>
                        </a:rPr>
                        <a:t>6</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800">
                          <a:solidFill>
                            <a:srgbClr val="000000"/>
                          </a:solidFill>
                          <a:latin typeface="Arial"/>
                          <a:ea typeface="Times New Roman"/>
                          <a:cs typeface="Cordia New"/>
                        </a:rPr>
                        <a:t>75</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800">
                          <a:solidFill>
                            <a:srgbClr val="000000"/>
                          </a:solidFill>
                          <a:latin typeface="Arial"/>
                          <a:ea typeface="Times New Roman"/>
                          <a:cs typeface="Cordia New"/>
                        </a:rPr>
                        <a:t>65</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r>
              <a:tr h="335114">
                <a:tc>
                  <a:txBody>
                    <a:bodyPr/>
                    <a:lstStyle/>
                    <a:p>
                      <a:pPr algn="ctr">
                        <a:lnSpc>
                          <a:spcPct val="115000"/>
                        </a:lnSpc>
                        <a:spcBef>
                          <a:spcPts val="480"/>
                        </a:spcBef>
                        <a:spcAft>
                          <a:spcPts val="480"/>
                        </a:spcAft>
                      </a:pPr>
                      <a:r>
                        <a:rPr lang="en-US" sz="1800">
                          <a:solidFill>
                            <a:srgbClr val="000000"/>
                          </a:solidFill>
                          <a:latin typeface="Arial"/>
                          <a:ea typeface="Times New Roman"/>
                          <a:cs typeface="Cordia New"/>
                        </a:rPr>
                        <a:t>7</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800">
                          <a:solidFill>
                            <a:srgbClr val="000000"/>
                          </a:solidFill>
                          <a:latin typeface="Arial"/>
                          <a:ea typeface="Times New Roman"/>
                          <a:cs typeface="Cordia New"/>
                        </a:rPr>
                        <a:t>55</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800">
                          <a:solidFill>
                            <a:srgbClr val="000000"/>
                          </a:solidFill>
                          <a:latin typeface="Arial"/>
                          <a:ea typeface="Times New Roman"/>
                          <a:cs typeface="Cordia New"/>
                        </a:rPr>
                        <a:t>40</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r>
              <a:tr h="335114">
                <a:tc>
                  <a:txBody>
                    <a:bodyPr/>
                    <a:lstStyle/>
                    <a:p>
                      <a:pPr algn="ctr">
                        <a:lnSpc>
                          <a:spcPct val="115000"/>
                        </a:lnSpc>
                        <a:spcBef>
                          <a:spcPts val="480"/>
                        </a:spcBef>
                        <a:spcAft>
                          <a:spcPts val="480"/>
                        </a:spcAft>
                      </a:pPr>
                      <a:r>
                        <a:rPr lang="en-US" sz="1800">
                          <a:solidFill>
                            <a:srgbClr val="000000"/>
                          </a:solidFill>
                          <a:latin typeface="Arial"/>
                          <a:ea typeface="Times New Roman"/>
                          <a:cs typeface="Cordia New"/>
                        </a:rPr>
                        <a:t>8</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800">
                          <a:solidFill>
                            <a:srgbClr val="000000"/>
                          </a:solidFill>
                          <a:latin typeface="Arial"/>
                          <a:ea typeface="Times New Roman"/>
                          <a:cs typeface="Cordia New"/>
                        </a:rPr>
                        <a:t>20</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800" dirty="0">
                          <a:solidFill>
                            <a:srgbClr val="000000"/>
                          </a:solidFill>
                          <a:latin typeface="Arial"/>
                          <a:ea typeface="Times New Roman"/>
                          <a:cs typeface="Cordia New"/>
                        </a:rPr>
                        <a:t>25</a:t>
                      </a:r>
                      <a:endParaRPr lang="en-US" sz="1800" dirty="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r>
            </a:tbl>
          </a:graphicData>
        </a:graphic>
      </p:graphicFrame>
      <p:sp>
        <p:nvSpPr>
          <p:cNvPr id="5" name="Title 1"/>
          <p:cNvSpPr>
            <a:spLocks noGrp="1"/>
          </p:cNvSpPr>
          <p:nvPr>
            <p:ph type="title"/>
          </p:nvPr>
        </p:nvSpPr>
        <p:spPr/>
        <p:txBody>
          <a:bodyPr>
            <a:normAutofit/>
          </a:bodyPr>
          <a:lstStyle/>
          <a:p>
            <a:r>
              <a:rPr lang="en-US" sz="4000" dirty="0" err="1" smtClean="0"/>
              <a:t>Wilcoxon</a:t>
            </a:r>
            <a:r>
              <a:rPr lang="en-US" sz="4000" dirty="0" smtClean="0"/>
              <a:t> Signed Rank Test: Example I </a:t>
            </a:r>
            <a:endParaRPr lang="th-TH" sz="4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Wilcoxon</a:t>
            </a:r>
            <a:r>
              <a:rPr lang="en-US" dirty="0" smtClean="0"/>
              <a:t> Signed Rank Test: Example II </a:t>
            </a:r>
            <a:endParaRPr lang="th-TH" dirty="0"/>
          </a:p>
        </p:txBody>
      </p:sp>
      <p:sp>
        <p:nvSpPr>
          <p:cNvPr id="3" name="Content Placeholder 2"/>
          <p:cNvSpPr>
            <a:spLocks noGrp="1"/>
          </p:cNvSpPr>
          <p:nvPr>
            <p:ph idx="1"/>
          </p:nvPr>
        </p:nvSpPr>
        <p:spPr/>
        <p:txBody>
          <a:bodyPr>
            <a:normAutofit/>
          </a:bodyPr>
          <a:lstStyle/>
          <a:p>
            <a:pPr>
              <a:buNone/>
            </a:pPr>
            <a:r>
              <a:rPr lang="en-US" sz="2400" dirty="0" smtClean="0"/>
              <a:t>Nine experts rated two brands of Colombian coffee in a taste-testing experiment. A rating on a 7-point scale is given for each of four characteristics: taste, aroma, richness, and acidity. The following table (data stored in the file ) displays the summated ratings—accumulated over all four characteristics. At the 0.05 level of significance, is there evidence of a difference in the median summated rating between brand A and brand B?</a:t>
            </a:r>
            <a:endParaRPr lang="th-TH"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Wilcoxon</a:t>
            </a:r>
            <a:r>
              <a:rPr lang="en-US" dirty="0" smtClean="0"/>
              <a:t> Signed Rank Test: Example II </a:t>
            </a:r>
            <a:endParaRPr lang="th-TH" dirty="0"/>
          </a:p>
        </p:txBody>
      </p:sp>
      <p:sp>
        <p:nvSpPr>
          <p:cNvPr id="3" name="Content Placeholder 2"/>
          <p:cNvSpPr>
            <a:spLocks noGrp="1"/>
          </p:cNvSpPr>
          <p:nvPr>
            <p:ph idx="1"/>
          </p:nvPr>
        </p:nvSpPr>
        <p:spPr/>
        <p:txBody>
          <a:bodyPr>
            <a:normAutofit/>
          </a:bodyPr>
          <a:lstStyle/>
          <a:p>
            <a:pPr>
              <a:buNone/>
            </a:pPr>
            <a:endParaRPr lang="th-TH" sz="2400" dirty="0"/>
          </a:p>
        </p:txBody>
      </p:sp>
      <p:pic>
        <p:nvPicPr>
          <p:cNvPr id="103426" name="Picture 2"/>
          <p:cNvPicPr>
            <a:picLocks noChangeAspect="1" noChangeArrowheads="1"/>
          </p:cNvPicPr>
          <p:nvPr/>
        </p:nvPicPr>
        <p:blipFill>
          <a:blip r:embed="rId2" cstate="print"/>
          <a:srcRect/>
          <a:stretch>
            <a:fillRect/>
          </a:stretch>
        </p:blipFill>
        <p:spPr bwMode="auto">
          <a:xfrm>
            <a:off x="1785918" y="1357298"/>
            <a:ext cx="4743450" cy="46767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Tests with More than Two Independent Samples</a:t>
            </a:r>
            <a:br>
              <a:rPr lang="en-US" sz="4000" dirty="0" smtClean="0"/>
            </a:br>
            <a:endParaRPr lang="th-TH" sz="4000"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q"/>
            </a:pPr>
            <a:r>
              <a:rPr lang="en-US" dirty="0" smtClean="0"/>
              <a:t>In the modules on hypothesis testing we presented techniques for testing the equality of means in </a:t>
            </a:r>
            <a:r>
              <a:rPr lang="en-US" b="1" dirty="0" smtClean="0"/>
              <a:t>more than two independent samples using analysis of variance (ANOVA).</a:t>
            </a:r>
            <a:r>
              <a:rPr lang="en-US" dirty="0" smtClean="0"/>
              <a:t> </a:t>
            </a:r>
          </a:p>
          <a:p>
            <a:pPr>
              <a:buFont typeface="Wingdings" pitchFamily="2" charset="2"/>
              <a:buChar char="q"/>
            </a:pPr>
            <a:r>
              <a:rPr lang="en-US" dirty="0" smtClean="0"/>
              <a:t>An underlying assumption for appropriate use of ANOVA was that the continuous outcome was approximately normally distributed or that the samples were sufficiently large (usually </a:t>
            </a:r>
            <a:r>
              <a:rPr lang="en-US" dirty="0" err="1" smtClean="0"/>
              <a:t>n</a:t>
            </a:r>
            <a:r>
              <a:rPr lang="en-US" baseline="-25000" dirty="0" err="1" smtClean="0"/>
              <a:t>j</a:t>
            </a:r>
            <a:r>
              <a:rPr lang="en-US" dirty="0" smtClean="0"/>
              <a:t>&gt; 30, where j=1, 2, ..., k and k denotes the number of independent comparison groups). </a:t>
            </a:r>
          </a:p>
          <a:p>
            <a:pPr>
              <a:buFont typeface="Wingdings" pitchFamily="2" charset="2"/>
              <a:buChar char="q"/>
            </a:pPr>
            <a:r>
              <a:rPr lang="en-US" dirty="0" smtClean="0"/>
              <a:t>An additional assumption for appropriate use of ANOVA is equality of variances in the k comparison groups. ANOVA is generally robust when the sample sizes are small but equal. When the outcome is not normally distributed and the samples are small, a nonparametric test is appropriate.</a:t>
            </a:r>
          </a:p>
          <a:p>
            <a:pPr>
              <a:buFont typeface="Wingdings" pitchFamily="2" charset="2"/>
              <a:buChar char="q"/>
            </a:pPr>
            <a:endParaRPr lang="th-TH"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The </a:t>
            </a:r>
            <a:r>
              <a:rPr lang="en-US" sz="4000" b="1" dirty="0" err="1" smtClean="0"/>
              <a:t>Kruskal</a:t>
            </a:r>
            <a:r>
              <a:rPr lang="en-US" sz="4000" b="1" dirty="0" smtClean="0"/>
              <a:t>-Wallis Test </a:t>
            </a:r>
            <a:endParaRPr lang="th-TH" sz="4000" dirty="0"/>
          </a:p>
        </p:txBody>
      </p:sp>
      <p:sp>
        <p:nvSpPr>
          <p:cNvPr id="3" name="Content Placeholder 2"/>
          <p:cNvSpPr>
            <a:spLocks noGrp="1"/>
          </p:cNvSpPr>
          <p:nvPr>
            <p:ph idx="1"/>
          </p:nvPr>
        </p:nvSpPr>
        <p:spPr>
          <a:xfrm>
            <a:off x="428596" y="1500174"/>
            <a:ext cx="8229600" cy="4525963"/>
          </a:xfrm>
        </p:spPr>
        <p:txBody>
          <a:bodyPr>
            <a:noAutofit/>
          </a:bodyPr>
          <a:lstStyle/>
          <a:p>
            <a:pPr>
              <a:buFont typeface="Wingdings" pitchFamily="2" charset="2"/>
              <a:buChar char="q"/>
            </a:pPr>
            <a:r>
              <a:rPr lang="en-US" sz="2400" dirty="0" smtClean="0"/>
              <a:t>A popular nonparametric test to compare outcomes among </a:t>
            </a:r>
            <a:r>
              <a:rPr lang="en-US" sz="2400" dirty="0" smtClean="0">
                <a:solidFill>
                  <a:srgbClr val="C00000"/>
                </a:solidFill>
              </a:rPr>
              <a:t>more than two independent groups </a:t>
            </a:r>
            <a:r>
              <a:rPr lang="en-US" sz="2400" dirty="0" smtClean="0"/>
              <a:t>is the </a:t>
            </a:r>
            <a:r>
              <a:rPr lang="en-US" sz="2400" dirty="0" err="1" smtClean="0"/>
              <a:t>Kruskal</a:t>
            </a:r>
            <a:r>
              <a:rPr lang="en-US" sz="2400" dirty="0" smtClean="0"/>
              <a:t> Wallis test.   </a:t>
            </a:r>
          </a:p>
          <a:p>
            <a:pPr>
              <a:buFont typeface="Wingdings" pitchFamily="2" charset="2"/>
              <a:buChar char="q"/>
            </a:pPr>
            <a:r>
              <a:rPr lang="en-US" sz="2400" dirty="0" smtClean="0"/>
              <a:t>The </a:t>
            </a:r>
            <a:r>
              <a:rPr lang="en-US" sz="2400" dirty="0" err="1" smtClean="0"/>
              <a:t>Kruskal</a:t>
            </a:r>
            <a:r>
              <a:rPr lang="en-US" sz="2400" dirty="0" smtClean="0"/>
              <a:t> Wallis test is used to compare medians among k comparison groups (k &gt; 2) and is sometimes described as an ANOVA with the data replaced by their ranks.   </a:t>
            </a:r>
          </a:p>
          <a:p>
            <a:pPr>
              <a:buFont typeface="Wingdings" pitchFamily="2" charset="2"/>
              <a:buChar char="q"/>
            </a:pPr>
            <a:r>
              <a:rPr lang="en-US" sz="2400" dirty="0" smtClean="0"/>
              <a:t>The null and research hypotheses for the </a:t>
            </a:r>
            <a:r>
              <a:rPr lang="en-US" sz="2400" dirty="0" err="1" smtClean="0"/>
              <a:t>Kruskal</a:t>
            </a:r>
            <a:r>
              <a:rPr lang="en-US" sz="2400" dirty="0" smtClean="0"/>
              <a:t> Wallis nonparametric test are stated as follows: </a:t>
            </a:r>
          </a:p>
          <a:p>
            <a:pPr>
              <a:buNone/>
            </a:pPr>
            <a:r>
              <a:rPr lang="en-US" sz="2400" dirty="0" smtClean="0"/>
              <a:t>H</a:t>
            </a:r>
            <a:r>
              <a:rPr lang="en-US" sz="2400" baseline="-25000" dirty="0" smtClean="0"/>
              <a:t>0</a:t>
            </a:r>
            <a:r>
              <a:rPr lang="en-US" sz="2400" dirty="0" smtClean="0"/>
              <a:t>: The k population medians are equal versus</a:t>
            </a:r>
          </a:p>
          <a:p>
            <a:pPr>
              <a:buNone/>
            </a:pPr>
            <a:r>
              <a:rPr lang="en-US" sz="2400" dirty="0" smtClean="0"/>
              <a:t>H</a:t>
            </a:r>
            <a:r>
              <a:rPr lang="en-US" sz="2400" baseline="-25000" dirty="0" smtClean="0"/>
              <a:t>1</a:t>
            </a:r>
            <a:r>
              <a:rPr lang="en-US" sz="2400" dirty="0" smtClean="0"/>
              <a:t>: The k population medians are not all equal</a:t>
            </a:r>
          </a:p>
          <a:p>
            <a:pPr>
              <a:buFont typeface="Wingdings" pitchFamily="2" charset="2"/>
              <a:buChar char="q"/>
            </a:pPr>
            <a:endParaRPr lang="th-TH"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a:t>
            </a:r>
            <a:r>
              <a:rPr lang="en-US" sz="4000" dirty="0" err="1" smtClean="0"/>
              <a:t>Kruskal</a:t>
            </a:r>
            <a:r>
              <a:rPr lang="en-US" sz="4000" dirty="0" smtClean="0"/>
              <a:t>-Wallis Test: Example I</a:t>
            </a:r>
            <a:endParaRPr lang="th-TH" sz="4000"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A clinical study is designed to assess differences in albumin levels in adults following diets with different amounts of protein. Low protein diets are often prescribed for patients with kidney failure. Albumin is the most abundant protein in blood, and its concentration in the serum is measured in grams per deciliter (g/</a:t>
            </a:r>
            <a:r>
              <a:rPr lang="en-US" dirty="0" err="1" smtClean="0"/>
              <a:t>dL</a:t>
            </a:r>
            <a:r>
              <a:rPr lang="en-US" dirty="0" smtClean="0"/>
              <a:t>). Clinically, serum albumin concentrations are also used to assess whether patients get sufficient protein in their diets. Three diets are compared, ranging from 5% to 15% protein, and the 15% protein diet represents a typical American diet. The albumin levels of participants following each diet are shown below.</a:t>
            </a:r>
          </a:p>
          <a:p>
            <a:endParaRPr lang="th-TH"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00034" y="1714488"/>
          <a:ext cx="4714908" cy="3429022"/>
        </p:xfrm>
        <a:graphic>
          <a:graphicData uri="http://schemas.openxmlformats.org/drawingml/2006/table">
            <a:tbl>
              <a:tblPr/>
              <a:tblGrid>
                <a:gridCol w="1571636"/>
                <a:gridCol w="1571636"/>
                <a:gridCol w="1571636"/>
              </a:tblGrid>
              <a:tr h="979722">
                <a:tc>
                  <a:txBody>
                    <a:bodyPr/>
                    <a:lstStyle/>
                    <a:p>
                      <a:pPr algn="ctr">
                        <a:lnSpc>
                          <a:spcPct val="115000"/>
                        </a:lnSpc>
                        <a:spcBef>
                          <a:spcPts val="480"/>
                        </a:spcBef>
                        <a:spcAft>
                          <a:spcPts val="480"/>
                        </a:spcAft>
                      </a:pPr>
                      <a:r>
                        <a:rPr lang="en-US" sz="2400" b="1" dirty="0">
                          <a:solidFill>
                            <a:sysClr val="windowText" lastClr="000000"/>
                          </a:solidFill>
                          <a:latin typeface="Times New Roman"/>
                          <a:ea typeface="Times New Roman"/>
                          <a:cs typeface="Cordia New"/>
                        </a:rPr>
                        <a:t>5% Protein</a:t>
                      </a:r>
                      <a:endParaRPr lang="en-US" sz="1800" dirty="0">
                        <a:solidFill>
                          <a:sysClr val="windowText" lastClr="000000"/>
                        </a:solidFill>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pPr algn="ctr">
                        <a:lnSpc>
                          <a:spcPct val="115000"/>
                        </a:lnSpc>
                        <a:spcBef>
                          <a:spcPts val="480"/>
                        </a:spcBef>
                        <a:spcAft>
                          <a:spcPts val="480"/>
                        </a:spcAft>
                      </a:pPr>
                      <a:r>
                        <a:rPr lang="en-US" sz="2400" b="1" dirty="0">
                          <a:solidFill>
                            <a:sysClr val="windowText" lastClr="000000"/>
                          </a:solidFill>
                          <a:latin typeface="Times New Roman"/>
                          <a:ea typeface="Times New Roman"/>
                          <a:cs typeface="Cordia New"/>
                        </a:rPr>
                        <a:t>10% Protein</a:t>
                      </a:r>
                      <a:endParaRPr lang="en-US" sz="1800" dirty="0">
                        <a:solidFill>
                          <a:sysClr val="windowText" lastClr="000000"/>
                        </a:solidFill>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pPr algn="ctr">
                        <a:lnSpc>
                          <a:spcPct val="115000"/>
                        </a:lnSpc>
                        <a:spcBef>
                          <a:spcPts val="480"/>
                        </a:spcBef>
                        <a:spcAft>
                          <a:spcPts val="480"/>
                        </a:spcAft>
                      </a:pPr>
                      <a:r>
                        <a:rPr lang="en-US" sz="2400" b="1" dirty="0">
                          <a:solidFill>
                            <a:sysClr val="windowText" lastClr="000000"/>
                          </a:solidFill>
                          <a:latin typeface="Times New Roman"/>
                          <a:ea typeface="Times New Roman"/>
                          <a:cs typeface="Cordia New"/>
                        </a:rPr>
                        <a:t>15% Protein</a:t>
                      </a:r>
                      <a:endParaRPr lang="en-US" sz="1800" dirty="0">
                        <a:solidFill>
                          <a:sysClr val="windowText" lastClr="000000"/>
                        </a:solidFill>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r h="489860">
                <a:tc>
                  <a:txBody>
                    <a:bodyPr/>
                    <a:lstStyle/>
                    <a:p>
                      <a:pPr algn="ctr">
                        <a:lnSpc>
                          <a:spcPct val="115000"/>
                        </a:lnSpc>
                        <a:spcBef>
                          <a:spcPts val="480"/>
                        </a:spcBef>
                        <a:spcAft>
                          <a:spcPts val="480"/>
                        </a:spcAft>
                      </a:pPr>
                      <a:r>
                        <a:rPr lang="en-US" sz="2400">
                          <a:solidFill>
                            <a:srgbClr val="000000"/>
                          </a:solidFill>
                          <a:latin typeface="Times New Roman"/>
                          <a:ea typeface="Times New Roman"/>
                          <a:cs typeface="Cordia New"/>
                        </a:rPr>
                        <a:t>3.1</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2400">
                          <a:solidFill>
                            <a:srgbClr val="000000"/>
                          </a:solidFill>
                          <a:latin typeface="Times New Roman"/>
                          <a:ea typeface="Times New Roman"/>
                          <a:cs typeface="Cordia New"/>
                        </a:rPr>
                        <a:t>3.8</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2400">
                          <a:solidFill>
                            <a:srgbClr val="000000"/>
                          </a:solidFill>
                          <a:latin typeface="Times New Roman"/>
                          <a:ea typeface="Times New Roman"/>
                          <a:cs typeface="Cordia New"/>
                        </a:rPr>
                        <a:t>4.0</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r>
              <a:tr h="489860">
                <a:tc>
                  <a:txBody>
                    <a:bodyPr/>
                    <a:lstStyle/>
                    <a:p>
                      <a:pPr algn="ctr">
                        <a:lnSpc>
                          <a:spcPct val="115000"/>
                        </a:lnSpc>
                        <a:spcBef>
                          <a:spcPts val="480"/>
                        </a:spcBef>
                        <a:spcAft>
                          <a:spcPts val="480"/>
                        </a:spcAft>
                      </a:pPr>
                      <a:r>
                        <a:rPr lang="en-US" sz="2400">
                          <a:solidFill>
                            <a:srgbClr val="000000"/>
                          </a:solidFill>
                          <a:latin typeface="Times New Roman"/>
                          <a:ea typeface="Times New Roman"/>
                          <a:cs typeface="Cordia New"/>
                        </a:rPr>
                        <a:t>2.6</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2400">
                          <a:solidFill>
                            <a:srgbClr val="000000"/>
                          </a:solidFill>
                          <a:latin typeface="Times New Roman"/>
                          <a:ea typeface="Times New Roman"/>
                          <a:cs typeface="Cordia New"/>
                        </a:rPr>
                        <a:t>4.1</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2400">
                          <a:solidFill>
                            <a:srgbClr val="000000"/>
                          </a:solidFill>
                          <a:latin typeface="Times New Roman"/>
                          <a:ea typeface="Times New Roman"/>
                          <a:cs typeface="Cordia New"/>
                        </a:rPr>
                        <a:t>5.5</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r>
              <a:tr h="489860">
                <a:tc>
                  <a:txBody>
                    <a:bodyPr/>
                    <a:lstStyle/>
                    <a:p>
                      <a:pPr algn="ctr">
                        <a:lnSpc>
                          <a:spcPct val="115000"/>
                        </a:lnSpc>
                        <a:spcBef>
                          <a:spcPts val="480"/>
                        </a:spcBef>
                        <a:spcAft>
                          <a:spcPts val="480"/>
                        </a:spcAft>
                      </a:pPr>
                      <a:r>
                        <a:rPr lang="en-US" sz="2400">
                          <a:solidFill>
                            <a:srgbClr val="000000"/>
                          </a:solidFill>
                          <a:latin typeface="Times New Roman"/>
                          <a:ea typeface="Times New Roman"/>
                          <a:cs typeface="Cordia New"/>
                        </a:rPr>
                        <a:t>2.9</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2400">
                          <a:solidFill>
                            <a:srgbClr val="000000"/>
                          </a:solidFill>
                          <a:latin typeface="Times New Roman"/>
                          <a:ea typeface="Times New Roman"/>
                          <a:cs typeface="Cordia New"/>
                        </a:rPr>
                        <a:t>2.9</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2400">
                          <a:solidFill>
                            <a:srgbClr val="000000"/>
                          </a:solidFill>
                          <a:latin typeface="Times New Roman"/>
                          <a:ea typeface="Times New Roman"/>
                          <a:cs typeface="Cordia New"/>
                        </a:rPr>
                        <a:t>5.0</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r>
              <a:tr h="489860">
                <a:tc>
                  <a:txBody>
                    <a:bodyPr/>
                    <a:lstStyle/>
                    <a:p>
                      <a:pPr algn="ctr">
                        <a:lnSpc>
                          <a:spcPct val="115000"/>
                        </a:lnSpc>
                        <a:spcBef>
                          <a:spcPts val="480"/>
                        </a:spcBef>
                        <a:spcAft>
                          <a:spcPts val="480"/>
                        </a:spcAft>
                      </a:pPr>
                      <a:r>
                        <a:rPr lang="en-US" sz="2400">
                          <a:solidFill>
                            <a:srgbClr val="000000"/>
                          </a:solidFill>
                          <a:latin typeface="Times New Roman"/>
                          <a:ea typeface="Times New Roman"/>
                          <a:cs typeface="Cordia New"/>
                        </a:rPr>
                        <a:t> </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2400">
                          <a:solidFill>
                            <a:srgbClr val="000000"/>
                          </a:solidFill>
                          <a:latin typeface="Times New Roman"/>
                          <a:ea typeface="Times New Roman"/>
                          <a:cs typeface="Cordia New"/>
                        </a:rPr>
                        <a:t>3.4</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2400">
                          <a:solidFill>
                            <a:srgbClr val="000000"/>
                          </a:solidFill>
                          <a:latin typeface="Times New Roman"/>
                          <a:ea typeface="Times New Roman"/>
                          <a:cs typeface="Cordia New"/>
                        </a:rPr>
                        <a:t>4.8</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r>
              <a:tr h="489860">
                <a:tc>
                  <a:txBody>
                    <a:bodyPr/>
                    <a:lstStyle/>
                    <a:p>
                      <a:pPr algn="ctr">
                        <a:lnSpc>
                          <a:spcPct val="115000"/>
                        </a:lnSpc>
                        <a:spcBef>
                          <a:spcPts val="480"/>
                        </a:spcBef>
                        <a:spcAft>
                          <a:spcPts val="480"/>
                        </a:spcAft>
                      </a:pPr>
                      <a:r>
                        <a:rPr lang="en-US" sz="2400">
                          <a:solidFill>
                            <a:srgbClr val="000000"/>
                          </a:solidFill>
                          <a:latin typeface="Times New Roman"/>
                          <a:ea typeface="Times New Roman"/>
                          <a:cs typeface="Cordia New"/>
                        </a:rPr>
                        <a:t> </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2400">
                          <a:solidFill>
                            <a:srgbClr val="000000"/>
                          </a:solidFill>
                          <a:latin typeface="Times New Roman"/>
                          <a:ea typeface="Times New Roman"/>
                          <a:cs typeface="Cordia New"/>
                        </a:rPr>
                        <a:t>4.2</a:t>
                      </a:r>
                      <a:endParaRPr lang="en-US" sz="180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2400" dirty="0">
                          <a:solidFill>
                            <a:srgbClr val="000000"/>
                          </a:solidFill>
                          <a:latin typeface="Times New Roman"/>
                          <a:ea typeface="Times New Roman"/>
                          <a:cs typeface="Cordia New"/>
                        </a:rPr>
                        <a:t> </a:t>
                      </a:r>
                      <a:endParaRPr lang="en-US" sz="1800" dirty="0">
                        <a:latin typeface="Calibri"/>
                        <a:ea typeface="Calibri"/>
                        <a:cs typeface="Cordia New"/>
                      </a:endParaRPr>
                    </a:p>
                  </a:txBody>
                  <a:tcPr marL="45720" marR="45720" marT="0" marB="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FFFF"/>
                    </a:solidFill>
                  </a:tcPr>
                </a:tc>
              </a:tr>
            </a:tbl>
          </a:graphicData>
        </a:graphic>
      </p:graphicFrame>
      <p:sp>
        <p:nvSpPr>
          <p:cNvPr id="5" name="Rectangle 4"/>
          <p:cNvSpPr/>
          <p:nvPr/>
        </p:nvSpPr>
        <p:spPr>
          <a:xfrm>
            <a:off x="500034" y="5214950"/>
            <a:ext cx="8643966" cy="707886"/>
          </a:xfrm>
          <a:prstGeom prst="rect">
            <a:avLst/>
          </a:prstGeom>
        </p:spPr>
        <p:txBody>
          <a:bodyPr wrap="square">
            <a:spAutoFit/>
          </a:bodyPr>
          <a:lstStyle/>
          <a:p>
            <a:r>
              <a:rPr lang="en-US" sz="2000" dirty="0" smtClean="0"/>
              <a:t>Is there is a difference in serum albumin levels among subjects on the three different diets. </a:t>
            </a:r>
            <a:endParaRPr lang="th-TH" sz="2000" dirty="0"/>
          </a:p>
        </p:txBody>
      </p:sp>
      <p:sp>
        <p:nvSpPr>
          <p:cNvPr id="6" name="Title 1"/>
          <p:cNvSpPr>
            <a:spLocks noGrp="1"/>
          </p:cNvSpPr>
          <p:nvPr>
            <p:ph type="title"/>
          </p:nvPr>
        </p:nvSpPr>
        <p:spPr/>
        <p:txBody>
          <a:bodyPr>
            <a:normAutofit/>
          </a:bodyPr>
          <a:lstStyle/>
          <a:p>
            <a:r>
              <a:rPr lang="en-US" sz="4000" dirty="0" smtClean="0"/>
              <a:t>The </a:t>
            </a:r>
            <a:r>
              <a:rPr lang="en-US" sz="4000" dirty="0" err="1" smtClean="0"/>
              <a:t>Kruskal</a:t>
            </a:r>
            <a:r>
              <a:rPr lang="en-US" sz="4000" dirty="0" smtClean="0"/>
              <a:t>-Wallis Test: Example I</a:t>
            </a:r>
            <a:endParaRPr lang="th-TH" sz="4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en-US" sz="2400" dirty="0" smtClean="0"/>
          </a:p>
          <a:p>
            <a:r>
              <a:rPr lang="en-US" sz="2400" b="1" dirty="0" smtClean="0">
                <a:solidFill>
                  <a:srgbClr val="C00000"/>
                </a:solidFill>
              </a:rPr>
              <a:t>Step 1.</a:t>
            </a:r>
            <a:r>
              <a:rPr lang="en-US" sz="2400" dirty="0" smtClean="0">
                <a:solidFill>
                  <a:srgbClr val="C00000"/>
                </a:solidFill>
              </a:rPr>
              <a:t> Set up hypotheses and determine level of significance.</a:t>
            </a:r>
            <a:endParaRPr lang="en-US" sz="2400" dirty="0" smtClean="0"/>
          </a:p>
          <a:p>
            <a:pPr>
              <a:buNone/>
            </a:pPr>
            <a:r>
              <a:rPr lang="en-US" sz="2400" dirty="0" smtClean="0"/>
              <a:t>H</a:t>
            </a:r>
            <a:r>
              <a:rPr lang="en-US" sz="2400" baseline="-25000" dirty="0" smtClean="0"/>
              <a:t>0</a:t>
            </a:r>
            <a:r>
              <a:rPr lang="en-US" sz="2400" dirty="0" smtClean="0"/>
              <a:t>: There is not a difference in serum albumin levels among subjects on the three different diets. </a:t>
            </a:r>
          </a:p>
          <a:p>
            <a:pPr>
              <a:buNone/>
            </a:pPr>
            <a:r>
              <a:rPr lang="en-US" sz="2400" dirty="0" smtClean="0"/>
              <a:t>H</a:t>
            </a:r>
            <a:r>
              <a:rPr lang="en-US" sz="2400" baseline="-25000" dirty="0" smtClean="0"/>
              <a:t>1</a:t>
            </a:r>
            <a:r>
              <a:rPr lang="en-US" sz="2400" dirty="0" smtClean="0"/>
              <a:t>: There is a difference in serum albumin levels among subjects on the three different diets. </a:t>
            </a:r>
            <a:endParaRPr lang="th-TH" sz="2400" dirty="0" smtClean="0"/>
          </a:p>
          <a:p>
            <a:pPr>
              <a:buNone/>
            </a:pPr>
            <a:endParaRPr lang="en-US" sz="2400" dirty="0" smtClean="0"/>
          </a:p>
        </p:txBody>
      </p:sp>
      <p:sp>
        <p:nvSpPr>
          <p:cNvPr id="5" name="Title 1"/>
          <p:cNvSpPr>
            <a:spLocks noGrp="1"/>
          </p:cNvSpPr>
          <p:nvPr>
            <p:ph type="title"/>
          </p:nvPr>
        </p:nvSpPr>
        <p:spPr/>
        <p:txBody>
          <a:bodyPr>
            <a:normAutofit/>
          </a:bodyPr>
          <a:lstStyle/>
          <a:p>
            <a:r>
              <a:rPr lang="en-US" sz="4000" dirty="0" smtClean="0"/>
              <a:t>The </a:t>
            </a:r>
            <a:r>
              <a:rPr lang="en-US" sz="4000" dirty="0" err="1" smtClean="0"/>
              <a:t>Kruskal</a:t>
            </a:r>
            <a:r>
              <a:rPr lang="en-US" sz="4000" dirty="0" smtClean="0"/>
              <a:t>-Wallis Test: Example I</a:t>
            </a:r>
            <a:endParaRPr lang="th-TH" sz="4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Nonparametric test</a:t>
            </a:r>
            <a:endParaRPr lang="th-TH" dirty="0"/>
          </a:p>
        </p:txBody>
      </p:sp>
      <p:sp>
        <p:nvSpPr>
          <p:cNvPr id="3" name="Content Placeholder 2"/>
          <p:cNvSpPr>
            <a:spLocks noGrp="1"/>
          </p:cNvSpPr>
          <p:nvPr>
            <p:ph idx="1"/>
          </p:nvPr>
        </p:nvSpPr>
        <p:spPr/>
        <p:txBody>
          <a:bodyPr>
            <a:normAutofit/>
          </a:bodyPr>
          <a:lstStyle/>
          <a:p>
            <a:pPr marL="571500" indent="-571500">
              <a:buFont typeface="+mj-lt"/>
              <a:buAutoNum type="romanUcPeriod"/>
            </a:pPr>
            <a:r>
              <a:rPr lang="en-US" dirty="0" smtClean="0"/>
              <a:t>Mann Whitney U Test (</a:t>
            </a:r>
            <a:r>
              <a:rPr lang="en-US" dirty="0" err="1" smtClean="0"/>
              <a:t>Wilcoxon</a:t>
            </a:r>
            <a:r>
              <a:rPr lang="en-US" dirty="0" smtClean="0"/>
              <a:t> Rank Sum Test)</a:t>
            </a:r>
          </a:p>
          <a:p>
            <a:pPr marL="571500" indent="-571500">
              <a:buFont typeface="+mj-lt"/>
              <a:buAutoNum type="romanUcPeriod"/>
            </a:pPr>
            <a:r>
              <a:rPr lang="en-US" dirty="0" err="1" smtClean="0"/>
              <a:t>Wilcoxon</a:t>
            </a:r>
            <a:r>
              <a:rPr lang="en-US" dirty="0" smtClean="0"/>
              <a:t> Signed Rank Test.  </a:t>
            </a:r>
          </a:p>
          <a:p>
            <a:pPr marL="571500" indent="-571500">
              <a:buFont typeface="+mj-lt"/>
              <a:buAutoNum type="romanUcPeriod"/>
            </a:pPr>
            <a:r>
              <a:rPr lang="en-US" dirty="0" smtClean="0"/>
              <a:t>The </a:t>
            </a:r>
            <a:r>
              <a:rPr lang="en-US" dirty="0" err="1" smtClean="0"/>
              <a:t>Kruskal</a:t>
            </a:r>
            <a:r>
              <a:rPr lang="en-US" dirty="0" smtClean="0"/>
              <a:t>-Wallis Test</a:t>
            </a:r>
          </a:p>
          <a:p>
            <a:pPr marL="571500" indent="-571500">
              <a:buFont typeface="+mj-lt"/>
              <a:buAutoNum type="romanUcPeriod"/>
            </a:pPr>
            <a:endParaRPr lang="th-TH"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a:bodyPr>
          <a:lstStyle/>
          <a:p>
            <a:pPr>
              <a:buNone/>
            </a:pPr>
            <a:r>
              <a:rPr lang="en-US" sz="2400" b="1" dirty="0" smtClean="0">
                <a:solidFill>
                  <a:srgbClr val="FF0000"/>
                </a:solidFill>
              </a:rPr>
              <a:t>Step 2</a:t>
            </a:r>
            <a:r>
              <a:rPr lang="en-US" sz="2400" dirty="0" smtClean="0">
                <a:solidFill>
                  <a:srgbClr val="FF0000"/>
                </a:solidFill>
              </a:rPr>
              <a:t>: Set the critical region </a:t>
            </a:r>
          </a:p>
          <a:p>
            <a:pPr>
              <a:buNone/>
            </a:pPr>
            <a:r>
              <a:rPr lang="en-US" sz="2400" dirty="0" smtClean="0"/>
              <a:t>	The appropriate critical value can be found in the table. To determine the appropriate critical value we need sample sizes (n</a:t>
            </a:r>
            <a:r>
              <a:rPr lang="en-US" sz="2400" baseline="-25000" dirty="0" smtClean="0"/>
              <a:t>1</a:t>
            </a:r>
            <a:r>
              <a:rPr lang="en-US" sz="2400" dirty="0" smtClean="0"/>
              <a:t>=3, n</a:t>
            </a:r>
            <a:r>
              <a:rPr lang="en-US" sz="2400" baseline="-25000" dirty="0" smtClean="0"/>
              <a:t>2</a:t>
            </a:r>
            <a:r>
              <a:rPr lang="en-US" sz="2400" dirty="0" smtClean="0"/>
              <a:t>=5, n</a:t>
            </a:r>
            <a:r>
              <a:rPr lang="en-US" sz="2400" baseline="-25000" dirty="0" smtClean="0"/>
              <a:t>3</a:t>
            </a:r>
            <a:r>
              <a:rPr lang="en-US" sz="2400" dirty="0" smtClean="0"/>
              <a:t>=4) and our two-sided level of significance (α=0.05). For this example, the critical value of W is 6 and the decision rule is</a:t>
            </a:r>
          </a:p>
          <a:p>
            <a:pPr>
              <a:buNone/>
            </a:pPr>
            <a:r>
              <a:rPr lang="en-US" sz="2400" dirty="0" smtClean="0"/>
              <a:t>Reject H</a:t>
            </a:r>
            <a:r>
              <a:rPr lang="en-US" sz="2400" baseline="-25000" dirty="0" smtClean="0"/>
              <a:t>0</a:t>
            </a:r>
            <a:r>
              <a:rPr lang="en-US" sz="2400" dirty="0" smtClean="0"/>
              <a:t> if H </a:t>
            </a:r>
            <a:r>
              <a:rPr lang="en-US" sz="2400" u="sng" dirty="0" smtClean="0"/>
              <a:t>&gt;</a:t>
            </a:r>
            <a:r>
              <a:rPr lang="en-US" sz="2400" dirty="0" smtClean="0"/>
              <a:t>  5.656,</a:t>
            </a:r>
          </a:p>
          <a:p>
            <a:pPr>
              <a:buNone/>
            </a:pPr>
            <a:r>
              <a:rPr lang="en-US" sz="2400" dirty="0" smtClean="0"/>
              <a:t>Accept H</a:t>
            </a:r>
            <a:r>
              <a:rPr lang="en-US" sz="2400" baseline="-25000" dirty="0" smtClean="0"/>
              <a:t>0</a:t>
            </a:r>
            <a:r>
              <a:rPr lang="en-US" sz="2400" dirty="0" smtClean="0"/>
              <a:t> if H &lt;  5.656</a:t>
            </a:r>
          </a:p>
          <a:p>
            <a:pPr>
              <a:buNone/>
            </a:pPr>
            <a:endParaRPr lang="th-TH" sz="2400" dirty="0"/>
          </a:p>
        </p:txBody>
      </p:sp>
      <p:sp>
        <p:nvSpPr>
          <p:cNvPr id="5" name="Title 1"/>
          <p:cNvSpPr>
            <a:spLocks noGrp="1"/>
          </p:cNvSpPr>
          <p:nvPr>
            <p:ph type="title"/>
          </p:nvPr>
        </p:nvSpPr>
        <p:spPr/>
        <p:txBody>
          <a:bodyPr>
            <a:normAutofit/>
          </a:bodyPr>
          <a:lstStyle/>
          <a:p>
            <a:r>
              <a:rPr lang="en-US" sz="4000" dirty="0" smtClean="0"/>
              <a:t>The </a:t>
            </a:r>
            <a:r>
              <a:rPr lang="en-US" sz="4000" dirty="0" err="1" smtClean="0"/>
              <a:t>Kruskal</a:t>
            </a:r>
            <a:r>
              <a:rPr lang="en-US" sz="4000" dirty="0" smtClean="0"/>
              <a:t>-Wallis Test: Example I</a:t>
            </a:r>
            <a:endParaRPr lang="th-TH" sz="4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357158" y="214290"/>
            <a:ext cx="6215106" cy="954107"/>
          </a:xfrm>
          <a:prstGeom prst="rect">
            <a:avLst/>
          </a:prstGeom>
          <a:noFill/>
        </p:spPr>
        <p:txBody>
          <a:bodyPr wrap="square" rtlCol="0">
            <a:spAutoFit/>
          </a:bodyPr>
          <a:lstStyle/>
          <a:p>
            <a:r>
              <a:rPr lang="en-US" b="1" dirty="0" smtClean="0">
                <a:solidFill>
                  <a:srgbClr val="FF0000"/>
                </a:solidFill>
              </a:rPr>
              <a:t>Step 3</a:t>
            </a:r>
            <a:r>
              <a:rPr lang="en-US" dirty="0" smtClean="0">
                <a:solidFill>
                  <a:srgbClr val="FF0000"/>
                </a:solidFill>
              </a:rPr>
              <a:t>: Compute the test statistic. </a:t>
            </a:r>
          </a:p>
          <a:p>
            <a:r>
              <a:rPr lang="en-US" dirty="0" smtClean="0">
                <a:solidFill>
                  <a:srgbClr val="C00000"/>
                </a:solidFill>
              </a:rPr>
              <a:t> </a:t>
            </a:r>
            <a:endParaRPr lang="th-TH" dirty="0">
              <a:solidFill>
                <a:srgbClr val="C00000"/>
              </a:solidFill>
            </a:endParaRPr>
          </a:p>
        </p:txBody>
      </p:sp>
      <p:sp>
        <p:nvSpPr>
          <p:cNvPr id="4" name="Content Placeholder 3"/>
          <p:cNvSpPr>
            <a:spLocks noGrp="1"/>
          </p:cNvSpPr>
          <p:nvPr>
            <p:ph idx="1"/>
          </p:nvPr>
        </p:nvSpPr>
        <p:spPr/>
        <p:txBody>
          <a:bodyPr/>
          <a:lstStyle/>
          <a:p>
            <a:endParaRPr lang="th-TH"/>
          </a:p>
        </p:txBody>
      </p:sp>
      <p:graphicFrame>
        <p:nvGraphicFramePr>
          <p:cNvPr id="6" name="Content Placeholder 3"/>
          <p:cNvGraphicFramePr>
            <a:graphicFrameLocks/>
          </p:cNvGraphicFramePr>
          <p:nvPr/>
        </p:nvGraphicFramePr>
        <p:xfrm>
          <a:off x="857228" y="785796"/>
          <a:ext cx="7286670" cy="5072098"/>
        </p:xfrm>
        <a:graphic>
          <a:graphicData uri="http://schemas.openxmlformats.org/drawingml/2006/table">
            <a:tbl>
              <a:tblPr/>
              <a:tblGrid>
                <a:gridCol w="809630"/>
                <a:gridCol w="809630"/>
                <a:gridCol w="809630"/>
                <a:gridCol w="809630"/>
                <a:gridCol w="809630"/>
                <a:gridCol w="809630"/>
                <a:gridCol w="809630"/>
                <a:gridCol w="809630"/>
                <a:gridCol w="809630"/>
              </a:tblGrid>
              <a:tr h="676279">
                <a:tc gridSpan="3">
                  <a:txBody>
                    <a:bodyPr/>
                    <a:lstStyle/>
                    <a:p>
                      <a:pPr>
                        <a:lnSpc>
                          <a:spcPct val="115000"/>
                        </a:lnSpc>
                      </a:pPr>
                      <a:endParaRPr lang="en-US" sz="1600" b="1" dirty="0">
                        <a:latin typeface="Calibri"/>
                        <a:ea typeface="Times New Roman"/>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th-TH"/>
                    </a:p>
                  </a:txBody>
                  <a:tcPr/>
                </a:tc>
                <a:tc hMerge="1">
                  <a:txBody>
                    <a:bodyPr/>
                    <a:lstStyle/>
                    <a:p>
                      <a:endParaRPr lang="th-TH"/>
                    </a:p>
                  </a:txBody>
                  <a:tcPr/>
                </a:tc>
                <a:tc gridSpan="3">
                  <a:txBody>
                    <a:bodyPr/>
                    <a:lstStyle/>
                    <a:p>
                      <a:pPr algn="ctr">
                        <a:lnSpc>
                          <a:spcPct val="115000"/>
                        </a:lnSpc>
                        <a:spcBef>
                          <a:spcPts val="480"/>
                        </a:spcBef>
                        <a:spcAft>
                          <a:spcPts val="480"/>
                        </a:spcAft>
                      </a:pPr>
                      <a:r>
                        <a:rPr lang="en-US" sz="1600" b="1">
                          <a:solidFill>
                            <a:srgbClr val="000000"/>
                          </a:solidFill>
                          <a:latin typeface="Arial"/>
                          <a:ea typeface="Calibri"/>
                          <a:cs typeface="+mj-cs"/>
                        </a:rPr>
                        <a:t>Total Sample (Ordered Smallest to Largest)</a:t>
                      </a:r>
                      <a:endParaRPr lang="en-US" sz="1600" b="1">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th-TH"/>
                    </a:p>
                  </a:txBody>
                  <a:tcPr/>
                </a:tc>
                <a:tc hMerge="1">
                  <a:txBody>
                    <a:bodyPr/>
                    <a:lstStyle/>
                    <a:p>
                      <a:endParaRPr lang="th-TH"/>
                    </a:p>
                  </a:txBody>
                  <a:tcPr/>
                </a:tc>
                <a:tc gridSpan="3">
                  <a:txBody>
                    <a:bodyPr/>
                    <a:lstStyle/>
                    <a:p>
                      <a:pPr algn="ctr">
                        <a:lnSpc>
                          <a:spcPct val="115000"/>
                        </a:lnSpc>
                        <a:spcBef>
                          <a:spcPts val="480"/>
                        </a:spcBef>
                        <a:spcAft>
                          <a:spcPts val="480"/>
                        </a:spcAft>
                      </a:pPr>
                      <a:r>
                        <a:rPr lang="en-US" sz="1600" b="1" dirty="0">
                          <a:solidFill>
                            <a:srgbClr val="000000"/>
                          </a:solidFill>
                          <a:latin typeface="Arial"/>
                          <a:ea typeface="Calibri"/>
                          <a:cs typeface="+mj-cs"/>
                        </a:rPr>
                        <a:t>Ranks</a:t>
                      </a:r>
                      <a:endParaRPr lang="en-US" sz="1600" b="1" dirty="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th-TH"/>
                    </a:p>
                  </a:txBody>
                  <a:tcPr/>
                </a:tc>
                <a:tc hMerge="1">
                  <a:txBody>
                    <a:bodyPr/>
                    <a:lstStyle/>
                    <a:p>
                      <a:endParaRPr lang="th-TH"/>
                    </a:p>
                  </a:txBody>
                  <a:tcPr/>
                </a:tc>
              </a:tr>
              <a:tr h="676279">
                <a:tc>
                  <a:txBody>
                    <a:bodyPr/>
                    <a:lstStyle/>
                    <a:p>
                      <a:pPr algn="ctr">
                        <a:lnSpc>
                          <a:spcPct val="115000"/>
                        </a:lnSpc>
                        <a:spcBef>
                          <a:spcPts val="480"/>
                        </a:spcBef>
                        <a:spcAft>
                          <a:spcPts val="480"/>
                        </a:spcAft>
                      </a:pPr>
                      <a:r>
                        <a:rPr lang="en-US" sz="1600" b="0" i="1">
                          <a:solidFill>
                            <a:srgbClr val="000000"/>
                          </a:solidFill>
                          <a:latin typeface="Arial"/>
                          <a:ea typeface="Times New Roman"/>
                          <a:cs typeface="+mj-cs"/>
                        </a:rPr>
                        <a:t>5% Protein</a:t>
                      </a:r>
                      <a:endParaRPr lang="en-US" sz="1600" b="0" i="1">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b="0" i="1">
                          <a:solidFill>
                            <a:srgbClr val="000000"/>
                          </a:solidFill>
                          <a:latin typeface="Arial"/>
                          <a:ea typeface="Times New Roman"/>
                          <a:cs typeface="+mj-cs"/>
                        </a:rPr>
                        <a:t>10% Protein</a:t>
                      </a:r>
                      <a:endParaRPr lang="en-US" sz="1600" b="0" i="1">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b="0" i="1" dirty="0">
                          <a:solidFill>
                            <a:srgbClr val="000000"/>
                          </a:solidFill>
                          <a:latin typeface="Arial"/>
                          <a:ea typeface="Times New Roman"/>
                          <a:cs typeface="+mj-cs"/>
                        </a:rPr>
                        <a:t>15% Protein</a:t>
                      </a:r>
                      <a:endParaRPr lang="en-US" sz="1600" b="0" i="1" dirty="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b="0" i="1">
                          <a:solidFill>
                            <a:srgbClr val="000000"/>
                          </a:solidFill>
                          <a:latin typeface="Arial"/>
                          <a:ea typeface="Times New Roman"/>
                          <a:cs typeface="+mj-cs"/>
                        </a:rPr>
                        <a:t>5% Protein</a:t>
                      </a:r>
                      <a:endParaRPr lang="en-US" sz="1600" b="0" i="1">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b="0" i="1">
                          <a:solidFill>
                            <a:srgbClr val="000000"/>
                          </a:solidFill>
                          <a:latin typeface="Arial"/>
                          <a:ea typeface="Times New Roman"/>
                          <a:cs typeface="+mj-cs"/>
                        </a:rPr>
                        <a:t>10% Protein</a:t>
                      </a:r>
                      <a:endParaRPr lang="en-US" sz="1600" b="0" i="1">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b="0" i="1">
                          <a:solidFill>
                            <a:srgbClr val="000000"/>
                          </a:solidFill>
                          <a:latin typeface="Arial"/>
                          <a:ea typeface="Times New Roman"/>
                          <a:cs typeface="+mj-cs"/>
                        </a:rPr>
                        <a:t>15% Protein</a:t>
                      </a:r>
                      <a:endParaRPr lang="en-US" sz="1600" b="0" i="1">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b="0" i="1">
                          <a:solidFill>
                            <a:srgbClr val="000000"/>
                          </a:solidFill>
                          <a:latin typeface="Arial"/>
                          <a:ea typeface="Times New Roman"/>
                          <a:cs typeface="+mj-cs"/>
                        </a:rPr>
                        <a:t>5% Protein</a:t>
                      </a:r>
                      <a:endParaRPr lang="en-US" sz="1600" b="0" i="1">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b="0" i="1">
                          <a:solidFill>
                            <a:srgbClr val="000000"/>
                          </a:solidFill>
                          <a:latin typeface="Arial"/>
                          <a:ea typeface="Times New Roman"/>
                          <a:cs typeface="+mj-cs"/>
                        </a:rPr>
                        <a:t>10% Protein</a:t>
                      </a:r>
                      <a:endParaRPr lang="en-US" sz="1600" b="0" i="1">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b="0" i="1" dirty="0">
                          <a:solidFill>
                            <a:srgbClr val="000000"/>
                          </a:solidFill>
                          <a:latin typeface="Arial"/>
                          <a:ea typeface="Times New Roman"/>
                          <a:cs typeface="+mj-cs"/>
                        </a:rPr>
                        <a:t>15% Protein</a:t>
                      </a:r>
                      <a:endParaRPr lang="en-US" sz="1600" b="0" i="1" dirty="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38140">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3.1</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3.8</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4.0</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2.6</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1</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38140">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2.6</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4.1</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5.5</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2.9</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2.9</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dirty="0">
                          <a:solidFill>
                            <a:srgbClr val="000000"/>
                          </a:solidFill>
                          <a:latin typeface="Arial"/>
                          <a:ea typeface="Times New Roman"/>
                          <a:cs typeface="+mj-cs"/>
                        </a:rPr>
                        <a:t>2.5</a:t>
                      </a:r>
                      <a:endParaRPr lang="en-US" sz="1600" dirty="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2.5</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38140">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2.9</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2.9</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dirty="0">
                          <a:solidFill>
                            <a:srgbClr val="000000"/>
                          </a:solidFill>
                          <a:latin typeface="Arial"/>
                          <a:ea typeface="Times New Roman"/>
                          <a:cs typeface="+mj-cs"/>
                        </a:rPr>
                        <a:t>5.0</a:t>
                      </a:r>
                      <a:endParaRPr lang="en-US" sz="1600" dirty="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3.1</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4</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38140">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3.4</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4.8</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3.4</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5</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38140">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4.2</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3.8</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6</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38140">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4.0</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7</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38140">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4.1</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8</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38140">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4.2</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9</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38140">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4.8</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10</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38140">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5.0</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11</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38140">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5.5</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a:solidFill>
                            <a:srgbClr val="000000"/>
                          </a:solidFill>
                          <a:latin typeface="Arial"/>
                          <a:ea typeface="Times New Roman"/>
                          <a:cs typeface="+mj-cs"/>
                        </a:rPr>
                        <a:t> </a:t>
                      </a:r>
                      <a:endParaRPr lang="en-US" sz="160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lnSpc>
                          <a:spcPct val="115000"/>
                        </a:lnSpc>
                        <a:spcBef>
                          <a:spcPts val="480"/>
                        </a:spcBef>
                        <a:spcAft>
                          <a:spcPts val="480"/>
                        </a:spcAft>
                      </a:pPr>
                      <a:r>
                        <a:rPr lang="en-US" sz="1600" dirty="0">
                          <a:solidFill>
                            <a:srgbClr val="000000"/>
                          </a:solidFill>
                          <a:latin typeface="Arial"/>
                          <a:ea typeface="Times New Roman"/>
                          <a:cs typeface="+mj-cs"/>
                        </a:rPr>
                        <a:t>12</a:t>
                      </a:r>
                      <a:endParaRPr lang="en-US" sz="1600" dirty="0">
                        <a:latin typeface="Calibri"/>
                        <a:ea typeface="Calibri"/>
                        <a:cs typeface="+mj-cs"/>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th-TH" sz="2800" dirty="0"/>
          </a:p>
        </p:txBody>
      </p:sp>
      <p:sp>
        <p:nvSpPr>
          <p:cNvPr id="5" name="Title 1"/>
          <p:cNvSpPr>
            <a:spLocks noGrp="1"/>
          </p:cNvSpPr>
          <p:nvPr>
            <p:ph type="title"/>
          </p:nvPr>
        </p:nvSpPr>
        <p:spPr/>
        <p:txBody>
          <a:bodyPr>
            <a:normAutofit/>
          </a:bodyPr>
          <a:lstStyle/>
          <a:p>
            <a:r>
              <a:rPr lang="en-US" sz="4000" dirty="0" smtClean="0"/>
              <a:t>The </a:t>
            </a:r>
            <a:r>
              <a:rPr lang="en-US" sz="4000" dirty="0" err="1" smtClean="0"/>
              <a:t>Kruskal</a:t>
            </a:r>
            <a:r>
              <a:rPr lang="en-US" sz="4000" dirty="0" smtClean="0"/>
              <a:t>-Wallis Test: Example I</a:t>
            </a:r>
            <a:endParaRPr lang="th-TH" sz="4000" dirty="0"/>
          </a:p>
        </p:txBody>
      </p:sp>
      <p:pic>
        <p:nvPicPr>
          <p:cNvPr id="27649" name="Picture 1"/>
          <p:cNvPicPr>
            <a:picLocks noChangeAspect="1" noChangeArrowheads="1"/>
          </p:cNvPicPr>
          <p:nvPr/>
        </p:nvPicPr>
        <p:blipFill>
          <a:blip r:embed="rId2" cstate="print"/>
          <a:srcRect/>
          <a:stretch>
            <a:fillRect/>
          </a:stretch>
        </p:blipFill>
        <p:spPr bwMode="auto">
          <a:xfrm>
            <a:off x="428596" y="1571612"/>
            <a:ext cx="8822007" cy="321471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400" b="1" dirty="0" smtClean="0">
                <a:solidFill>
                  <a:srgbClr val="FF0000"/>
                </a:solidFill>
              </a:rPr>
              <a:t>Step 4</a:t>
            </a:r>
            <a:r>
              <a:rPr lang="en-US" sz="2400" dirty="0" smtClean="0">
                <a:solidFill>
                  <a:srgbClr val="FF0000"/>
                </a:solidFill>
              </a:rPr>
              <a:t>: Make a decision.</a:t>
            </a:r>
          </a:p>
          <a:p>
            <a:pPr>
              <a:buNone/>
            </a:pPr>
            <a:r>
              <a:rPr lang="en-US" sz="2400" dirty="0" smtClean="0"/>
              <a:t>To determine the appropriate critical value we need sample sizes (n</a:t>
            </a:r>
            <a:r>
              <a:rPr lang="en-US" sz="2400" baseline="-25000" dirty="0" smtClean="0"/>
              <a:t>1</a:t>
            </a:r>
            <a:r>
              <a:rPr lang="en-US" sz="2400" dirty="0" smtClean="0"/>
              <a:t>=3, n</a:t>
            </a:r>
            <a:r>
              <a:rPr lang="en-US" sz="2400" baseline="-25000" dirty="0" smtClean="0"/>
              <a:t>2</a:t>
            </a:r>
            <a:r>
              <a:rPr lang="en-US" sz="2400" dirty="0" smtClean="0"/>
              <a:t>=5 and n</a:t>
            </a:r>
            <a:r>
              <a:rPr lang="en-US" sz="2400" baseline="-25000" dirty="0" smtClean="0"/>
              <a:t>3</a:t>
            </a:r>
            <a:r>
              <a:rPr lang="en-US" sz="2400" dirty="0" smtClean="0"/>
              <a:t>=4) and our level of significance (α=0.05). For this example the critical value is 5.656, thus we reject H</a:t>
            </a:r>
            <a:r>
              <a:rPr lang="en-US" sz="2400" baseline="-25000" dirty="0" smtClean="0"/>
              <a:t>0</a:t>
            </a:r>
            <a:r>
              <a:rPr lang="en-US" sz="2400" dirty="0" smtClean="0"/>
              <a:t> because 7.52 </a:t>
            </a:r>
            <a:r>
              <a:rPr lang="en-US" sz="2400" u="sng" dirty="0" smtClean="0"/>
              <a:t>&gt;</a:t>
            </a:r>
            <a:r>
              <a:rPr lang="en-US" sz="2400" dirty="0" smtClean="0"/>
              <a:t> 5.656, and we conclude that there is a difference in median albumin levels among the three different diets. </a:t>
            </a:r>
          </a:p>
          <a:p>
            <a:endParaRPr lang="th-TH" sz="2400" dirty="0"/>
          </a:p>
        </p:txBody>
      </p:sp>
      <p:sp>
        <p:nvSpPr>
          <p:cNvPr id="5" name="Title 1"/>
          <p:cNvSpPr>
            <a:spLocks noGrp="1"/>
          </p:cNvSpPr>
          <p:nvPr>
            <p:ph type="title"/>
          </p:nvPr>
        </p:nvSpPr>
        <p:spPr/>
        <p:txBody>
          <a:bodyPr>
            <a:normAutofit/>
          </a:bodyPr>
          <a:lstStyle/>
          <a:p>
            <a:r>
              <a:rPr lang="en-US" sz="4000" dirty="0" smtClean="0"/>
              <a:t>The </a:t>
            </a:r>
            <a:r>
              <a:rPr lang="en-US" sz="4000" dirty="0" err="1" smtClean="0"/>
              <a:t>Kruskal</a:t>
            </a:r>
            <a:r>
              <a:rPr lang="en-US" sz="4000" dirty="0" smtClean="0"/>
              <a:t>-Wallis Test: Example I</a:t>
            </a:r>
            <a:endParaRPr lang="th-TH" sz="4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800" b="1" dirty="0" smtClean="0">
                <a:solidFill>
                  <a:srgbClr val="FF0000"/>
                </a:solidFill>
              </a:rPr>
              <a:t>Step 5</a:t>
            </a:r>
            <a:r>
              <a:rPr lang="en-US" sz="2800" dirty="0" smtClean="0">
                <a:solidFill>
                  <a:srgbClr val="FF0000"/>
                </a:solidFill>
              </a:rPr>
              <a:t>: Conclusion.</a:t>
            </a:r>
          </a:p>
          <a:p>
            <a:pPr>
              <a:buNone/>
            </a:pPr>
            <a:r>
              <a:rPr lang="en-US" sz="2800" dirty="0" smtClean="0"/>
              <a:t>	In conclusion, there is insufficient evident at the 0.05 significance level to conclude that there is not a difference in median albumin levels among the three different diets.</a:t>
            </a:r>
          </a:p>
          <a:p>
            <a:pPr>
              <a:buNone/>
            </a:pPr>
            <a:r>
              <a:rPr lang="en-US" sz="2800" dirty="0" smtClean="0"/>
              <a:t> </a:t>
            </a:r>
          </a:p>
          <a:p>
            <a:pPr>
              <a:buNone/>
            </a:pPr>
            <a:endParaRPr lang="th-TH" sz="2800" dirty="0"/>
          </a:p>
        </p:txBody>
      </p:sp>
      <p:sp>
        <p:nvSpPr>
          <p:cNvPr id="5" name="Title 1"/>
          <p:cNvSpPr>
            <a:spLocks noGrp="1"/>
          </p:cNvSpPr>
          <p:nvPr>
            <p:ph type="title"/>
          </p:nvPr>
        </p:nvSpPr>
        <p:spPr/>
        <p:txBody>
          <a:bodyPr>
            <a:normAutofit/>
          </a:bodyPr>
          <a:lstStyle/>
          <a:p>
            <a:r>
              <a:rPr lang="en-US" sz="4000" dirty="0" smtClean="0"/>
              <a:t>The </a:t>
            </a:r>
            <a:r>
              <a:rPr lang="en-US" sz="4000" dirty="0" err="1" smtClean="0"/>
              <a:t>Kruskal</a:t>
            </a:r>
            <a:r>
              <a:rPr lang="en-US" sz="4000" dirty="0" smtClean="0"/>
              <a:t>-Wallis Test: Example I</a:t>
            </a:r>
            <a:endParaRPr lang="th-TH" sz="4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Kruskal</a:t>
            </a:r>
            <a:r>
              <a:rPr lang="en-US" dirty="0" smtClean="0"/>
              <a:t>-Wallis Test: Example I</a:t>
            </a:r>
            <a:endParaRPr lang="th-TH" dirty="0"/>
          </a:p>
        </p:txBody>
      </p:sp>
      <p:sp>
        <p:nvSpPr>
          <p:cNvPr id="3" name="Content Placeholder 2"/>
          <p:cNvSpPr>
            <a:spLocks noGrp="1"/>
          </p:cNvSpPr>
          <p:nvPr>
            <p:ph idx="1"/>
          </p:nvPr>
        </p:nvSpPr>
        <p:spPr/>
        <p:txBody>
          <a:bodyPr>
            <a:normAutofit/>
          </a:bodyPr>
          <a:lstStyle/>
          <a:p>
            <a:pPr>
              <a:buNone/>
            </a:pPr>
            <a:r>
              <a:rPr lang="en-US" sz="2400" dirty="0" smtClean="0"/>
              <a:t>After we know that</a:t>
            </a:r>
            <a:r>
              <a:rPr lang="en-US" sz="2400" b="1" dirty="0" smtClean="0"/>
              <a:t> </a:t>
            </a:r>
            <a:r>
              <a:rPr lang="en-US" sz="2400" dirty="0" smtClean="0"/>
              <a:t>there a difference among the three different groups, There are the five steps to check which pair of group is different:</a:t>
            </a:r>
          </a:p>
          <a:p>
            <a:pPr>
              <a:buNone/>
            </a:pPr>
            <a:r>
              <a:rPr lang="en-US" sz="2400" b="1" dirty="0" smtClean="0"/>
              <a:t>Step 1</a:t>
            </a:r>
            <a:r>
              <a:rPr lang="en-US" sz="2400" dirty="0" smtClean="0"/>
              <a:t>: Compute the standard error (S.E.)</a:t>
            </a:r>
          </a:p>
          <a:p>
            <a:pPr>
              <a:buNone/>
            </a:pPr>
            <a:r>
              <a:rPr lang="en-US" sz="2400" b="1" dirty="0" smtClean="0"/>
              <a:t>Step 2</a:t>
            </a:r>
            <a:r>
              <a:rPr lang="en-US" sz="2400" dirty="0" smtClean="0"/>
              <a:t>: Compute the minimum significant difference (MDE)</a:t>
            </a:r>
          </a:p>
          <a:p>
            <a:pPr>
              <a:buNone/>
            </a:pPr>
            <a:r>
              <a:rPr lang="en-US" sz="2400" b="1" dirty="0" smtClean="0"/>
              <a:t>Step 3</a:t>
            </a:r>
            <a:r>
              <a:rPr lang="en-US" sz="2400" dirty="0" smtClean="0"/>
              <a:t>: Consider between MSD and the different between group </a:t>
            </a:r>
          </a:p>
          <a:p>
            <a:pPr>
              <a:buNone/>
            </a:pPr>
            <a:endParaRPr lang="th-TH"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Kruskal</a:t>
            </a:r>
            <a:r>
              <a:rPr lang="en-US" dirty="0" smtClean="0"/>
              <a:t>-Wallis Test: Example I</a:t>
            </a:r>
            <a:endParaRPr lang="th-TH" dirty="0"/>
          </a:p>
        </p:txBody>
      </p:sp>
      <p:sp>
        <p:nvSpPr>
          <p:cNvPr id="3" name="Content Placeholder 2"/>
          <p:cNvSpPr>
            <a:spLocks noGrp="1"/>
          </p:cNvSpPr>
          <p:nvPr>
            <p:ph idx="1"/>
          </p:nvPr>
        </p:nvSpPr>
        <p:spPr/>
        <p:txBody>
          <a:bodyPr/>
          <a:lstStyle/>
          <a:p>
            <a:pPr>
              <a:buNone/>
            </a:pPr>
            <a:r>
              <a:rPr lang="en-US" sz="2800" b="1" dirty="0" smtClean="0">
                <a:solidFill>
                  <a:srgbClr val="FF0000"/>
                </a:solidFill>
              </a:rPr>
              <a:t>Step 1</a:t>
            </a:r>
            <a:r>
              <a:rPr lang="en-US" sz="2800" dirty="0" smtClean="0">
                <a:solidFill>
                  <a:srgbClr val="FF0000"/>
                </a:solidFill>
              </a:rPr>
              <a:t>: Compute the standard error (S.E.)</a:t>
            </a:r>
          </a:p>
          <a:p>
            <a:endParaRPr lang="th-TH" dirty="0"/>
          </a:p>
        </p:txBody>
      </p:sp>
      <p:pic>
        <p:nvPicPr>
          <p:cNvPr id="96258" name="Picture 2"/>
          <p:cNvPicPr>
            <a:picLocks noChangeAspect="1" noChangeArrowheads="1"/>
          </p:cNvPicPr>
          <p:nvPr/>
        </p:nvPicPr>
        <p:blipFill>
          <a:blip r:embed="rId2" cstate="print"/>
          <a:srcRect/>
          <a:stretch>
            <a:fillRect/>
          </a:stretch>
        </p:blipFill>
        <p:spPr bwMode="auto">
          <a:xfrm>
            <a:off x="-2643238" y="2143116"/>
            <a:ext cx="8306811" cy="1285884"/>
          </a:xfrm>
          <a:prstGeom prst="rect">
            <a:avLst/>
          </a:prstGeom>
          <a:noFill/>
          <a:ln w="9525">
            <a:noFill/>
            <a:miter lim="800000"/>
            <a:headEnd/>
            <a:tailEnd/>
          </a:ln>
          <a:effectLst/>
        </p:spPr>
      </p:pic>
      <p:pic>
        <p:nvPicPr>
          <p:cNvPr id="96259" name="Picture 3"/>
          <p:cNvPicPr>
            <a:picLocks noChangeAspect="1" noChangeArrowheads="1"/>
          </p:cNvPicPr>
          <p:nvPr/>
        </p:nvPicPr>
        <p:blipFill>
          <a:blip r:embed="rId3" cstate="print"/>
          <a:srcRect/>
          <a:stretch>
            <a:fillRect/>
          </a:stretch>
        </p:blipFill>
        <p:spPr bwMode="auto">
          <a:xfrm>
            <a:off x="214282" y="3071810"/>
            <a:ext cx="6645678" cy="178595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Kruskal</a:t>
            </a:r>
            <a:r>
              <a:rPr lang="en-US" dirty="0" smtClean="0"/>
              <a:t>-Wallis Test: Example I</a:t>
            </a:r>
            <a:endParaRPr lang="th-TH" dirty="0"/>
          </a:p>
        </p:txBody>
      </p:sp>
      <p:sp>
        <p:nvSpPr>
          <p:cNvPr id="3" name="Content Placeholder 2"/>
          <p:cNvSpPr>
            <a:spLocks noGrp="1"/>
          </p:cNvSpPr>
          <p:nvPr>
            <p:ph idx="1"/>
          </p:nvPr>
        </p:nvSpPr>
        <p:spPr/>
        <p:txBody>
          <a:bodyPr/>
          <a:lstStyle/>
          <a:p>
            <a:pPr>
              <a:buNone/>
            </a:pPr>
            <a:r>
              <a:rPr lang="en-US" sz="2800" b="1" dirty="0" smtClean="0">
                <a:solidFill>
                  <a:srgbClr val="FF0000"/>
                </a:solidFill>
              </a:rPr>
              <a:t>Step 2</a:t>
            </a:r>
            <a:r>
              <a:rPr lang="en-US" sz="2800" dirty="0" smtClean="0">
                <a:solidFill>
                  <a:srgbClr val="FF0000"/>
                </a:solidFill>
              </a:rPr>
              <a:t>: Compute the minimum significant difference (MDE)</a:t>
            </a:r>
          </a:p>
          <a:p>
            <a:endParaRPr lang="th-TH" dirty="0"/>
          </a:p>
        </p:txBody>
      </p:sp>
      <p:pic>
        <p:nvPicPr>
          <p:cNvPr id="97283" name="Picture 3"/>
          <p:cNvPicPr>
            <a:picLocks noChangeAspect="1" noChangeArrowheads="1"/>
          </p:cNvPicPr>
          <p:nvPr/>
        </p:nvPicPr>
        <p:blipFill>
          <a:blip r:embed="rId2" cstate="print"/>
          <a:srcRect/>
          <a:stretch>
            <a:fillRect/>
          </a:stretch>
        </p:blipFill>
        <p:spPr bwMode="auto">
          <a:xfrm>
            <a:off x="0" y="2786058"/>
            <a:ext cx="9162265" cy="1747844"/>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Kruskal</a:t>
            </a:r>
            <a:r>
              <a:rPr lang="en-US" dirty="0" smtClean="0"/>
              <a:t>-Wallis Test: Example I</a:t>
            </a:r>
            <a:endParaRPr lang="th-TH" dirty="0"/>
          </a:p>
        </p:txBody>
      </p:sp>
      <p:sp>
        <p:nvSpPr>
          <p:cNvPr id="3" name="Content Placeholder 2"/>
          <p:cNvSpPr>
            <a:spLocks noGrp="1"/>
          </p:cNvSpPr>
          <p:nvPr>
            <p:ph idx="1"/>
          </p:nvPr>
        </p:nvSpPr>
        <p:spPr/>
        <p:txBody>
          <a:bodyPr>
            <a:normAutofit fontScale="92500" lnSpcReduction="10000"/>
          </a:bodyPr>
          <a:lstStyle/>
          <a:p>
            <a:pPr>
              <a:buNone/>
            </a:pPr>
            <a:r>
              <a:rPr lang="en-US" sz="2800" b="1" dirty="0" smtClean="0">
                <a:solidFill>
                  <a:srgbClr val="FF0000"/>
                </a:solidFill>
              </a:rPr>
              <a:t>Step 3</a:t>
            </a:r>
            <a:r>
              <a:rPr lang="en-US" sz="2800" dirty="0" smtClean="0">
                <a:solidFill>
                  <a:srgbClr val="FF0000"/>
                </a:solidFill>
              </a:rPr>
              <a:t>: Consider between MSD and the different between group</a:t>
            </a:r>
          </a:p>
          <a:p>
            <a:pPr>
              <a:buNone/>
            </a:pPr>
            <a:r>
              <a:rPr lang="en-US" sz="2800" dirty="0" smtClean="0"/>
              <a:t>In this example R</a:t>
            </a:r>
            <a:r>
              <a:rPr lang="en-US" sz="2800" baseline="-25000" dirty="0" smtClean="0"/>
              <a:t>1</a:t>
            </a:r>
            <a:r>
              <a:rPr lang="en-US" sz="2800" dirty="0" smtClean="0"/>
              <a:t> = 7.5, R</a:t>
            </a:r>
            <a:r>
              <a:rPr lang="en-US" sz="2800" baseline="-25000" dirty="0" smtClean="0"/>
              <a:t>2</a:t>
            </a:r>
            <a:r>
              <a:rPr lang="en-US" sz="2800" dirty="0" smtClean="0"/>
              <a:t> = 30.5, and R</a:t>
            </a:r>
            <a:r>
              <a:rPr lang="en-US" sz="2800" baseline="-25000" dirty="0" smtClean="0"/>
              <a:t>3</a:t>
            </a:r>
            <a:r>
              <a:rPr lang="en-US" sz="2800" dirty="0" smtClean="0"/>
              <a:t> = 40 with n</a:t>
            </a:r>
            <a:r>
              <a:rPr lang="en-US" sz="2800" baseline="-25000" dirty="0" smtClean="0"/>
              <a:t>1</a:t>
            </a:r>
            <a:r>
              <a:rPr lang="en-US" sz="2800" dirty="0" smtClean="0"/>
              <a:t>=3, n</a:t>
            </a:r>
            <a:r>
              <a:rPr lang="en-US" sz="2800" baseline="-25000" dirty="0" smtClean="0"/>
              <a:t>2</a:t>
            </a:r>
            <a:r>
              <a:rPr lang="en-US" sz="2800" dirty="0" smtClean="0"/>
              <a:t>=5, n</a:t>
            </a:r>
            <a:r>
              <a:rPr lang="en-US" sz="2800" baseline="-25000" dirty="0" smtClean="0"/>
              <a:t>3</a:t>
            </a:r>
            <a:r>
              <a:rPr lang="en-US" sz="2800" dirty="0" smtClean="0"/>
              <a:t>=4. Thus, the average of G1, G2, and G3 are 7.5/3 = 2.5, 30/5 = 6.1, and 40/10 = 10, respectively.</a:t>
            </a:r>
          </a:p>
          <a:p>
            <a:pPr>
              <a:buNone/>
            </a:pPr>
            <a:r>
              <a:rPr lang="en-US" sz="2800" dirty="0" smtClean="0"/>
              <a:t>The different among three groups:</a:t>
            </a:r>
          </a:p>
          <a:p>
            <a:pPr>
              <a:buNone/>
            </a:pPr>
            <a:r>
              <a:rPr lang="en-US" sz="2800" dirty="0" smtClean="0"/>
              <a:t>|G1 </a:t>
            </a:r>
            <a:r>
              <a:rPr lang="en-US" sz="2800" dirty="0" err="1" smtClean="0"/>
              <a:t>vs</a:t>
            </a:r>
            <a:r>
              <a:rPr lang="en-US" sz="2800" dirty="0" smtClean="0"/>
              <a:t> G2|=|2.5-6.1| = 3.6 &lt; 5.965</a:t>
            </a:r>
          </a:p>
          <a:p>
            <a:pPr>
              <a:buNone/>
            </a:pPr>
            <a:r>
              <a:rPr lang="en-US" sz="2800" dirty="0" smtClean="0"/>
              <a:t>|G1 </a:t>
            </a:r>
            <a:r>
              <a:rPr lang="en-US" sz="2800" dirty="0" err="1" smtClean="0"/>
              <a:t>vs</a:t>
            </a:r>
            <a:r>
              <a:rPr lang="en-US" sz="2800" dirty="0" smtClean="0"/>
              <a:t> G3|=|2.5-10| = 7.5 &gt; 5.965</a:t>
            </a:r>
          </a:p>
          <a:p>
            <a:pPr>
              <a:buNone/>
            </a:pPr>
            <a:r>
              <a:rPr lang="en-US" sz="2800" dirty="0" smtClean="0"/>
              <a:t>|G2 </a:t>
            </a:r>
            <a:r>
              <a:rPr lang="en-US" sz="2800" dirty="0" err="1" smtClean="0"/>
              <a:t>vs</a:t>
            </a:r>
            <a:r>
              <a:rPr lang="en-US" sz="2800" dirty="0" smtClean="0"/>
              <a:t> G3|=|6.1-10| = 3.9 &lt; 5.965</a:t>
            </a:r>
          </a:p>
          <a:p>
            <a:pPr>
              <a:buNone/>
            </a:pPr>
            <a:r>
              <a:rPr lang="en-US" sz="2800" dirty="0" smtClean="0">
                <a:solidFill>
                  <a:srgbClr val="FF0000"/>
                </a:solidFill>
              </a:rPr>
              <a:t> </a:t>
            </a:r>
          </a:p>
          <a:p>
            <a:pPr>
              <a:buNone/>
            </a:pPr>
            <a:endParaRPr lang="th-TH"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h-TH"/>
          </a:p>
        </p:txBody>
      </p:sp>
      <p:sp>
        <p:nvSpPr>
          <p:cNvPr id="3" name="Content Placeholder 2"/>
          <p:cNvSpPr>
            <a:spLocks noGrp="1"/>
          </p:cNvSpPr>
          <p:nvPr>
            <p:ph idx="1"/>
          </p:nvPr>
        </p:nvSpPr>
        <p:spPr>
          <a:xfrm>
            <a:off x="457200" y="1600200"/>
            <a:ext cx="8229600" cy="4972072"/>
          </a:xfrm>
        </p:spPr>
        <p:txBody>
          <a:bodyPr>
            <a:noAutofit/>
          </a:bodyPr>
          <a:lstStyle/>
          <a:p>
            <a:pPr>
              <a:buNone/>
            </a:pPr>
            <a:r>
              <a:rPr lang="en-US" sz="2400" b="1" dirty="0" smtClean="0">
                <a:solidFill>
                  <a:srgbClr val="FF0000"/>
                </a:solidFill>
              </a:rPr>
              <a:t>Step 3</a:t>
            </a:r>
            <a:r>
              <a:rPr lang="en-US" sz="2400" dirty="0" smtClean="0">
                <a:solidFill>
                  <a:srgbClr val="FF0000"/>
                </a:solidFill>
              </a:rPr>
              <a:t>: Consider between MSD and the different between group</a:t>
            </a:r>
          </a:p>
          <a:p>
            <a:pPr>
              <a:buNone/>
            </a:pPr>
            <a:endParaRPr lang="en-US" sz="2400" dirty="0" smtClean="0">
              <a:solidFill>
                <a:srgbClr val="FF0000"/>
              </a:solidFill>
            </a:endParaRPr>
          </a:p>
          <a:p>
            <a:pPr>
              <a:buNone/>
            </a:pPr>
            <a:endParaRPr lang="en-US" sz="2400" dirty="0" smtClean="0">
              <a:solidFill>
                <a:srgbClr val="FF0000"/>
              </a:solidFill>
            </a:endParaRPr>
          </a:p>
          <a:p>
            <a:pPr>
              <a:buNone/>
            </a:pPr>
            <a:endParaRPr lang="en-US" sz="2400" dirty="0" smtClean="0">
              <a:solidFill>
                <a:srgbClr val="FF0000"/>
              </a:solidFill>
            </a:endParaRPr>
          </a:p>
          <a:p>
            <a:pPr>
              <a:buNone/>
            </a:pPr>
            <a:endParaRPr lang="en-US" sz="2400" dirty="0" smtClean="0">
              <a:solidFill>
                <a:srgbClr val="FF0000"/>
              </a:solidFill>
            </a:endParaRPr>
          </a:p>
          <a:p>
            <a:pPr>
              <a:buNone/>
            </a:pPr>
            <a:endParaRPr lang="en-US" sz="2400" dirty="0" smtClean="0">
              <a:solidFill>
                <a:srgbClr val="FF0000"/>
              </a:solidFill>
            </a:endParaRPr>
          </a:p>
          <a:p>
            <a:pPr>
              <a:buNone/>
            </a:pPr>
            <a:endParaRPr lang="en-US" sz="2400" dirty="0" smtClean="0">
              <a:solidFill>
                <a:srgbClr val="FF0000"/>
              </a:solidFill>
            </a:endParaRPr>
          </a:p>
          <a:p>
            <a:pPr>
              <a:buNone/>
            </a:pPr>
            <a:r>
              <a:rPr lang="en-US" sz="2400" dirty="0" smtClean="0"/>
              <a:t>The only value to exceed the MSD value of 5.965 is that of the G1 / G3 pair (7.5). Now we can say that the sample of 15% Protein gave statistically (significantly) higher albumin levels than the sample of 5% Protein.</a:t>
            </a:r>
          </a:p>
          <a:p>
            <a:pPr>
              <a:buNone/>
            </a:pPr>
            <a:endParaRPr lang="en-US" sz="2400" dirty="0" smtClean="0">
              <a:solidFill>
                <a:srgbClr val="FF0000"/>
              </a:solidFill>
            </a:endParaRPr>
          </a:p>
          <a:p>
            <a:pPr>
              <a:buNone/>
            </a:pPr>
            <a:endParaRPr lang="en-US" sz="2400" dirty="0" smtClean="0"/>
          </a:p>
          <a:p>
            <a:pPr>
              <a:buNone/>
            </a:pPr>
            <a:r>
              <a:rPr lang="en-US" sz="2400" dirty="0" smtClean="0">
                <a:solidFill>
                  <a:srgbClr val="FF0000"/>
                </a:solidFill>
              </a:rPr>
              <a:t> </a:t>
            </a:r>
          </a:p>
          <a:p>
            <a:pPr>
              <a:buNone/>
            </a:pPr>
            <a:endParaRPr lang="th-TH" sz="2400" dirty="0">
              <a:solidFill>
                <a:srgbClr val="FF0000"/>
              </a:solidFill>
            </a:endParaRPr>
          </a:p>
        </p:txBody>
      </p:sp>
      <p:graphicFrame>
        <p:nvGraphicFramePr>
          <p:cNvPr id="4" name="Table 3"/>
          <p:cNvGraphicFramePr>
            <a:graphicFrameLocks noGrp="1"/>
          </p:cNvGraphicFramePr>
          <p:nvPr/>
        </p:nvGraphicFramePr>
        <p:xfrm>
          <a:off x="1714480" y="2500306"/>
          <a:ext cx="4786346" cy="1785952"/>
        </p:xfrm>
        <a:graphic>
          <a:graphicData uri="http://schemas.openxmlformats.org/drawingml/2006/table">
            <a:tbl>
              <a:tblPr/>
              <a:tblGrid>
                <a:gridCol w="1512018"/>
                <a:gridCol w="1148028"/>
                <a:gridCol w="1118814"/>
                <a:gridCol w="1007486"/>
              </a:tblGrid>
              <a:tr h="446488">
                <a:tc>
                  <a:txBody>
                    <a:bodyPr/>
                    <a:lstStyle/>
                    <a:p>
                      <a:pPr>
                        <a:lnSpc>
                          <a:spcPct val="115000"/>
                        </a:lnSpc>
                      </a:pPr>
                      <a:endParaRPr lang="en-US" sz="2000" dirty="0">
                        <a:latin typeface="Calibri"/>
                        <a:cs typeface="Cordia New"/>
                      </a:endParaRPr>
                    </a:p>
                  </a:txBody>
                  <a:tcPr marL="68580" marR="68580" marT="889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thaiDist">
                        <a:lnSpc>
                          <a:spcPct val="115000"/>
                        </a:lnSpc>
                        <a:spcAft>
                          <a:spcPts val="1000"/>
                        </a:spcAft>
                      </a:pPr>
                      <a:r>
                        <a:rPr lang="en-US" sz="2000">
                          <a:latin typeface="Times New Roman"/>
                          <a:ea typeface="Calibri"/>
                          <a:cs typeface="Cordia New"/>
                        </a:rPr>
                        <a:t>G1 (2.5) </a:t>
                      </a:r>
                      <a:endParaRPr lang="en-US" sz="2000">
                        <a:latin typeface="Calibri"/>
                        <a:ea typeface="Calibri"/>
                        <a:cs typeface="Cordia New"/>
                      </a:endParaRPr>
                    </a:p>
                  </a:txBody>
                  <a:tcPr marL="68580" marR="68580" marT="889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thaiDist">
                        <a:lnSpc>
                          <a:spcPct val="115000"/>
                        </a:lnSpc>
                        <a:spcAft>
                          <a:spcPts val="1000"/>
                        </a:spcAft>
                      </a:pPr>
                      <a:r>
                        <a:rPr lang="en-US" sz="2000">
                          <a:latin typeface="Times New Roman"/>
                          <a:ea typeface="Calibri"/>
                          <a:cs typeface="Cordia New"/>
                        </a:rPr>
                        <a:t>G2 (6.1) </a:t>
                      </a:r>
                      <a:endParaRPr lang="en-US" sz="2000">
                        <a:latin typeface="Calibri"/>
                        <a:ea typeface="Calibri"/>
                        <a:cs typeface="Cordia New"/>
                      </a:endParaRPr>
                    </a:p>
                  </a:txBody>
                  <a:tcPr marL="68580" marR="68580" marT="889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thaiDist">
                        <a:lnSpc>
                          <a:spcPct val="115000"/>
                        </a:lnSpc>
                        <a:spcAft>
                          <a:spcPts val="1000"/>
                        </a:spcAft>
                      </a:pPr>
                      <a:r>
                        <a:rPr lang="en-US" sz="2000">
                          <a:latin typeface="Times New Roman"/>
                          <a:ea typeface="Calibri"/>
                          <a:cs typeface="Cordia New"/>
                        </a:rPr>
                        <a:t>G3 (10) </a:t>
                      </a:r>
                      <a:endParaRPr lang="en-US" sz="2000">
                        <a:latin typeface="Calibri"/>
                        <a:ea typeface="Calibri"/>
                        <a:cs typeface="Cordia New"/>
                      </a:endParaRPr>
                    </a:p>
                  </a:txBody>
                  <a:tcPr marL="68580" marR="68580" marT="889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88">
                <a:tc>
                  <a:txBody>
                    <a:bodyPr/>
                    <a:lstStyle/>
                    <a:p>
                      <a:pPr algn="thaiDist">
                        <a:lnSpc>
                          <a:spcPct val="115000"/>
                        </a:lnSpc>
                        <a:spcAft>
                          <a:spcPts val="1000"/>
                        </a:spcAft>
                      </a:pPr>
                      <a:r>
                        <a:rPr lang="en-US" sz="2000">
                          <a:latin typeface="Times New Roman"/>
                          <a:ea typeface="Calibri"/>
                          <a:cs typeface="Cordia New"/>
                        </a:rPr>
                        <a:t>G1 (2.5) </a:t>
                      </a:r>
                      <a:endParaRPr lang="en-US" sz="2000">
                        <a:latin typeface="Calibri"/>
                        <a:ea typeface="Calibri"/>
                        <a:cs typeface="Cordia New"/>
                      </a:endParaRPr>
                    </a:p>
                  </a:txBody>
                  <a:tcPr marL="68580" marR="68580" marT="889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thaiDist">
                        <a:lnSpc>
                          <a:spcPct val="115000"/>
                        </a:lnSpc>
                        <a:spcAft>
                          <a:spcPts val="1000"/>
                        </a:spcAft>
                      </a:pPr>
                      <a:r>
                        <a:rPr lang="en-US" sz="2000">
                          <a:latin typeface="Times New Roman"/>
                          <a:ea typeface="Calibri"/>
                          <a:cs typeface="Cordia New"/>
                        </a:rPr>
                        <a:t>  </a:t>
                      </a:r>
                      <a:endParaRPr lang="en-US" sz="2000">
                        <a:latin typeface="Calibri"/>
                        <a:ea typeface="Calibri"/>
                        <a:cs typeface="Cordia New"/>
                      </a:endParaRPr>
                    </a:p>
                  </a:txBody>
                  <a:tcPr marL="68580" marR="68580" marT="889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thaiDist">
                        <a:lnSpc>
                          <a:spcPct val="115000"/>
                        </a:lnSpc>
                        <a:spcAft>
                          <a:spcPts val="1000"/>
                        </a:spcAft>
                      </a:pPr>
                      <a:r>
                        <a:rPr lang="en-US" sz="2000">
                          <a:latin typeface="Times New Roman"/>
                          <a:ea typeface="Calibri"/>
                          <a:cs typeface="Cordia New"/>
                        </a:rPr>
                        <a:t>3.6 </a:t>
                      </a:r>
                      <a:endParaRPr lang="en-US" sz="2000">
                        <a:latin typeface="Calibri"/>
                        <a:ea typeface="Calibri"/>
                        <a:cs typeface="Cordia New"/>
                      </a:endParaRPr>
                    </a:p>
                  </a:txBody>
                  <a:tcPr marL="68580" marR="68580" marT="889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thaiDist">
                        <a:lnSpc>
                          <a:spcPct val="115000"/>
                        </a:lnSpc>
                        <a:spcAft>
                          <a:spcPts val="1000"/>
                        </a:spcAft>
                      </a:pPr>
                      <a:r>
                        <a:rPr lang="en-US" sz="2000">
                          <a:latin typeface="Times New Roman"/>
                          <a:ea typeface="Calibri"/>
                          <a:cs typeface="Cordia New"/>
                        </a:rPr>
                        <a:t>7.5 </a:t>
                      </a:r>
                      <a:endParaRPr lang="en-US" sz="2000">
                        <a:latin typeface="Calibri"/>
                        <a:ea typeface="Calibri"/>
                        <a:cs typeface="Cordia New"/>
                      </a:endParaRPr>
                    </a:p>
                  </a:txBody>
                  <a:tcPr marL="68580" marR="68580" marT="889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88">
                <a:tc>
                  <a:txBody>
                    <a:bodyPr/>
                    <a:lstStyle/>
                    <a:p>
                      <a:pPr algn="thaiDist">
                        <a:lnSpc>
                          <a:spcPct val="115000"/>
                        </a:lnSpc>
                        <a:spcAft>
                          <a:spcPts val="1000"/>
                        </a:spcAft>
                      </a:pPr>
                      <a:r>
                        <a:rPr lang="en-US" sz="2000">
                          <a:latin typeface="Times New Roman"/>
                          <a:ea typeface="Calibri"/>
                          <a:cs typeface="Cordia New"/>
                        </a:rPr>
                        <a:t>G2 (6.1) </a:t>
                      </a:r>
                      <a:endParaRPr lang="en-US" sz="2000">
                        <a:latin typeface="Calibri"/>
                        <a:ea typeface="Calibri"/>
                        <a:cs typeface="Cordia New"/>
                      </a:endParaRPr>
                    </a:p>
                  </a:txBody>
                  <a:tcPr marL="68580" marR="68580" marT="889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thaiDist">
                        <a:lnSpc>
                          <a:spcPct val="115000"/>
                        </a:lnSpc>
                        <a:spcAft>
                          <a:spcPts val="1000"/>
                        </a:spcAft>
                      </a:pPr>
                      <a:r>
                        <a:rPr lang="en-US" sz="2000">
                          <a:latin typeface="Times New Roman"/>
                          <a:ea typeface="Calibri"/>
                          <a:cs typeface="Cordia New"/>
                        </a:rPr>
                        <a:t>  </a:t>
                      </a:r>
                      <a:endParaRPr lang="en-US" sz="2000">
                        <a:latin typeface="Calibri"/>
                        <a:ea typeface="Calibri"/>
                        <a:cs typeface="Cordia New"/>
                      </a:endParaRPr>
                    </a:p>
                  </a:txBody>
                  <a:tcPr marL="68580" marR="68580" marT="889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thaiDist">
                        <a:lnSpc>
                          <a:spcPct val="115000"/>
                        </a:lnSpc>
                        <a:spcAft>
                          <a:spcPts val="1000"/>
                        </a:spcAft>
                      </a:pPr>
                      <a:r>
                        <a:rPr lang="en-US" sz="2000" dirty="0">
                          <a:latin typeface="Times New Roman"/>
                          <a:ea typeface="Calibri"/>
                          <a:cs typeface="Cordia New"/>
                        </a:rPr>
                        <a:t>  </a:t>
                      </a:r>
                      <a:endParaRPr lang="en-US" sz="2000" dirty="0">
                        <a:latin typeface="Calibri"/>
                        <a:ea typeface="Calibri"/>
                        <a:cs typeface="Cordia New"/>
                      </a:endParaRPr>
                    </a:p>
                  </a:txBody>
                  <a:tcPr marL="68580" marR="68580" marT="889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thaiDist">
                        <a:lnSpc>
                          <a:spcPct val="115000"/>
                        </a:lnSpc>
                        <a:spcAft>
                          <a:spcPts val="1000"/>
                        </a:spcAft>
                      </a:pPr>
                      <a:r>
                        <a:rPr lang="en-US" sz="2000">
                          <a:latin typeface="Times New Roman"/>
                          <a:ea typeface="Calibri"/>
                          <a:cs typeface="Cordia New"/>
                        </a:rPr>
                        <a:t>3.9 </a:t>
                      </a:r>
                      <a:endParaRPr lang="en-US" sz="2000">
                        <a:latin typeface="Calibri"/>
                        <a:ea typeface="Calibri"/>
                        <a:cs typeface="Cordia New"/>
                      </a:endParaRPr>
                    </a:p>
                  </a:txBody>
                  <a:tcPr marL="68580" marR="68580" marT="889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88">
                <a:tc>
                  <a:txBody>
                    <a:bodyPr/>
                    <a:lstStyle/>
                    <a:p>
                      <a:pPr algn="thaiDist">
                        <a:lnSpc>
                          <a:spcPct val="115000"/>
                        </a:lnSpc>
                        <a:spcAft>
                          <a:spcPts val="1000"/>
                        </a:spcAft>
                      </a:pPr>
                      <a:r>
                        <a:rPr lang="en-US" sz="2000">
                          <a:latin typeface="Times New Roman"/>
                          <a:ea typeface="Calibri"/>
                          <a:cs typeface="Cordia New"/>
                        </a:rPr>
                        <a:t>G3 (10) </a:t>
                      </a:r>
                      <a:endParaRPr lang="en-US" sz="2000">
                        <a:latin typeface="Calibri"/>
                        <a:ea typeface="Calibri"/>
                        <a:cs typeface="Cordia New"/>
                      </a:endParaRPr>
                    </a:p>
                  </a:txBody>
                  <a:tcPr marL="68580" marR="68580" marT="889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thaiDist">
                        <a:lnSpc>
                          <a:spcPct val="115000"/>
                        </a:lnSpc>
                        <a:spcAft>
                          <a:spcPts val="1000"/>
                        </a:spcAft>
                      </a:pPr>
                      <a:r>
                        <a:rPr lang="en-US" sz="2000">
                          <a:latin typeface="Times New Roman"/>
                          <a:ea typeface="Calibri"/>
                          <a:cs typeface="Cordia New"/>
                        </a:rPr>
                        <a:t>  </a:t>
                      </a:r>
                      <a:endParaRPr lang="en-US" sz="2000">
                        <a:latin typeface="Calibri"/>
                        <a:ea typeface="Calibri"/>
                        <a:cs typeface="Cordia New"/>
                      </a:endParaRPr>
                    </a:p>
                  </a:txBody>
                  <a:tcPr marL="68580" marR="68580" marT="889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thaiDist">
                        <a:lnSpc>
                          <a:spcPct val="115000"/>
                        </a:lnSpc>
                        <a:spcAft>
                          <a:spcPts val="1000"/>
                        </a:spcAft>
                      </a:pPr>
                      <a:r>
                        <a:rPr lang="en-US" sz="2000">
                          <a:latin typeface="Times New Roman"/>
                          <a:ea typeface="Calibri"/>
                          <a:cs typeface="Cordia New"/>
                        </a:rPr>
                        <a:t>  </a:t>
                      </a:r>
                      <a:endParaRPr lang="en-US" sz="2000">
                        <a:latin typeface="Calibri"/>
                        <a:ea typeface="Calibri"/>
                        <a:cs typeface="Cordia New"/>
                      </a:endParaRPr>
                    </a:p>
                  </a:txBody>
                  <a:tcPr marL="68580" marR="68580" marT="889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thaiDist">
                        <a:lnSpc>
                          <a:spcPct val="115000"/>
                        </a:lnSpc>
                        <a:spcAft>
                          <a:spcPts val="1000"/>
                        </a:spcAft>
                      </a:pPr>
                      <a:r>
                        <a:rPr lang="en-US" sz="2000" dirty="0">
                          <a:latin typeface="Times New Roman"/>
                          <a:ea typeface="Calibri"/>
                          <a:cs typeface="Cordia New"/>
                        </a:rPr>
                        <a:t>  </a:t>
                      </a:r>
                      <a:endParaRPr lang="en-US" sz="2000" dirty="0">
                        <a:latin typeface="Calibri"/>
                        <a:ea typeface="Calibri"/>
                        <a:cs typeface="Cordia New"/>
                      </a:endParaRPr>
                    </a:p>
                  </a:txBody>
                  <a:tcPr marL="68580" marR="68580" marT="889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Non-parametric test</a:t>
            </a:r>
            <a:endParaRPr lang="th-TH" sz="4000" dirty="0"/>
          </a:p>
        </p:txBody>
      </p:sp>
      <p:sp>
        <p:nvSpPr>
          <p:cNvPr id="3" name="Content Placeholder 2"/>
          <p:cNvSpPr>
            <a:spLocks noGrp="1"/>
          </p:cNvSpPr>
          <p:nvPr>
            <p:ph idx="1"/>
          </p:nvPr>
        </p:nvSpPr>
        <p:spPr/>
        <p:txBody>
          <a:bodyPr>
            <a:noAutofit/>
          </a:bodyPr>
          <a:lstStyle/>
          <a:p>
            <a:pPr>
              <a:buFont typeface="Wingdings" pitchFamily="2" charset="2"/>
              <a:buChar char="q"/>
            </a:pPr>
            <a:r>
              <a:rPr lang="en-US" sz="2400" dirty="0" smtClean="0"/>
              <a:t>Parametric tests are generally more powerful and can test a wider range of alternative hypotheses. </a:t>
            </a:r>
          </a:p>
          <a:p>
            <a:pPr>
              <a:buFont typeface="Wingdings" pitchFamily="2" charset="2"/>
              <a:buChar char="q"/>
            </a:pPr>
            <a:r>
              <a:rPr lang="en-US" sz="2400" dirty="0" smtClean="0"/>
              <a:t>It is worth repeating that if data are approximately normally distributed then parametric tests (as in the modules on hypothesis testing) are more appropriate. </a:t>
            </a:r>
          </a:p>
          <a:p>
            <a:pPr>
              <a:buFont typeface="Wingdings" pitchFamily="2" charset="2"/>
              <a:buChar char="q"/>
            </a:pPr>
            <a:r>
              <a:rPr lang="en-US" sz="2400" dirty="0" smtClean="0"/>
              <a:t>However, there are situations in which assumptions for a parametric test are violated and a nonparametric test is more appropriate.</a:t>
            </a:r>
          </a:p>
          <a:p>
            <a:endParaRPr lang="th-TH"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Kruskal</a:t>
            </a:r>
            <a:r>
              <a:rPr lang="en-US" dirty="0"/>
              <a:t>-Wallis Test: Example </a:t>
            </a:r>
            <a:r>
              <a:rPr lang="en-US" dirty="0" smtClean="0"/>
              <a:t>II</a:t>
            </a:r>
            <a:endParaRPr lang="en-US" dirty="0"/>
          </a:p>
        </p:txBody>
      </p:sp>
      <p:sp>
        <p:nvSpPr>
          <p:cNvPr id="3" name="Content Placeholder 2"/>
          <p:cNvSpPr>
            <a:spLocks noGrp="1"/>
          </p:cNvSpPr>
          <p:nvPr>
            <p:ph idx="1"/>
          </p:nvPr>
        </p:nvSpPr>
        <p:spPr/>
        <p:txBody>
          <a:bodyPr/>
          <a:lstStyle/>
          <a:p>
            <a:r>
              <a:rPr lang="en-US" b="1" dirty="0"/>
              <a:t>Sample question: </a:t>
            </a:r>
            <a:r>
              <a:rPr lang="en-US" dirty="0"/>
              <a:t>A shoe company wants to know if three groups of workers have different salaries:</a:t>
            </a:r>
            <a:br>
              <a:rPr lang="en-US" dirty="0"/>
            </a:br>
            <a:r>
              <a:rPr lang="en-US" i="1" dirty="0"/>
              <a:t>Women</a:t>
            </a:r>
            <a:r>
              <a:rPr lang="en-US" dirty="0"/>
              <a:t>: 23K, 41K, 54K, 66K, 78K.</a:t>
            </a:r>
            <a:br>
              <a:rPr lang="en-US" dirty="0"/>
            </a:br>
            <a:r>
              <a:rPr lang="en-US" i="1" dirty="0"/>
              <a:t>Men</a:t>
            </a:r>
            <a:r>
              <a:rPr lang="en-US" dirty="0"/>
              <a:t>: 45K, 55K, 60K, 70K, 72K</a:t>
            </a:r>
            <a:br>
              <a:rPr lang="en-US" dirty="0"/>
            </a:br>
            <a:r>
              <a:rPr lang="en-US" i="1" dirty="0"/>
              <a:t>Minorities</a:t>
            </a:r>
            <a:r>
              <a:rPr lang="en-US" dirty="0"/>
              <a:t>: 18K, 30K, 34K, 40K, 44K.</a:t>
            </a:r>
          </a:p>
        </p:txBody>
      </p:sp>
    </p:spTree>
    <p:extLst>
      <p:ext uri="{BB962C8B-B14F-4D97-AF65-F5344CB8AC3E}">
        <p14:creationId xmlns:p14="http://schemas.microsoft.com/office/powerpoint/2010/main" val="2148297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h-TH"/>
          </a:p>
        </p:txBody>
      </p:sp>
      <p:sp>
        <p:nvSpPr>
          <p:cNvPr id="3" name="Content Placeholder 2"/>
          <p:cNvSpPr>
            <a:spLocks noGrp="1"/>
          </p:cNvSpPr>
          <p:nvPr>
            <p:ph idx="1"/>
          </p:nvPr>
        </p:nvSpPr>
        <p:spPr/>
        <p:txBody>
          <a:bodyPr>
            <a:normAutofit/>
          </a:bodyPr>
          <a:lstStyle/>
          <a:p>
            <a:pPr>
              <a:buNone/>
            </a:pPr>
            <a:r>
              <a:rPr lang="en-US" sz="2800" dirty="0" smtClean="0"/>
              <a:t>There are some situations when it is clear that the outcome does not follow a normal distribution. These include situations:</a:t>
            </a:r>
          </a:p>
          <a:p>
            <a:pPr marL="571500" indent="-571500">
              <a:buFont typeface="+mj-lt"/>
              <a:buAutoNum type="romanUcPeriod"/>
            </a:pPr>
            <a:r>
              <a:rPr lang="en-US" sz="2800" dirty="0" smtClean="0"/>
              <a:t>when the outcome is an ordinal variable or a rank,</a:t>
            </a:r>
          </a:p>
          <a:p>
            <a:pPr marL="571500" indent="-571500">
              <a:buFont typeface="+mj-lt"/>
              <a:buAutoNum type="romanUcPeriod"/>
            </a:pPr>
            <a:r>
              <a:rPr lang="en-US" sz="2800" dirty="0" smtClean="0"/>
              <a:t>when there are definite outliers or</a:t>
            </a:r>
          </a:p>
          <a:p>
            <a:pPr marL="571500" indent="-571500">
              <a:buFont typeface="+mj-lt"/>
              <a:buAutoNum type="romanUcPeriod"/>
            </a:pPr>
            <a:r>
              <a:rPr lang="en-US" sz="2800" dirty="0" smtClean="0"/>
              <a:t>when the outcome has clear limits of detection.</a:t>
            </a:r>
          </a:p>
          <a:p>
            <a:endParaRPr lang="th-TH"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h-TH" dirty="0"/>
          </a:p>
        </p:txBody>
      </p:sp>
      <p:sp>
        <p:nvSpPr>
          <p:cNvPr id="3" name="Content Placeholder 2"/>
          <p:cNvSpPr>
            <a:spLocks noGrp="1"/>
          </p:cNvSpPr>
          <p:nvPr>
            <p:ph idx="1"/>
          </p:nvPr>
        </p:nvSpPr>
        <p:spPr/>
        <p:txBody>
          <a:bodyPr>
            <a:normAutofit/>
          </a:bodyPr>
          <a:lstStyle/>
          <a:p>
            <a:pPr>
              <a:buNone/>
            </a:pPr>
            <a:r>
              <a:rPr lang="en-US" sz="2800" dirty="0" smtClean="0"/>
              <a:t>The basic distinction for </a:t>
            </a:r>
            <a:r>
              <a:rPr lang="en-US" sz="2800" dirty="0" err="1" smtClean="0"/>
              <a:t>paramteric</a:t>
            </a:r>
            <a:r>
              <a:rPr lang="en-US" sz="2800" dirty="0" smtClean="0"/>
              <a:t> versus non-parametric is:</a:t>
            </a:r>
          </a:p>
          <a:p>
            <a:r>
              <a:rPr lang="en-US" sz="2800" dirty="0" smtClean="0"/>
              <a:t>If your measurement scale is nominal or ordinal/ outliers/ very small sample size that you can’t remove then you use non-parametric statistics</a:t>
            </a:r>
          </a:p>
          <a:p>
            <a:r>
              <a:rPr lang="en-US" sz="2800" dirty="0" smtClean="0"/>
              <a:t>If you are using interval or ratio scales you use parametric statistics.</a:t>
            </a:r>
          </a:p>
          <a:p>
            <a:endParaRPr lang="th-TH"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h-TH"/>
          </a:p>
        </p:txBody>
      </p:sp>
      <p:graphicFrame>
        <p:nvGraphicFramePr>
          <p:cNvPr id="4" name="Content Placeholder 3"/>
          <p:cNvGraphicFramePr>
            <a:graphicFrameLocks noGrp="1"/>
          </p:cNvGraphicFramePr>
          <p:nvPr>
            <p:ph idx="1"/>
          </p:nvPr>
        </p:nvGraphicFramePr>
        <p:xfrm>
          <a:off x="500034" y="1428736"/>
          <a:ext cx="7286676" cy="4500590"/>
        </p:xfrm>
        <a:graphic>
          <a:graphicData uri="http://schemas.openxmlformats.org/drawingml/2006/table">
            <a:tbl>
              <a:tblPr/>
              <a:tblGrid>
                <a:gridCol w="2980913"/>
                <a:gridCol w="4305763"/>
              </a:tblGrid>
              <a:tr h="900118">
                <a:tc>
                  <a:txBody>
                    <a:bodyPr/>
                    <a:lstStyle/>
                    <a:p>
                      <a:pPr algn="ctr" fontAlgn="ctr"/>
                      <a:r>
                        <a:rPr lang="en-US" sz="1600" b="1" i="0" u="none" strike="noStrike" dirty="0">
                          <a:solidFill>
                            <a:srgbClr val="4D4F51"/>
                          </a:solidFill>
                          <a:latin typeface="Segoe UI"/>
                          <a:cs typeface="+mn-cs"/>
                        </a:rPr>
                        <a:t>Parametric analyses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dirty="0">
                          <a:solidFill>
                            <a:srgbClr val="4D4F51"/>
                          </a:solidFill>
                          <a:latin typeface="Segoe UI"/>
                          <a:cs typeface="+mn-cs"/>
                        </a:rPr>
                        <a:t>Sample size </a:t>
                      </a:r>
                      <a:r>
                        <a:rPr lang="en-US" sz="1600" b="1" i="0" u="none" strike="noStrike" dirty="0" smtClean="0">
                          <a:solidFill>
                            <a:srgbClr val="4D4F51"/>
                          </a:solidFill>
                          <a:latin typeface="Segoe UI"/>
                          <a:cs typeface="+mn-cs"/>
                        </a:rPr>
                        <a:t>guidelines</a:t>
                      </a:r>
                      <a:endParaRPr lang="en-US" sz="1600" b="1" i="0" u="none" strike="noStrike" dirty="0">
                        <a:solidFill>
                          <a:srgbClr val="4D4F51"/>
                        </a:solidFill>
                        <a:latin typeface="Segoe UI"/>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00118">
                <a:tc>
                  <a:txBody>
                    <a:bodyPr/>
                    <a:lstStyle/>
                    <a:p>
                      <a:pPr algn="ctr" fontAlgn="ctr"/>
                      <a:r>
                        <a:rPr lang="en-US" sz="1600" b="0" i="0" u="none" strike="noStrike">
                          <a:solidFill>
                            <a:srgbClr val="4D4F51"/>
                          </a:solidFill>
                          <a:latin typeface="Segoe UI"/>
                          <a:cs typeface="+mn-cs"/>
                        </a:rPr>
                        <a:t>1-sample t 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4D4F51"/>
                          </a:solidFill>
                          <a:latin typeface="Segoe UI"/>
                          <a:cs typeface="+mn-cs"/>
                        </a:rPr>
                        <a:t>Greater than 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00118">
                <a:tc>
                  <a:txBody>
                    <a:bodyPr/>
                    <a:lstStyle/>
                    <a:p>
                      <a:pPr algn="ctr" fontAlgn="ctr"/>
                      <a:r>
                        <a:rPr lang="en-US" sz="1600" b="0" i="0" u="none" strike="noStrike">
                          <a:solidFill>
                            <a:srgbClr val="4D4F51"/>
                          </a:solidFill>
                          <a:latin typeface="Segoe UI"/>
                          <a:cs typeface="+mn-cs"/>
                        </a:rPr>
                        <a:t>2-sample t 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4D4F51"/>
                          </a:solidFill>
                          <a:latin typeface="Segoe UI"/>
                          <a:cs typeface="+mn-cs"/>
                        </a:rPr>
                        <a:t>Each group should be greater than 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00118">
                <a:tc rowSpan="2">
                  <a:txBody>
                    <a:bodyPr/>
                    <a:lstStyle/>
                    <a:p>
                      <a:pPr algn="ctr" fontAlgn="ctr"/>
                      <a:r>
                        <a:rPr lang="en-US" sz="1600" b="0" i="0" u="none" strike="noStrike">
                          <a:solidFill>
                            <a:srgbClr val="4D4F51"/>
                          </a:solidFill>
                          <a:latin typeface="Segoe UI"/>
                          <a:cs typeface="+mn-cs"/>
                        </a:rPr>
                        <a:t>One-Way ANOVA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buFont typeface="Arial" pitchFamily="34" charset="0"/>
                        <a:buChar char="•"/>
                      </a:pPr>
                      <a:r>
                        <a:rPr lang="en-US" sz="1600" b="0" i="0" u="none" strike="noStrike" dirty="0">
                          <a:solidFill>
                            <a:srgbClr val="4D4F51"/>
                          </a:solidFill>
                          <a:latin typeface="Segoe UI"/>
                          <a:cs typeface="+mn-cs"/>
                        </a:rPr>
                        <a:t>If you have 2-9 groups, each group should be greater than 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r>
              <a:tr h="900118">
                <a:tc vMerge="1">
                  <a:txBody>
                    <a:bodyPr/>
                    <a:lstStyle/>
                    <a:p>
                      <a:endParaRPr lang="th-TH"/>
                    </a:p>
                  </a:txBody>
                  <a:tcPr/>
                </a:tc>
                <a:tc>
                  <a:txBody>
                    <a:bodyPr/>
                    <a:lstStyle/>
                    <a:p>
                      <a:pPr algn="ctr" fontAlgn="ctr">
                        <a:buFont typeface="Arial" pitchFamily="34" charset="0"/>
                        <a:buChar char="•"/>
                      </a:pPr>
                      <a:r>
                        <a:rPr lang="en-US" sz="1600" b="0" i="0" u="none" strike="noStrike" dirty="0">
                          <a:solidFill>
                            <a:srgbClr val="4D4F51"/>
                          </a:solidFill>
                          <a:latin typeface="Segoe UI"/>
                          <a:cs typeface="+mn-cs"/>
                        </a:rPr>
                        <a:t>If you have 10-12 groups, each group should be greater than 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Tests with Two Independent Samples</a:t>
            </a:r>
            <a:endParaRPr lang="en-US" sz="4000" dirty="0"/>
          </a:p>
        </p:txBody>
      </p:sp>
      <p:sp>
        <p:nvSpPr>
          <p:cNvPr id="3" name="Content Placeholder 2"/>
          <p:cNvSpPr>
            <a:spLocks noGrp="1"/>
          </p:cNvSpPr>
          <p:nvPr>
            <p:ph idx="1"/>
          </p:nvPr>
        </p:nvSpPr>
        <p:spPr/>
        <p:txBody>
          <a:bodyPr>
            <a:noAutofit/>
          </a:bodyPr>
          <a:lstStyle/>
          <a:p>
            <a:pPr>
              <a:buNone/>
            </a:pPr>
            <a:r>
              <a:rPr lang="en-US" sz="2400" b="1" dirty="0" smtClean="0"/>
              <a:t>Mann Whitney U Test (</a:t>
            </a:r>
            <a:r>
              <a:rPr lang="en-US" sz="2400" b="1" dirty="0" err="1" smtClean="0"/>
              <a:t>Wilcoxon</a:t>
            </a:r>
            <a:r>
              <a:rPr lang="en-US" sz="2400" b="1" dirty="0" smtClean="0"/>
              <a:t> Rank Sum Test)</a:t>
            </a:r>
          </a:p>
          <a:p>
            <a:pPr>
              <a:buFont typeface="Wingdings" pitchFamily="2" charset="2"/>
              <a:buChar char="q"/>
            </a:pPr>
            <a:r>
              <a:rPr lang="en-US" sz="2400" dirty="0" smtClean="0"/>
              <a:t>A popular nonparametric test to </a:t>
            </a:r>
            <a:r>
              <a:rPr lang="en-US" sz="2400" dirty="0" smtClean="0">
                <a:solidFill>
                  <a:srgbClr val="C00000"/>
                </a:solidFill>
              </a:rPr>
              <a:t>compare outcomes between two independent groups </a:t>
            </a:r>
            <a:r>
              <a:rPr lang="en-US" sz="2400" dirty="0" smtClean="0"/>
              <a:t>is the Mann Whitney U test. </a:t>
            </a:r>
          </a:p>
          <a:p>
            <a:pPr>
              <a:buFont typeface="Wingdings" pitchFamily="2" charset="2"/>
              <a:buChar char="q"/>
            </a:pPr>
            <a:r>
              <a:rPr lang="en-US" sz="2400" dirty="0" smtClean="0"/>
              <a:t>The Mann Whitney U test, sometimes called the Mann Whitney </a:t>
            </a:r>
            <a:r>
              <a:rPr lang="en-US" sz="2400" dirty="0" err="1" smtClean="0"/>
              <a:t>Wilcoxon</a:t>
            </a:r>
            <a:r>
              <a:rPr lang="en-US" sz="2400" dirty="0" smtClean="0"/>
              <a:t> Test or the </a:t>
            </a:r>
            <a:r>
              <a:rPr lang="en-US" sz="2400" dirty="0" err="1" smtClean="0"/>
              <a:t>Wilcoxon</a:t>
            </a:r>
            <a:r>
              <a:rPr lang="en-US" sz="2400" dirty="0" smtClean="0"/>
              <a:t> Rank Sum Test, is used to test whether two samples are likely to </a:t>
            </a:r>
            <a:r>
              <a:rPr lang="en-US" sz="2400" dirty="0" smtClean="0">
                <a:solidFill>
                  <a:srgbClr val="C00000"/>
                </a:solidFill>
              </a:rPr>
              <a:t>derive from the same population</a:t>
            </a:r>
            <a:r>
              <a:rPr lang="en-US" sz="2400" dirty="0" smtClean="0"/>
              <a:t> (i.e., that the two </a:t>
            </a:r>
            <a:r>
              <a:rPr lang="en-US" sz="2400" dirty="0" smtClean="0">
                <a:solidFill>
                  <a:srgbClr val="C00000"/>
                </a:solidFill>
              </a:rPr>
              <a:t>populations have the same shape</a:t>
            </a:r>
            <a:r>
              <a:rPr lang="en-US" sz="2400" dirty="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Mann Whitney U test: Example</a:t>
            </a:r>
            <a:endParaRPr lang="th-TH" sz="4000" dirty="0"/>
          </a:p>
        </p:txBody>
      </p:sp>
      <p:sp>
        <p:nvSpPr>
          <p:cNvPr id="3" name="Content Placeholder 2"/>
          <p:cNvSpPr>
            <a:spLocks noGrp="1"/>
          </p:cNvSpPr>
          <p:nvPr>
            <p:ph idx="1"/>
          </p:nvPr>
        </p:nvSpPr>
        <p:spPr/>
        <p:txBody>
          <a:bodyPr>
            <a:normAutofit/>
          </a:bodyPr>
          <a:lstStyle/>
          <a:p>
            <a:pPr>
              <a:buNone/>
            </a:pPr>
            <a:r>
              <a:rPr lang="en-US" sz="2400" dirty="0" smtClean="0"/>
              <a:t>Consider a Phase II clinical trial designed to investigate the effectiveness of a new drug to reduce symptoms of asthma in children. A total of n=10 participants are randomized to receive either the new drug or a placebo. Participants are asked to record the number of episodes of shortness of breath over a 1 week period following receipt of the assigned treatment. The data are shown below.</a:t>
            </a:r>
            <a:endParaRPr lang="th-TH" sz="2400" dirty="0"/>
          </a:p>
        </p:txBody>
      </p:sp>
      <p:pic>
        <p:nvPicPr>
          <p:cNvPr id="1026" name="Picture 2"/>
          <p:cNvPicPr>
            <a:picLocks noChangeAspect="1" noChangeArrowheads="1"/>
          </p:cNvPicPr>
          <p:nvPr/>
        </p:nvPicPr>
        <p:blipFill>
          <a:blip r:embed="rId2" cstate="print"/>
          <a:srcRect/>
          <a:stretch>
            <a:fillRect/>
          </a:stretch>
        </p:blipFill>
        <p:spPr bwMode="auto">
          <a:xfrm>
            <a:off x="428595" y="4572007"/>
            <a:ext cx="6332210" cy="108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Is there a difference in the number of episodes of shortness of breath over a 1 week period in participants receiving the new drug as compared to those receiving the placebo? By inspection, it appears that participants receiving the placebo have more episodes of shortness of breath, but is this statistically significant?</a:t>
            </a:r>
            <a:endParaRPr lang="th-TH" sz="2400" dirty="0"/>
          </a:p>
        </p:txBody>
      </p:sp>
      <p:pic>
        <p:nvPicPr>
          <p:cNvPr id="4" name="Picture 2"/>
          <p:cNvPicPr>
            <a:picLocks noChangeAspect="1" noChangeArrowheads="1"/>
          </p:cNvPicPr>
          <p:nvPr/>
        </p:nvPicPr>
        <p:blipFill>
          <a:blip r:embed="rId2" cstate="print"/>
          <a:srcRect/>
          <a:stretch>
            <a:fillRect/>
          </a:stretch>
        </p:blipFill>
        <p:spPr bwMode="auto">
          <a:xfrm>
            <a:off x="428596" y="4143380"/>
            <a:ext cx="6332210" cy="1080000"/>
          </a:xfrm>
          <a:prstGeom prst="rect">
            <a:avLst/>
          </a:prstGeom>
          <a:noFill/>
          <a:ln w="9525">
            <a:noFill/>
            <a:miter lim="800000"/>
            <a:headEnd/>
            <a:tailEnd/>
          </a:ln>
          <a:effectLst/>
        </p:spPr>
      </p:pic>
      <p:sp>
        <p:nvSpPr>
          <p:cNvPr id="5" name="Title 1"/>
          <p:cNvSpPr>
            <a:spLocks noGrp="1"/>
          </p:cNvSpPr>
          <p:nvPr>
            <p:ph type="title"/>
          </p:nvPr>
        </p:nvSpPr>
        <p:spPr/>
        <p:txBody>
          <a:bodyPr>
            <a:normAutofit/>
          </a:bodyPr>
          <a:lstStyle/>
          <a:p>
            <a:r>
              <a:rPr lang="en-US" sz="4000" dirty="0" smtClean="0"/>
              <a:t>Mann Whitney U test: Example I</a:t>
            </a:r>
            <a:endParaRPr lang="th-TH" sz="4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8173</TotalTime>
  <Words>1441</Words>
  <Application>Microsoft Office PowerPoint</Application>
  <PresentationFormat>On-screen Show (4:3)</PresentationFormat>
  <Paragraphs>276</Paragraphs>
  <Slides>30</Slides>
  <Notes>0</Notes>
  <HiddenSlides>11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Angsana New</vt:lpstr>
      <vt:lpstr>Arial</vt:lpstr>
      <vt:lpstr>Calibri</vt:lpstr>
      <vt:lpstr>Cordia New</vt:lpstr>
      <vt:lpstr>Segoe UI</vt:lpstr>
      <vt:lpstr>Times New Roman</vt:lpstr>
      <vt:lpstr>Wingdings</vt:lpstr>
      <vt:lpstr>Office Theme</vt:lpstr>
      <vt:lpstr>Non-parametric test</vt:lpstr>
      <vt:lpstr>Nonparametric test</vt:lpstr>
      <vt:lpstr>Non-parametric test</vt:lpstr>
      <vt:lpstr>PowerPoint Presentation</vt:lpstr>
      <vt:lpstr>PowerPoint Presentation</vt:lpstr>
      <vt:lpstr>PowerPoint Presentation</vt:lpstr>
      <vt:lpstr>Tests with Two Independent Samples</vt:lpstr>
      <vt:lpstr>Mann Whitney U test: Example</vt:lpstr>
      <vt:lpstr>Mann Whitney U test: Example I</vt:lpstr>
      <vt:lpstr>Mann Whitney U test: Example II</vt:lpstr>
      <vt:lpstr>Wilcoxon Signed Rank Test: Example I </vt:lpstr>
      <vt:lpstr>Wilcoxon Signed Rank Test: Example I </vt:lpstr>
      <vt:lpstr>Wilcoxon Signed Rank Test: Example II </vt:lpstr>
      <vt:lpstr>Wilcoxon Signed Rank Test: Example II </vt:lpstr>
      <vt:lpstr>Tests with More than Two Independent Samples </vt:lpstr>
      <vt:lpstr>The Kruskal-Wallis Test </vt:lpstr>
      <vt:lpstr>The Kruskal-Wallis Test: Example I</vt:lpstr>
      <vt:lpstr>The Kruskal-Wallis Test: Example I</vt:lpstr>
      <vt:lpstr>The Kruskal-Wallis Test: Example I</vt:lpstr>
      <vt:lpstr>The Kruskal-Wallis Test: Example I</vt:lpstr>
      <vt:lpstr>PowerPoint Presentation</vt:lpstr>
      <vt:lpstr>The Kruskal-Wallis Test: Example I</vt:lpstr>
      <vt:lpstr>The Kruskal-Wallis Test: Example I</vt:lpstr>
      <vt:lpstr>The Kruskal-Wallis Test: Example I</vt:lpstr>
      <vt:lpstr>The Kruskal-Wallis Test: Example I</vt:lpstr>
      <vt:lpstr>The Kruskal-Wallis Test: Example I</vt:lpstr>
      <vt:lpstr>The Kruskal-Wallis Test: Example I</vt:lpstr>
      <vt:lpstr>The Kruskal-Wallis Test: Example I</vt:lpstr>
      <vt:lpstr>PowerPoint Presentation</vt:lpstr>
      <vt:lpstr>The Kruskal-Wallis Test: Example II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 of Statistics</dc:title>
  <dc:creator>USER</dc:creator>
  <cp:lastModifiedBy>Windows User</cp:lastModifiedBy>
  <cp:revision>175</cp:revision>
  <dcterms:created xsi:type="dcterms:W3CDTF">2015-09-15T02:30:33Z</dcterms:created>
  <dcterms:modified xsi:type="dcterms:W3CDTF">2018-07-13T10:56:35Z</dcterms:modified>
</cp:coreProperties>
</file>