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9" r:id="rId8"/>
    <p:sldId id="290" r:id="rId9"/>
    <p:sldId id="291" r:id="rId10"/>
    <p:sldId id="293" r:id="rId11"/>
    <p:sldId id="294" r:id="rId12"/>
    <p:sldId id="295" r:id="rId13"/>
    <p:sldId id="263" r:id="rId14"/>
    <p:sldId id="264" r:id="rId15"/>
    <p:sldId id="266" r:id="rId16"/>
    <p:sldId id="267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81" r:id="rId29"/>
    <p:sldId id="282" r:id="rId30"/>
    <p:sldId id="283" r:id="rId31"/>
    <p:sldId id="284" r:id="rId32"/>
    <p:sldId id="285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7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98BE-4923-4661-8005-D425F803F1D0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29B7-74A5-45D8-BA84-27CB572D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114" y="36036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R Programming</a:t>
            </a:r>
            <a:b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08" y="2335525"/>
            <a:ext cx="4950612" cy="2160000"/>
          </a:xfrm>
          <a:prstGeom prst="rect">
            <a:avLst/>
          </a:prstGeom>
        </p:spPr>
      </p:pic>
      <p:pic>
        <p:nvPicPr>
          <p:cNvPr id="6" name="Picture 2" descr="D:\Download\ppt design\MU dl\mu_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2" y="192037"/>
            <a:ext cx="144423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78" y="266778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13114" y="482881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Asst. Prof. Dr</a:t>
            </a:r>
            <a:r>
              <a:rPr lang="en-US" sz="2000" dirty="0" smtClean="0"/>
              <a:t>. </a:t>
            </a:r>
            <a:r>
              <a:rPr lang="en-US" sz="2000" dirty="0" err="1" smtClean="0"/>
              <a:t>Watshara</a:t>
            </a:r>
            <a:r>
              <a:rPr lang="en-US" sz="2000" dirty="0" smtClean="0"/>
              <a:t> </a:t>
            </a:r>
            <a:r>
              <a:rPr lang="en-US" sz="2000" dirty="0" err="1" smtClean="0"/>
              <a:t>Shoombuatong</a:t>
            </a:r>
            <a:endParaRPr lang="en-US" sz="2000" dirty="0" smtClean="0"/>
          </a:p>
          <a:p>
            <a:pPr fontAlgn="base"/>
            <a:r>
              <a:rPr lang="en-US" sz="2000" dirty="0"/>
              <a:t>Center of Data Mining and Biomedical </a:t>
            </a:r>
            <a:r>
              <a:rPr lang="en-US" sz="2000" dirty="0" smtClean="0"/>
              <a:t>Informatics</a:t>
            </a:r>
            <a:endParaRPr lang="th-TH" sz="2000" dirty="0" smtClean="0"/>
          </a:p>
          <a:p>
            <a:pPr fontAlgn="base"/>
            <a:r>
              <a:rPr lang="en-US" sz="2000" dirty="0" smtClean="0"/>
              <a:t>watshara.sho@mahidol.ac.th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4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424" y="3716603"/>
            <a:ext cx="95938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rgbClr val="222222"/>
                </a:solidFill>
                <a:latin typeface="Arial" panose="020B0604020202020204" pitchFamily="34" charset="0"/>
              </a:rPr>
              <a:t>สำหรับประเทศไทย “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EIC” </a:t>
            </a:r>
            <a:r>
              <a:rPr lang="th-TH" sz="2400" dirty="0">
                <a:solidFill>
                  <a:srgbClr val="222222"/>
                </a:solidFill>
                <a:latin typeface="Arial" panose="020B0604020202020204" pitchFamily="34" charset="0"/>
              </a:rPr>
              <a:t>เผยว่าอุปทานของ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 </a:t>
            </a:r>
            <a:r>
              <a:rPr lang="th-TH" sz="2400" dirty="0">
                <a:solidFill>
                  <a:srgbClr val="222222"/>
                </a:solidFill>
                <a:latin typeface="Arial" panose="020B0604020202020204" pitchFamily="34" charset="0"/>
              </a:rPr>
              <a:t>ในไทยยังมีอยู่ค่อนข้างน้อยเมื่อเทียบกับสหรัฐฯ จากการสืบค้นข้อมูลจาก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 </a:t>
            </a:r>
            <a:r>
              <a:rPr lang="th-TH" sz="2400" dirty="0">
                <a:solidFill>
                  <a:srgbClr val="222222"/>
                </a:solidFill>
                <a:latin typeface="Arial" panose="020B0604020202020204" pitchFamily="34" charset="0"/>
              </a:rPr>
              <a:t>พบว่าผู้ที่ระบุว่าตนเองทำงานเป็น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 </a:t>
            </a:r>
            <a:r>
              <a:rPr lang="th-TH" sz="2400" dirty="0">
                <a:solidFill>
                  <a:srgbClr val="222222"/>
                </a:solidFill>
                <a:latin typeface="Arial" panose="020B0604020202020204" pitchFamily="34" charset="0"/>
              </a:rPr>
              <a:t>ในไทยมีเพียง 200 บัญชี เทียบกับสหรัฐฯ ที่มี 44,000 บัญชี </a:t>
            </a:r>
            <a:endParaRPr lang="th-TH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แม้ว่าตอนนี้มหาวิทยาลัยในไทยจะเริ่มเปิดหลักสูตรเฉพาะทางด้าน </a:t>
            </a:r>
            <a:r>
              <a:rPr lang="en-US" sz="2400" dirty="0"/>
              <a:t>Data Science </a:t>
            </a:r>
            <a:r>
              <a:rPr lang="th-TH" sz="2400" dirty="0"/>
              <a:t>แต่ก็มีอยู่เพียงไม่กี่แห่งเท่านั้น และจำนวนนักศึกษาที่ผลิตได้ก็ยังมีอยู่น้อย</a:t>
            </a: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115"/>
            <a:ext cx="934054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424" y="3716603"/>
            <a:ext cx="95938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Arial" panose="020B0604020202020204" pitchFamily="34" charset="0"/>
              </a:rPr>
              <a:t>แต่คาดว่าความต้องการ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Scientist </a:t>
            </a:r>
            <a:r>
              <a:rPr lang="th-TH" sz="2400" dirty="0">
                <a:latin typeface="Arial" panose="020B0604020202020204" pitchFamily="34" charset="0"/>
              </a:rPr>
              <a:t>ในตลาดแรงงานจะมีมากถึง 2,000 </a:t>
            </a:r>
            <a:r>
              <a:rPr lang="th-TH" sz="2400" dirty="0" smtClean="0">
                <a:latin typeface="Arial" panose="020B0604020202020204" pitchFamily="34" charset="0"/>
              </a:rPr>
              <a:t>คน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>
                <a:latin typeface="Arial" panose="020B0604020202020204" pitchFamily="34" charset="0"/>
              </a:rPr>
              <a:t>มี</a:t>
            </a:r>
            <a:r>
              <a:rPr lang="th-TH" sz="2400" dirty="0">
                <a:latin typeface="Arial" panose="020B0604020202020204" pitchFamily="34" charset="0"/>
              </a:rPr>
              <a:t>อัตราเติบโตเฉลี่ยอยู่ที่ประมาณ 15% ในช่วง 2 – 3 ปี</a:t>
            </a:r>
            <a:r>
              <a:rPr lang="th-TH" sz="2400" dirty="0" smtClean="0">
                <a:latin typeface="Arial" panose="020B0604020202020204" pitchFamily="34" charset="0"/>
              </a:rPr>
              <a:t>ข้างหน้า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ใน</a:t>
            </a:r>
            <a:r>
              <a:rPr lang="th-TH" sz="2400" dirty="0"/>
              <a:t>อนาคตอันใกล้จึงมีความเป็นไปได้สูงที่บริษัทต่างๆ ทั้งธุรกิจขนาดใหญ่ในหลายอุตสาหกรรม ตลอดจนธุรกิจ </a:t>
            </a:r>
            <a:r>
              <a:rPr lang="en-US" sz="2400" dirty="0"/>
              <a:t>start-up </a:t>
            </a:r>
            <a:r>
              <a:rPr lang="th-TH" sz="2400" dirty="0"/>
              <a:t>และ </a:t>
            </a:r>
            <a:r>
              <a:rPr lang="en-US" sz="2400" dirty="0"/>
              <a:t>SMEs </a:t>
            </a:r>
            <a:r>
              <a:rPr lang="th-TH" sz="2400" dirty="0"/>
              <a:t>ด้านเทคโนโลยี จะต้องการ </a:t>
            </a:r>
            <a:r>
              <a:rPr lang="en-US" sz="2400" dirty="0"/>
              <a:t>Data Scientist </a:t>
            </a:r>
            <a:r>
              <a:rPr lang="th-TH" sz="2400" dirty="0"/>
              <a:t>มากขึ้นเพื่อสร้างองค์ความรู้จากข้อมูลขนาดใหญ่ที่มีอยู่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115"/>
            <a:ext cx="9340541" cy="2160000"/>
          </a:xfrm>
        </p:spPr>
      </p:pic>
    </p:spTree>
    <p:extLst>
      <p:ext uri="{BB962C8B-B14F-4D97-AF65-F5344CB8AC3E}">
        <p14:creationId xmlns:p14="http://schemas.microsoft.com/office/powerpoint/2010/main" val="22613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16" y="1266332"/>
            <a:ext cx="6524967" cy="4351338"/>
          </a:xfrm>
        </p:spPr>
      </p:pic>
      <p:pic>
        <p:nvPicPr>
          <p:cNvPr id="5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31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 is being used by the biggest tech </a:t>
            </a:r>
            <a:r>
              <a:rPr lang="en-US" b="1" dirty="0" smtClean="0"/>
              <a:t>giants</a:t>
            </a:r>
            <a:endParaRPr lang="en-US" dirty="0" smtClean="0"/>
          </a:p>
          <a:p>
            <a:r>
              <a:rPr lang="en-US" dirty="0" smtClean="0"/>
              <a:t>Adoption </a:t>
            </a:r>
            <a:r>
              <a:rPr lang="en-US" dirty="0"/>
              <a:t>by tech giants is always a sign of a programming language’s potential. Today’s companies don’t make their decisions on a whim. Every major decision has to be backed by concrete analysis of </a:t>
            </a:r>
            <a:r>
              <a:rPr lang="en-US" dirty="0" smtClean="0"/>
              <a:t>data.</a:t>
            </a:r>
          </a:p>
          <a:p>
            <a:r>
              <a:rPr lang="en-US" b="1" dirty="0" smtClean="0"/>
              <a:t>Companies </a:t>
            </a:r>
            <a:r>
              <a:rPr lang="en-US" b="1" dirty="0"/>
              <a:t>Using </a:t>
            </a:r>
            <a:r>
              <a:rPr lang="en-US" b="1" dirty="0" smtClean="0"/>
              <a:t>R</a:t>
            </a:r>
            <a:r>
              <a:rPr lang="en-US" dirty="0" smtClean="0"/>
              <a:t>: R </a:t>
            </a:r>
            <a:r>
              <a:rPr lang="en-US" dirty="0"/>
              <a:t>is the right mix of simplicity and power, and companies all over the world use it to make calculated decisions.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R for statistical computing and graphics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R Programming in Real </a:t>
            </a:r>
            <a:r>
              <a:rPr lang="en-US" b="1" dirty="0" smtClean="0"/>
              <a:t>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</a:t>
            </a:r>
            <a:r>
              <a:rPr lang="en-US" b="1" dirty="0" smtClean="0"/>
              <a:t>Science</a:t>
            </a:r>
            <a:endParaRPr lang="en-US" dirty="0"/>
          </a:p>
          <a:p>
            <a:r>
              <a:rPr lang="en-US" dirty="0"/>
              <a:t>A data scientist is a statistician with an extra asset: computer programming skills. </a:t>
            </a:r>
          </a:p>
          <a:p>
            <a:r>
              <a:rPr lang="en-US" dirty="0"/>
              <a:t>Programming languages like R give a data scientist superpowers that allow them to </a:t>
            </a:r>
            <a:r>
              <a:rPr lang="en-US" dirty="0">
                <a:solidFill>
                  <a:srgbClr val="FF0000"/>
                </a:solidFill>
              </a:rPr>
              <a:t>collect data in real-time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perform statistical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predictive analysis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create visualizations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communicate actionable results to stakeholders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Most courses on data science include R</a:t>
            </a:r>
            <a:r>
              <a:rPr lang="en-US" dirty="0"/>
              <a:t> in their curriculum because it is the data scientist’s favorite tool.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5" name="Picture 4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8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Statistical </a:t>
            </a:r>
            <a:r>
              <a:rPr lang="en-US" b="1" dirty="0" smtClean="0"/>
              <a:t>computing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is the most popular programming language among statisticians.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it was initially built by statisticians for statisticians. It has a rich package repository with more than </a:t>
            </a:r>
            <a:r>
              <a:rPr lang="en-US" dirty="0">
                <a:solidFill>
                  <a:srgbClr val="FF0000"/>
                </a:solidFill>
              </a:rPr>
              <a:t>9100 packages</a:t>
            </a:r>
            <a:r>
              <a:rPr lang="en-US" dirty="0"/>
              <a:t> with every statistical function you can imagine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R’s </a:t>
            </a:r>
            <a:r>
              <a:rPr lang="en-US" dirty="0">
                <a:solidFill>
                  <a:srgbClr val="FF0000"/>
                </a:solidFill>
              </a:rPr>
              <a:t>expressive syntax allows researchers </a:t>
            </a:r>
            <a:r>
              <a:rPr lang="en-US" dirty="0"/>
              <a:t>– even those from non computer science backgrounds to quickly import, clean and analyze data from various data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R </a:t>
            </a:r>
            <a:r>
              <a:rPr lang="en-US" dirty="0"/>
              <a:t>also has </a:t>
            </a:r>
            <a:r>
              <a:rPr lang="en-US" dirty="0">
                <a:solidFill>
                  <a:srgbClr val="FF0000"/>
                </a:solidFill>
              </a:rPr>
              <a:t>charting capabilities</a:t>
            </a:r>
            <a:r>
              <a:rPr lang="en-US" dirty="0"/>
              <a:t>, which means you can plot your data and create interesting visualizations from any dataset.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R Programming in Real </a:t>
            </a:r>
            <a:r>
              <a:rPr lang="en-US" b="1" dirty="0" smtClean="0"/>
              <a:t>World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2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Machine </a:t>
            </a:r>
            <a:r>
              <a:rPr lang="en-US" b="1" dirty="0" smtClean="0"/>
              <a:t>Learning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has found a lot of use in </a:t>
            </a:r>
            <a:r>
              <a:rPr lang="en-US" dirty="0">
                <a:solidFill>
                  <a:srgbClr val="FF0000"/>
                </a:solidFill>
              </a:rPr>
              <a:t>predictive analytics and machine </a:t>
            </a:r>
            <a:r>
              <a:rPr lang="en-US" dirty="0" smtClean="0">
                <a:solidFill>
                  <a:srgbClr val="FF0000"/>
                </a:solidFill>
              </a:rPr>
              <a:t>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various package for common ML tasks </a:t>
            </a:r>
            <a:r>
              <a:rPr lang="en-US" dirty="0"/>
              <a:t>like linear and non-linear regression, decision trees, linear and non-linear classification and many more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Everyone </a:t>
            </a:r>
            <a:r>
              <a:rPr lang="en-US" dirty="0">
                <a:solidFill>
                  <a:srgbClr val="FF0000"/>
                </a:solidFill>
              </a:rPr>
              <a:t>from machine learning enthusiasts to researchers use R </a:t>
            </a:r>
            <a:r>
              <a:rPr lang="en-US" dirty="0"/>
              <a:t>to implement machine learning algorithms in fields like finance, genetics research, retail, marketing and health care.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R Programming in Real </a:t>
            </a:r>
            <a:r>
              <a:rPr lang="en-US" b="1" dirty="0" smtClean="0"/>
              <a:t>World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3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 first step in choosing an appropriate </a:t>
            </a:r>
            <a:r>
              <a:rPr lang="en-US" dirty="0">
                <a:solidFill>
                  <a:srgbClr val="FF0000"/>
                </a:solidFill>
              </a:rPr>
              <a:t>statistical method </a:t>
            </a:r>
            <a:r>
              <a:rPr lang="en-US" dirty="0"/>
              <a:t>is to recognize </a:t>
            </a:r>
            <a:r>
              <a:rPr lang="en-US" dirty="0">
                <a:solidFill>
                  <a:srgbClr val="FF0000"/>
                </a:solidFill>
              </a:rPr>
              <a:t>the type of data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From a basic statistical point of view there are two main types of data: </a:t>
            </a:r>
            <a:r>
              <a:rPr lang="en-US" dirty="0">
                <a:solidFill>
                  <a:srgbClr val="FF0000"/>
                </a:solidFill>
              </a:rPr>
              <a:t>categorical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pic>
        <p:nvPicPr>
          <p:cNvPr id="5" name="Picture 4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52794" y="1428736"/>
            <a:ext cx="3929090" cy="485778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10446" y="2000240"/>
            <a:ext cx="335755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Data that fall under nominal variables (e.g., “ </a:t>
            </a:r>
            <a:r>
              <a:rPr lang="en-US" sz="2000" dirty="0" err="1">
                <a:solidFill>
                  <a:schemeClr val="bg1"/>
                </a:solidFill>
              </a:rPr>
              <a:t>ﬂavor</a:t>
            </a:r>
            <a:r>
              <a:rPr lang="en-US" sz="2000" dirty="0">
                <a:solidFill>
                  <a:schemeClr val="bg1"/>
                </a:solidFill>
              </a:rPr>
              <a:t>” ) are comprised of </a:t>
            </a:r>
            <a:r>
              <a:rPr lang="en-US" sz="2000" dirty="0">
                <a:solidFill>
                  <a:srgbClr val="FF0000"/>
                </a:solidFill>
              </a:rPr>
              <a:t>categories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Other typical examples of numerical data in food science are </a:t>
            </a:r>
            <a:r>
              <a:rPr lang="en-US" sz="2000" dirty="0">
                <a:solidFill>
                  <a:srgbClr val="FF0000"/>
                </a:solidFill>
              </a:rPr>
              <a:t>food group </a:t>
            </a:r>
            <a:r>
              <a:rPr lang="en-US" sz="2000" dirty="0">
                <a:solidFill>
                  <a:schemeClr val="bg1"/>
                </a:solidFill>
              </a:rPr>
              <a:t>(e.g., dairy, meat, vegetables), </a:t>
            </a:r>
            <a:r>
              <a:rPr lang="en-US" sz="2000" dirty="0">
                <a:solidFill>
                  <a:srgbClr val="FF0000"/>
                </a:solidFill>
              </a:rPr>
              <a:t>method of conservation</a:t>
            </a:r>
            <a:r>
              <a:rPr lang="en-US" sz="2000" dirty="0">
                <a:solidFill>
                  <a:schemeClr val="bg1"/>
                </a:solidFill>
              </a:rPr>
              <a:t> (e.g., canned, dried, vacuum packed)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809984" y="1071546"/>
            <a:ext cx="571504" cy="157163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3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programming language and environment commonly used in </a:t>
            </a:r>
            <a:r>
              <a:rPr lang="en-US" dirty="0">
                <a:solidFill>
                  <a:srgbClr val="FF0000"/>
                </a:solidFill>
              </a:rPr>
              <a:t>statistical computing, data analytics and scientific research</a:t>
            </a:r>
            <a:r>
              <a:rPr lang="en-US" dirty="0"/>
              <a:t>.</a:t>
            </a:r>
          </a:p>
          <a:p>
            <a:r>
              <a:rPr lang="en-US" dirty="0"/>
              <a:t>It is one of the most popular languages used by </a:t>
            </a:r>
            <a:r>
              <a:rPr lang="en-US" dirty="0">
                <a:solidFill>
                  <a:srgbClr val="FF0000"/>
                </a:solidFill>
              </a:rPr>
              <a:t>statisticians, data analysts, researchers and marketers to retrieve, clean, analyze, visualize and present data</a:t>
            </a:r>
            <a:r>
              <a:rPr lang="en-US" dirty="0"/>
              <a:t>.</a:t>
            </a:r>
          </a:p>
          <a:p>
            <a:r>
              <a:rPr lang="en-US" dirty="0"/>
              <a:t>Due to its </a:t>
            </a:r>
            <a:r>
              <a:rPr lang="en-US" dirty="0">
                <a:solidFill>
                  <a:srgbClr val="FF0000"/>
                </a:solidFill>
              </a:rPr>
              <a:t>expressive syntax and easy-to-use interface</a:t>
            </a:r>
            <a:r>
              <a:rPr lang="en-US" dirty="0"/>
              <a:t>, it has grown in popularity in recent years.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5" name="Picture 4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80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10446" y="1785927"/>
            <a:ext cx="335755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Statistically, nominal variables contain </a:t>
            </a:r>
            <a:r>
              <a:rPr lang="en-US" sz="2000" dirty="0">
                <a:solidFill>
                  <a:srgbClr val="FF0000"/>
                </a:solidFill>
              </a:rPr>
              <a:t>less information</a:t>
            </a:r>
            <a:r>
              <a:rPr lang="en-US" sz="2000" dirty="0">
                <a:solidFill>
                  <a:schemeClr val="bg1"/>
                </a:solidFill>
              </a:rPr>
              <a:t> than </a:t>
            </a:r>
            <a:r>
              <a:rPr lang="en-US" sz="2000" dirty="0">
                <a:solidFill>
                  <a:srgbClr val="FF0000"/>
                </a:solidFill>
              </a:rPr>
              <a:t>ordinal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numerical</a:t>
            </a:r>
            <a:r>
              <a:rPr lang="en-US" sz="2000" dirty="0">
                <a:solidFill>
                  <a:schemeClr val="bg1"/>
                </a:solidFill>
              </a:rPr>
              <a:t> variables.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09984" y="1071546"/>
            <a:ext cx="571504" cy="157163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10446" y="1785926"/>
            <a:ext cx="3357554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If measurements can only be grouped into </a:t>
            </a:r>
            <a:r>
              <a:rPr lang="en-US" sz="2000" dirty="0">
                <a:solidFill>
                  <a:srgbClr val="FF0000"/>
                </a:solidFill>
              </a:rPr>
              <a:t>two mutually exclusive groups</a:t>
            </a:r>
            <a:r>
              <a:rPr lang="en-US" sz="2000" dirty="0">
                <a:solidFill>
                  <a:schemeClr val="bg1"/>
                </a:solidFill>
              </a:rPr>
              <a:t>, then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data are called binary (also called dichotomous).</a:t>
            </a:r>
          </a:p>
        </p:txBody>
      </p:sp>
      <p:sp>
        <p:nvSpPr>
          <p:cNvPr id="6" name="Down Arrow 5"/>
          <p:cNvSpPr/>
          <p:nvPr/>
        </p:nvSpPr>
        <p:spPr>
          <a:xfrm>
            <a:off x="5095868" y="1357298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10446" y="1785926"/>
            <a:ext cx="3357554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Binary data can always be reported in the form of  </a:t>
            </a:r>
            <a:r>
              <a:rPr lang="en-US" sz="2000" dirty="0">
                <a:solidFill>
                  <a:srgbClr val="FF0000"/>
                </a:solidFill>
              </a:rPr>
              <a:t>yes  or  no</a:t>
            </a:r>
            <a:r>
              <a:rPr lang="en-US" sz="2000" dirty="0">
                <a:solidFill>
                  <a:schemeClr val="bg1"/>
                </a:solidFill>
              </a:rPr>
              <a:t> (coded as 1 and 0, respectively). </a:t>
            </a:r>
            <a:r>
              <a:rPr lang="en-US" sz="2000" dirty="0" err="1"/>
              <a:t>esearch</a:t>
            </a:r>
            <a:r>
              <a:rPr lang="en-US" sz="2000" dirty="0"/>
              <a:t> Methodology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095868" y="1357298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10446" y="1785927"/>
            <a:ext cx="3357554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Data presented by their </a:t>
            </a:r>
            <a:r>
              <a:rPr lang="en-US" sz="2000" dirty="0">
                <a:solidFill>
                  <a:srgbClr val="FF0000"/>
                </a:solidFill>
              </a:rPr>
              <a:t>relative order </a:t>
            </a:r>
            <a:r>
              <a:rPr lang="en-US" sz="2000" dirty="0">
                <a:solidFill>
                  <a:schemeClr val="bg1"/>
                </a:solidFill>
              </a:rPr>
              <a:t>of magnitude, such as the variable “fat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content”  , are ordinal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It has a natural order of magnitude with </a:t>
            </a:r>
            <a:r>
              <a:rPr lang="en-US" sz="2000" dirty="0">
                <a:solidFill>
                  <a:srgbClr val="FF0000"/>
                </a:solidFill>
              </a:rPr>
              <a:t>more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than two categories</a:t>
            </a:r>
            <a:r>
              <a:rPr lang="en-US" sz="2000" dirty="0">
                <a:solidFill>
                  <a:schemeClr val="bg1"/>
                </a:solidFill>
              </a:rPr>
              <a:t>, it contains </a:t>
            </a:r>
            <a:r>
              <a:rPr lang="en-US" sz="2000" dirty="0">
                <a:solidFill>
                  <a:srgbClr val="FF0000"/>
                </a:solidFill>
              </a:rPr>
              <a:t>more statistical information </a:t>
            </a:r>
            <a:r>
              <a:rPr lang="en-US" sz="2000" dirty="0">
                <a:solidFill>
                  <a:schemeClr val="bg1"/>
                </a:solidFill>
              </a:rPr>
              <a:t>than nominal and binary data.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6310314" y="1571612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310446" y="1785927"/>
            <a:ext cx="335755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Ordinal data can be </a:t>
            </a:r>
            <a:r>
              <a:rPr lang="en-US" sz="2000" dirty="0" err="1">
                <a:solidFill>
                  <a:schemeClr val="bg1"/>
                </a:solidFill>
              </a:rPr>
              <a:t>simpliﬁed</a:t>
            </a:r>
            <a:r>
              <a:rPr lang="en-US" sz="2000" dirty="0">
                <a:solidFill>
                  <a:schemeClr val="bg1"/>
                </a:solidFill>
              </a:rPr>
              <a:t> into binary data – e.g., </a:t>
            </a:r>
            <a:r>
              <a:rPr lang="en-US" sz="2000" dirty="0">
                <a:solidFill>
                  <a:srgbClr val="FF0000"/>
                </a:solidFill>
              </a:rPr>
              <a:t>reduced fat </a:t>
            </a:r>
            <a:r>
              <a:rPr lang="en-US" sz="2000" dirty="0">
                <a:solidFill>
                  <a:schemeClr val="bg1"/>
                </a:solidFill>
              </a:rPr>
              <a:t>(combining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categories fat free, low fat, and medium fat) or </a:t>
            </a:r>
            <a:r>
              <a:rPr lang="en-US" sz="2000" dirty="0" err="1">
                <a:solidFill>
                  <a:srgbClr val="FF0000"/>
                </a:solidFill>
              </a:rPr>
              <a:t>nonreduced</a:t>
            </a:r>
            <a:r>
              <a:rPr lang="en-US" sz="2000" dirty="0">
                <a:solidFill>
                  <a:schemeClr val="bg1"/>
                </a:solidFill>
              </a:rPr>
              <a:t> (full fat), but with a concomitant loss of information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10314" y="1571612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667108" y="2061512"/>
            <a:ext cx="335755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Observations that are </a:t>
            </a:r>
            <a:r>
              <a:rPr lang="en-US" sz="2000" dirty="0">
                <a:solidFill>
                  <a:srgbClr val="FF0000"/>
                </a:solidFill>
              </a:rPr>
              <a:t>measurable on a scale </a:t>
            </a:r>
            <a:r>
              <a:rPr lang="en-US" sz="2000" dirty="0">
                <a:solidFill>
                  <a:schemeClr val="bg1"/>
                </a:solidFill>
              </a:rPr>
              <a:t>are numerical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Observations that can take only integers (</a:t>
            </a:r>
            <a:r>
              <a:rPr lang="en-US" sz="2000" dirty="0">
                <a:solidFill>
                  <a:srgbClr val="FF0000"/>
                </a:solidFill>
              </a:rPr>
              <a:t>no decimals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are denoted discrete data.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7739074" y="1142984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09984" y="1928802"/>
            <a:ext cx="335755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“distance” </a:t>
            </a:r>
            <a:r>
              <a:rPr lang="en-US" sz="2000" dirty="0">
                <a:solidFill>
                  <a:schemeClr val="bg1"/>
                </a:solidFill>
              </a:rPr>
              <a:t>between discrete variables is assumed to be the </a:t>
            </a:r>
            <a:r>
              <a:rPr lang="en-US" sz="2000" dirty="0">
                <a:solidFill>
                  <a:srgbClr val="FF0000"/>
                </a:solidFill>
              </a:rPr>
              <a:t>same.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For instance the difference in preference between a score of </a:t>
            </a:r>
            <a:r>
              <a:rPr lang="en-US" sz="2000" dirty="0">
                <a:solidFill>
                  <a:srgbClr val="FF0000"/>
                </a:solidFill>
              </a:rPr>
              <a:t>2 and 3 </a:t>
            </a:r>
            <a:r>
              <a:rPr lang="en-US" sz="2000" dirty="0">
                <a:solidFill>
                  <a:schemeClr val="bg1"/>
                </a:solidFill>
              </a:rPr>
              <a:t>is assumed to be the same as the difference between scores </a:t>
            </a:r>
            <a:r>
              <a:rPr lang="en-US" sz="2000" dirty="0">
                <a:solidFill>
                  <a:srgbClr val="FF0000"/>
                </a:solidFill>
              </a:rPr>
              <a:t>4 and 5. 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739074" y="1142984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and variables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170" y="1643050"/>
            <a:ext cx="884083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4586" y="683584"/>
            <a:ext cx="3357554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Continuous data are measured on a </a:t>
            </a:r>
            <a:r>
              <a:rPr lang="en-US" sz="2000" dirty="0">
                <a:solidFill>
                  <a:srgbClr val="FF0000"/>
                </a:solidFill>
              </a:rPr>
              <a:t>scale</a:t>
            </a:r>
            <a:r>
              <a:rPr lang="en-US" sz="2000" dirty="0">
                <a:solidFill>
                  <a:schemeClr val="bg1"/>
                </a:solidFill>
              </a:rPr>
              <a:t> and can be expressed with </a:t>
            </a:r>
            <a:r>
              <a:rPr lang="en-US" sz="2000" dirty="0">
                <a:solidFill>
                  <a:srgbClr val="FF0000"/>
                </a:solidFill>
              </a:rPr>
              <a:t>decimals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9596462" y="928670"/>
            <a:ext cx="571504" cy="1143008"/>
          </a:xfrm>
          <a:prstGeom prst="downArrow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Picture 6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2532" y="2031766"/>
            <a:ext cx="57158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lm function really just needs a formula (Y~X) and then a data source.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independent variable or the predictor </a:t>
            </a:r>
            <a:r>
              <a:rPr lang="en-US" sz="2000" dirty="0" smtClean="0"/>
              <a:t>variable</a:t>
            </a:r>
            <a:r>
              <a:rPr lang="en-US" sz="2000" dirty="0"/>
              <a:t> </a:t>
            </a:r>
            <a:r>
              <a:rPr lang="en-US" sz="2000" dirty="0" smtClean="0"/>
              <a:t>will </a:t>
            </a:r>
            <a:r>
              <a:rPr lang="en-US" sz="2000" dirty="0"/>
              <a:t>be </a:t>
            </a:r>
            <a:r>
              <a:rPr lang="en-US" sz="2000" dirty="0" err="1" smtClean="0"/>
              <a:t>bodymass</a:t>
            </a:r>
            <a:r>
              <a:rPr lang="en-US" sz="2000" dirty="0" smtClean="0"/>
              <a:t>.</a:t>
            </a:r>
            <a:r>
              <a:rPr lang="th-TH" sz="2000" dirty="0" smtClean="0"/>
              <a:t>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dependent </a:t>
            </a:r>
            <a:r>
              <a:rPr lang="en-US" sz="2000" dirty="0" smtClean="0"/>
              <a:t>variable, also </a:t>
            </a:r>
            <a:r>
              <a:rPr lang="en-US" sz="2000" dirty="0"/>
              <a:t>sometimes called the outcome variable</a:t>
            </a:r>
            <a:r>
              <a:rPr lang="en-US" sz="2000" dirty="0" smtClean="0"/>
              <a:t>, (the </a:t>
            </a:r>
            <a:r>
              <a:rPr lang="en-US" sz="2000" dirty="0"/>
              <a:t>one we’re trying to predict) will be height.</a:t>
            </a:r>
            <a:endParaRPr lang="en-US" sz="20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12" name="Picture 11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2532" y="2031766"/>
            <a:ext cx="5715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differences between the observed values and the predicted values are called </a:t>
            </a:r>
            <a:r>
              <a:rPr lang="en-US" sz="2000" i="1" dirty="0" smtClean="0"/>
              <a:t>residuals</a:t>
            </a:r>
            <a:r>
              <a:rPr lang="en-US" sz="2000" dirty="0" smtClean="0"/>
              <a:t>. </a:t>
            </a:r>
            <a:r>
              <a:rPr lang="en-US" sz="2000" dirty="0"/>
              <a:t> 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Smaller </a:t>
            </a:r>
            <a:r>
              <a:rPr lang="en-US" sz="2000" dirty="0"/>
              <a:t>residuals are better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see that the </a:t>
            </a:r>
            <a:r>
              <a:rPr lang="en-US" sz="2000" dirty="0" smtClean="0"/>
              <a:t>linear model </a:t>
            </a:r>
            <a:r>
              <a:rPr lang="en-US" sz="2000" dirty="0"/>
              <a:t>has a </a:t>
            </a:r>
            <a:r>
              <a:rPr lang="en-US" sz="2000" dirty="0" smtClean="0"/>
              <a:t>range </a:t>
            </a:r>
            <a:r>
              <a:rPr lang="en-US" sz="2000" dirty="0"/>
              <a:t>for the residuals: </a:t>
            </a:r>
            <a:r>
              <a:rPr lang="en-US" sz="2000" dirty="0" smtClean="0"/>
              <a:t>-10.786 – 12.253.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9" name="Picture 8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8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R for statistical computing and graphics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 is open source and </a:t>
            </a:r>
            <a:r>
              <a:rPr lang="en-US" b="1" dirty="0" smtClean="0"/>
              <a:t>free!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is free to download as it is licensed under the terms of GNU General Public license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look at the source to see what’s happening under the hood. There’s more, most R packages are available under the same license so you can use them, even in commercial applications without having to call your lawyer.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5" name="Picture 4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1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1" y="2031766"/>
            <a:ext cx="5846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coefficients for the intercept and the independent variables. Using the coefficients we can write down the relationship between the dependent and the independent variables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height </a:t>
            </a:r>
            <a:r>
              <a:rPr lang="en-US" sz="2000" dirty="0"/>
              <a:t>= </a:t>
            </a:r>
            <a:r>
              <a:rPr lang="en-US" sz="2000" dirty="0" smtClean="0"/>
              <a:t>98.0054 </a:t>
            </a:r>
            <a:r>
              <a:rPr lang="en-US" sz="2000" dirty="0"/>
              <a:t>+ ( </a:t>
            </a:r>
            <a:r>
              <a:rPr lang="en-US" sz="2000" dirty="0" smtClean="0"/>
              <a:t>0.9528 </a:t>
            </a:r>
            <a:r>
              <a:rPr lang="en-US" sz="2000" dirty="0"/>
              <a:t>* </a:t>
            </a:r>
            <a:r>
              <a:rPr lang="en-US" sz="2000" dirty="0" err="1" smtClean="0"/>
              <a:t>bodymass</a:t>
            </a:r>
            <a:r>
              <a:rPr lang="en-US" sz="2000" dirty="0" smtClean="0"/>
              <a:t> </a:t>
            </a:r>
            <a:r>
              <a:rPr lang="en-US" sz="2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tells us that for each unit increase in the variable </a:t>
            </a:r>
            <a:r>
              <a:rPr lang="en-US" sz="2000" dirty="0" err="1"/>
              <a:t>bodymass</a:t>
            </a:r>
            <a:r>
              <a:rPr lang="en-US" sz="2000" dirty="0" smtClean="0"/>
              <a:t>, </a:t>
            </a:r>
            <a:r>
              <a:rPr lang="en-US" sz="2000" dirty="0"/>
              <a:t>the </a:t>
            </a:r>
            <a:r>
              <a:rPr lang="en-US" sz="2000" dirty="0"/>
              <a:t>height </a:t>
            </a:r>
            <a:r>
              <a:rPr lang="en-US" sz="2000" dirty="0"/>
              <a:t>increases by 0.9528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10" name="Picture 9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8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1" y="2031766"/>
            <a:ext cx="5846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i="1" dirty="0"/>
              <a:t>p-value</a:t>
            </a:r>
            <a:r>
              <a:rPr lang="en-US" sz="2000" dirty="0"/>
              <a:t> of the model. Recall that according to the null hypotheses, the coefficient of interest is zero.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i="1" dirty="0"/>
              <a:t>p-value</a:t>
            </a:r>
            <a:r>
              <a:rPr lang="en-US" sz="2000" dirty="0"/>
              <a:t> tells us whether can </a:t>
            </a:r>
            <a:r>
              <a:rPr lang="en-US" sz="2000" dirty="0" smtClean="0"/>
              <a:t>reject </a:t>
            </a:r>
            <a:r>
              <a:rPr lang="en-US" sz="2000" dirty="0"/>
              <a:t>the null hypotheses or not.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9" name="Picture 8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34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1" y="2031766"/>
            <a:ext cx="58460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i="1" dirty="0"/>
              <a:t>standard error</a:t>
            </a:r>
            <a:r>
              <a:rPr lang="en-US" sz="2000" dirty="0"/>
              <a:t> estimates the standard deviation of the coefficients in our model.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can think of the </a:t>
            </a:r>
            <a:r>
              <a:rPr lang="en-US" sz="2000" i="1" dirty="0"/>
              <a:t>standard error</a:t>
            </a:r>
            <a:r>
              <a:rPr lang="en-US" sz="2000" dirty="0"/>
              <a:t> as </a:t>
            </a:r>
            <a:r>
              <a:rPr lang="en-US" sz="2000" dirty="0">
                <a:solidFill>
                  <a:srgbClr val="FF0000"/>
                </a:solidFill>
              </a:rPr>
              <a:t>the measure of precision for the estimated coefficients</a:t>
            </a:r>
            <a:r>
              <a:rPr lang="en-US" sz="20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9" name="Picture 8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3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1" y="2031766"/>
            <a:ext cx="5846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i="1" dirty="0"/>
              <a:t>R-squared</a:t>
            </a:r>
            <a:r>
              <a:rPr lang="en-US" sz="2000" dirty="0"/>
              <a:t> and </a:t>
            </a:r>
            <a:r>
              <a:rPr lang="en-US" sz="2000" i="1" dirty="0"/>
              <a:t>adjusted R-squared</a:t>
            </a:r>
            <a:r>
              <a:rPr lang="en-US" sz="2000" dirty="0"/>
              <a:t> tell us </a:t>
            </a:r>
            <a:r>
              <a:rPr lang="en-US" sz="2000" dirty="0">
                <a:solidFill>
                  <a:srgbClr val="FF0000"/>
                </a:solidFill>
              </a:rPr>
              <a:t>how much of the variance in our model is accounted for by the </a:t>
            </a:r>
            <a:r>
              <a:rPr lang="en-US" sz="2000" i="1" dirty="0">
                <a:solidFill>
                  <a:srgbClr val="FF0000"/>
                </a:solidFill>
              </a:rPr>
              <a:t>independent</a:t>
            </a:r>
            <a:r>
              <a:rPr lang="en-US" sz="2000" dirty="0">
                <a:solidFill>
                  <a:srgbClr val="FF0000"/>
                </a:solidFill>
              </a:rPr>
              <a:t> variable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i="1" dirty="0"/>
              <a:t>adjusted R-squared</a:t>
            </a:r>
            <a:r>
              <a:rPr lang="en-US" sz="2000" dirty="0"/>
              <a:t> is always </a:t>
            </a:r>
            <a:r>
              <a:rPr lang="en-US" sz="2000" dirty="0">
                <a:solidFill>
                  <a:srgbClr val="FF0000"/>
                </a:solidFill>
              </a:rPr>
              <a:t>smaller than </a:t>
            </a:r>
            <a:r>
              <a:rPr lang="en-US" sz="2000" i="1" dirty="0">
                <a:solidFill>
                  <a:srgbClr val="FF0000"/>
                </a:solidFill>
              </a:rPr>
              <a:t>R-squared</a:t>
            </a:r>
            <a:r>
              <a:rPr lang="en-US" sz="2000" dirty="0">
                <a:solidFill>
                  <a:srgbClr val="FF0000"/>
                </a:solidFill>
              </a:rPr>
              <a:t> as it takes into account the number of </a:t>
            </a:r>
            <a:r>
              <a:rPr lang="en-US" sz="2000" i="1" dirty="0">
                <a:solidFill>
                  <a:srgbClr val="FF0000"/>
                </a:solidFill>
              </a:rPr>
              <a:t>independent</a:t>
            </a:r>
            <a:r>
              <a:rPr lang="en-US" sz="2000" dirty="0">
                <a:solidFill>
                  <a:srgbClr val="FF0000"/>
                </a:solidFill>
              </a:rPr>
              <a:t> variables and degrees of freedom</a:t>
            </a:r>
            <a:r>
              <a:rPr lang="en-US" sz="2000" dirty="0" smtClean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9" name="Picture 8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1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2031766"/>
            <a:ext cx="5486400" cy="3952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1" y="2031766"/>
            <a:ext cx="58460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P-value is less than significance level (&lt; 0.05), we can safely reject the null hypothesis that the coefficient </a:t>
            </a:r>
            <a:r>
              <a:rPr lang="en-US" sz="2000" i="1" dirty="0">
                <a:ea typeface="Calibri" panose="020F0502020204030204" pitchFamily="34" charset="0"/>
                <a:cs typeface="Arial" panose="020B0604020202020204" pitchFamily="34" charset="0"/>
              </a:rPr>
              <a:t>β</a:t>
            </a:r>
            <a:r>
              <a:rPr lang="en-US" sz="2000" dirty="0">
                <a:ea typeface="Calibri" panose="020F0502020204030204" pitchFamily="34" charset="0"/>
                <a:cs typeface="Cordia New" panose="020B0304020202020204" pitchFamily="34" charset="-34"/>
              </a:rPr>
              <a:t> of the predictor is zero.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Our </a:t>
            </a:r>
            <a:r>
              <a:rPr lang="en-US" sz="2000" dirty="0"/>
              <a:t>model p-value is very significant (approximately 0.0004) and we have very good explanatory power (over 81% of the variability in height is explained by body mass</a:t>
            </a:r>
            <a:r>
              <a:rPr lang="en-US" sz="2000" dirty="0" smtClean="0"/>
              <a:t>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 Example in R using lm()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5" y="6550223"/>
            <a:ext cx="7510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http://www.ucl.ac.uk/~uctqiax/PUBLG100/2016/week4/seminar4.html</a:t>
            </a:r>
          </a:p>
        </p:txBody>
      </p:sp>
      <p:pic>
        <p:nvPicPr>
          <p:cNvPr id="9" name="Picture 8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3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 is popular – and increasing in </a:t>
            </a:r>
            <a:r>
              <a:rPr lang="en-US" b="1" dirty="0" smtClean="0"/>
              <a:t>popularity</a:t>
            </a:r>
            <a:endParaRPr lang="en-US" dirty="0" smtClean="0"/>
          </a:p>
          <a:p>
            <a:r>
              <a:rPr lang="en-US" dirty="0" smtClean="0"/>
              <a:t>IEEE </a:t>
            </a:r>
            <a:r>
              <a:rPr lang="en-US" dirty="0"/>
              <a:t>publishes a list of the most popular programming languages each year. R was ranked </a:t>
            </a:r>
            <a:r>
              <a:rPr lang="en-US" dirty="0">
                <a:solidFill>
                  <a:srgbClr val="FF0000"/>
                </a:solidFill>
              </a:rPr>
              <a:t>5th in 2016, up from 6th in 2015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big deal for a domain-specific language like R to be </a:t>
            </a:r>
            <a:r>
              <a:rPr lang="en-US" dirty="0">
                <a:solidFill>
                  <a:srgbClr val="FF0000"/>
                </a:solidFill>
              </a:rPr>
              <a:t>more popular than a general purpose language like C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not only shows the increasing interest in R as a programming language, but also of the fields like </a:t>
            </a:r>
            <a:r>
              <a:rPr lang="en-US" dirty="0">
                <a:solidFill>
                  <a:srgbClr val="FF0000"/>
                </a:solidFill>
              </a:rPr>
              <a:t>Data Science and Machine Learning </a:t>
            </a:r>
            <a:r>
              <a:rPr lang="en-US" dirty="0"/>
              <a:t>where R is commonly used.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R for statistical computing and graphics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99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 runs on all </a:t>
            </a:r>
            <a:r>
              <a:rPr lang="en-US" b="1" dirty="0" smtClean="0"/>
              <a:t>platforms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find distributions of R for all popular platforms – </a:t>
            </a:r>
            <a:r>
              <a:rPr lang="en-US" dirty="0">
                <a:solidFill>
                  <a:srgbClr val="FF0000"/>
                </a:solidFill>
              </a:rPr>
              <a:t>Windows, Linux and Mac</a:t>
            </a:r>
            <a:r>
              <a:rPr lang="en-US" dirty="0"/>
              <a:t>.</a:t>
            </a:r>
          </a:p>
          <a:p>
            <a:r>
              <a:rPr lang="en-US" dirty="0"/>
              <a:t>R code that you write on one platform can </a:t>
            </a:r>
            <a:r>
              <a:rPr lang="en-US" dirty="0">
                <a:solidFill>
                  <a:srgbClr val="FF0000"/>
                </a:solidFill>
              </a:rPr>
              <a:t>easily be ported to another without any issues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Cross-platform </a:t>
            </a:r>
            <a:r>
              <a:rPr lang="en-US" dirty="0"/>
              <a:t>interoperability is an important feature to have in today’s computing world – even Microsoft is making its coveted .NET platform available on all platforms after realizing the benefits of technology that runs on all systems.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R for statistical computing and graphics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 R will increase your chances of getting a </a:t>
            </a:r>
            <a:r>
              <a:rPr lang="en-US" b="1" dirty="0" smtClean="0"/>
              <a:t>job</a:t>
            </a:r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the Data Science Salary Survey conducted by O’Reilly Media in 2014, data scientists are paid a median of $98,000 worldwide. The figure is higher in the US – around $144,000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 </a:t>
            </a:r>
            <a:r>
              <a:rPr lang="en-US" dirty="0"/>
              <a:t>course, knowing how to write R programs won’t get you a job straight away, a data scientist has to juggle a lot of tools to do their work.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if you are applying for a software developer position, R programming experience can make you stand out from the crowd.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R for statistical computing and graphics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50223"/>
            <a:ext cx="3367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https://www.datamentor.io/r-programming</a:t>
            </a:r>
            <a:endParaRPr lang="en-US" sz="1400" dirty="0"/>
          </a:p>
        </p:txBody>
      </p:sp>
      <p:pic>
        <p:nvPicPr>
          <p:cNvPr id="6" name="Picture 5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8584" y="678705"/>
            <a:ext cx="3940629" cy="5708877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Arial" panose="020B0604020202020204" pitchFamily="34" charset="0"/>
              </a:rPr>
              <a:t>เกณฑ์</a:t>
            </a:r>
            <a:r>
              <a:rPr lang="th-TH" dirty="0">
                <a:latin typeface="Arial" panose="020B0604020202020204" pitchFamily="34" charset="0"/>
              </a:rPr>
              <a:t>การตัดสินจากจำนวนตำแหน่งงานที่เปิดรับ ข้อมูลฐานเงินเดือนเฉลี่ย และคะแนนเรตติ้งเกี่ยวกับโอกาสทางการ</a:t>
            </a:r>
            <a:r>
              <a:rPr lang="th-TH" dirty="0" smtClean="0">
                <a:latin typeface="Arial" panose="020B0604020202020204" pitchFamily="34" charset="0"/>
              </a:rPr>
              <a:t>งาน</a:t>
            </a:r>
          </a:p>
          <a:p>
            <a:r>
              <a:rPr lang="th-TH" sz="2000" dirty="0" smtClean="0"/>
              <a:t>‘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h-TH" dirty="0" smtClean="0"/>
              <a:t>เป็น</a:t>
            </a:r>
            <a:r>
              <a:rPr lang="th-TH" dirty="0"/>
              <a:t>หนึ่งในสาขาวิชาชีพที่กำลังมาแรงมากที่สุดในศตวรรษที่ 21’ จากตำแหน่งอาชีพที่แทบไม่มีใครรู้จัก </a:t>
            </a:r>
            <a:endParaRPr lang="th-TH" dirty="0" smtClean="0"/>
          </a:p>
          <a:p>
            <a:r>
              <a:rPr lang="th-TH" b="1" dirty="0" smtClean="0">
                <a:solidFill>
                  <a:srgbClr val="FF0000"/>
                </a:solidFill>
              </a:rPr>
              <a:t>ใน</a:t>
            </a:r>
            <a:r>
              <a:rPr lang="th-TH" b="1" dirty="0">
                <a:solidFill>
                  <a:srgbClr val="FF0000"/>
                </a:solidFill>
              </a:rPr>
              <a:t>ปี 2014 </a:t>
            </a:r>
            <a:r>
              <a:rPr lang="th-TH" dirty="0"/>
              <a:t>มหาวิทยาลัยนิวยอร์กได้เพิ่มหลักสูตรและปริญญาโทด้าน </a:t>
            </a:r>
            <a:r>
              <a:rPr lang="en-US" sz="2000" dirty="0"/>
              <a:t>Data Science </a:t>
            </a:r>
            <a:r>
              <a:rPr lang="th-TH" dirty="0"/>
              <a:t>โดยเฉพาะ</a:t>
            </a:r>
            <a:endParaRPr lang="th-TH" dirty="0" smtClean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Photo: glassdoor.com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220"/>
            <a:ext cx="7924799" cy="5235352"/>
          </a:xfrm>
          <a:prstGeom prst="rect">
            <a:avLst/>
          </a:prstGeom>
        </p:spPr>
      </p:pic>
      <p:pic>
        <p:nvPicPr>
          <p:cNvPr id="8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4" y="-71438"/>
            <a:ext cx="834390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4" y="2066925"/>
            <a:ext cx="8172450" cy="240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4" y="4312444"/>
            <a:ext cx="8505825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0999" y="1364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(2015)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0998" y="222408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(2016)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2092" y="444013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(2017)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52600" y="0"/>
            <a:ext cx="555171" cy="5987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13311" y="2177821"/>
            <a:ext cx="555171" cy="5987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48195" y="4303088"/>
            <a:ext cx="555171" cy="5987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48866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Photo: glassdoor.com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8338" y="28247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Arial" panose="020B0604020202020204" pitchFamily="34" charset="0"/>
              </a:rPr>
              <a:t>ในปี </a:t>
            </a:r>
            <a:r>
              <a:rPr lang="th-TH" sz="2400" b="1" dirty="0">
                <a:solidFill>
                  <a:srgbClr val="FF0000"/>
                </a:solidFill>
                <a:latin typeface="Arial" panose="020B0604020202020204" pitchFamily="34" charset="0"/>
              </a:rPr>
              <a:t>2014</a:t>
            </a:r>
            <a:r>
              <a:rPr lang="th-TH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Arial" panose="020B0604020202020204" pitchFamily="34" charset="0"/>
              </a:rPr>
              <a:t>มหาวิทยาลัยนิวยอร์กได้เพิ่มหลักสูตรและปริญญาโทด้าน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th-TH" sz="2400" dirty="0">
                <a:solidFill>
                  <a:schemeClr val="bg1"/>
                </a:solidFill>
                <a:latin typeface="Arial" panose="020B0604020202020204" pitchFamily="34" charset="0"/>
              </a:rPr>
              <a:t>โดยเฉพาะ</a:t>
            </a:r>
          </a:p>
        </p:txBody>
      </p:sp>
    </p:spTree>
    <p:extLst>
      <p:ext uri="{BB962C8B-B14F-4D97-AF65-F5344CB8AC3E}">
        <p14:creationId xmlns:p14="http://schemas.microsoft.com/office/powerpoint/2010/main" val="660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For Data </a:t>
            </a:r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Advertised </a:t>
            </a:r>
            <a:r>
              <a:rPr lang="en-US" dirty="0" smtClean="0"/>
              <a:t>machine </a:t>
            </a:r>
            <a:r>
              <a:rPr lang="en-US" dirty="0"/>
              <a:t>learning skills are paying an average of $114,000. </a:t>
            </a:r>
            <a:endParaRPr lang="en-US" dirty="0" smtClean="0"/>
          </a:p>
          <a:p>
            <a:r>
              <a:rPr lang="en-US" dirty="0" smtClean="0"/>
              <a:t>Advertised </a:t>
            </a:r>
            <a:r>
              <a:rPr lang="en-US" dirty="0"/>
              <a:t>data scientist jobs pay an average of $</a:t>
            </a:r>
            <a:r>
              <a:rPr lang="en-US" dirty="0" smtClean="0"/>
              <a:t>105,000.</a:t>
            </a:r>
          </a:p>
          <a:p>
            <a:r>
              <a:rPr lang="en-US" dirty="0"/>
              <a:t>A</a:t>
            </a:r>
            <a:r>
              <a:rPr lang="en-US" dirty="0" smtClean="0"/>
              <a:t>dvertised </a:t>
            </a:r>
            <a:r>
              <a:rPr lang="en-US" dirty="0"/>
              <a:t>data engineering jobs pay an average of $117,000.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34780"/>
            <a:ext cx="757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https://www.forbes.com/sites/louiscolumbus/2017/05/13/ibm-predicts-demand-for-data-scientists-will-soar-28-by-2020/#3588cff27e3b</a:t>
            </a:r>
          </a:p>
        </p:txBody>
      </p:sp>
      <p:pic>
        <p:nvPicPr>
          <p:cNvPr id="7" name="Picture 3" descr="D:\Download\ppt design\MU dl\MTMU logo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21" y="6138000"/>
            <a:ext cx="328257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7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1505</Words>
  <Application>Microsoft Office PowerPoint</Application>
  <PresentationFormat>Widescreen</PresentationFormat>
  <Paragraphs>148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Angsana New</vt:lpstr>
      <vt:lpstr>Arial</vt:lpstr>
      <vt:lpstr>Calibri</vt:lpstr>
      <vt:lpstr>Calibri Light</vt:lpstr>
      <vt:lpstr>Cordia New</vt:lpstr>
      <vt:lpstr>Wingdings</vt:lpstr>
      <vt:lpstr>Office Theme</vt:lpstr>
      <vt:lpstr>Basic R Programming </vt:lpstr>
      <vt:lpstr>Introduction</vt:lpstr>
      <vt:lpstr>Why use R for statistical computing and graphics?</vt:lpstr>
      <vt:lpstr>Why use R for statistical computing and graphics?</vt:lpstr>
      <vt:lpstr>Why use R for statistical computing and graphics?</vt:lpstr>
      <vt:lpstr>Why use R for statistical computing and graphics?</vt:lpstr>
      <vt:lpstr>PowerPoint Presentation</vt:lpstr>
      <vt:lpstr>PowerPoint Presentation</vt:lpstr>
      <vt:lpstr>Demand For Data Scientists</vt:lpstr>
      <vt:lpstr>PowerPoint Presentation</vt:lpstr>
      <vt:lpstr>PowerPoint Presentation</vt:lpstr>
      <vt:lpstr>PowerPoint Presentation</vt:lpstr>
      <vt:lpstr>Why use R for statistical computing and graphics?</vt:lpstr>
      <vt:lpstr>Applications of R Programming in Real World</vt:lpstr>
      <vt:lpstr>Applications of R Programming in Real World</vt:lpstr>
      <vt:lpstr>Applications of R Programming in Real World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Types of data and variables</vt:lpstr>
      <vt:lpstr>Linear Regression Example in R using lm() Function</vt:lpstr>
      <vt:lpstr>Linear Regression Example in R using lm() Function</vt:lpstr>
      <vt:lpstr>Linear Regression Example in R using lm() Function</vt:lpstr>
      <vt:lpstr>Linear Regression Example in R using lm() Function</vt:lpstr>
      <vt:lpstr>Linear Regression Example in R using lm() Function</vt:lpstr>
      <vt:lpstr>Linear Regression Example in R using lm() Function</vt:lpstr>
      <vt:lpstr>Linear Regression Example in R using lm()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R Programming</dc:title>
  <dc:creator>Windows User</dc:creator>
  <cp:lastModifiedBy>Windows User</cp:lastModifiedBy>
  <cp:revision>32</cp:revision>
  <dcterms:created xsi:type="dcterms:W3CDTF">2018-04-17T04:53:11Z</dcterms:created>
  <dcterms:modified xsi:type="dcterms:W3CDTF">2018-07-13T07:37:32Z</dcterms:modified>
</cp:coreProperties>
</file>