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2" r:id="rId3"/>
    <p:sldId id="323" r:id="rId4"/>
    <p:sldId id="320" r:id="rId5"/>
    <p:sldId id="325" r:id="rId6"/>
    <p:sldId id="286" r:id="rId7"/>
    <p:sldId id="324" r:id="rId8"/>
    <p:sldId id="327" r:id="rId9"/>
    <p:sldId id="328" r:id="rId10"/>
    <p:sldId id="329" r:id="rId11"/>
    <p:sldId id="330" r:id="rId12"/>
    <p:sldId id="287" r:id="rId13"/>
    <p:sldId id="288" r:id="rId14"/>
    <p:sldId id="289" r:id="rId15"/>
    <p:sldId id="307" r:id="rId16"/>
    <p:sldId id="277" r:id="rId17"/>
    <p:sldId id="284" r:id="rId18"/>
    <p:sldId id="308" r:id="rId19"/>
    <p:sldId id="310" r:id="rId20"/>
    <p:sldId id="311" r:id="rId21"/>
    <p:sldId id="312" r:id="rId22"/>
    <p:sldId id="313" r:id="rId23"/>
    <p:sldId id="315" r:id="rId24"/>
    <p:sldId id="316" r:id="rId25"/>
    <p:sldId id="321" r:id="rId26"/>
    <p:sldId id="309" r:id="rId27"/>
    <p:sldId id="317" r:id="rId28"/>
    <p:sldId id="318" r:id="rId29"/>
    <p:sldId id="319" r:id="rId30"/>
    <p:sldId id="334" r:id="rId31"/>
    <p:sldId id="331" r:id="rId32"/>
    <p:sldId id="33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DC68B9-A6F4-41F8-86C8-E22F785B87E5}">
          <p14:sldIdLst>
            <p14:sldId id="256"/>
            <p14:sldId id="322"/>
            <p14:sldId id="323"/>
            <p14:sldId id="320"/>
            <p14:sldId id="325"/>
            <p14:sldId id="286"/>
            <p14:sldId id="324"/>
            <p14:sldId id="327"/>
            <p14:sldId id="328"/>
            <p14:sldId id="329"/>
            <p14:sldId id="330"/>
            <p14:sldId id="287"/>
            <p14:sldId id="288"/>
            <p14:sldId id="289"/>
            <p14:sldId id="307"/>
            <p14:sldId id="277"/>
            <p14:sldId id="284"/>
            <p14:sldId id="308"/>
            <p14:sldId id="310"/>
            <p14:sldId id="311"/>
            <p14:sldId id="312"/>
            <p14:sldId id="313"/>
            <p14:sldId id="315"/>
            <p14:sldId id="316"/>
            <p14:sldId id="321"/>
            <p14:sldId id="309"/>
            <p14:sldId id="317"/>
            <p14:sldId id="318"/>
            <p14:sldId id="319"/>
            <p14:sldId id="334"/>
            <p14:sldId id="331"/>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3FE359-7266-4F76-9F08-53B88E0629BC}"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186384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FE359-7266-4F76-9F08-53B88E0629BC}"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399817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FE359-7266-4F76-9F08-53B88E0629BC}"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313477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FE359-7266-4F76-9F08-53B88E0629BC}"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216866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FE359-7266-4F76-9F08-53B88E0629BC}"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177750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3FE359-7266-4F76-9F08-53B88E0629BC}"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322467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FE359-7266-4F76-9F08-53B88E0629BC}"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30483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FE359-7266-4F76-9F08-53B88E0629BC}"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196799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FE359-7266-4F76-9F08-53B88E0629BC}"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40528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FE359-7266-4F76-9F08-53B88E0629BC}"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346857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FE359-7266-4F76-9F08-53B88E0629BC}"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50380-E124-4ACF-9C74-FDF242CD2FB9}" type="slidenum">
              <a:rPr lang="en-US" smtClean="0"/>
              <a:t>‹#›</a:t>
            </a:fld>
            <a:endParaRPr lang="en-US"/>
          </a:p>
        </p:txBody>
      </p:sp>
    </p:spTree>
    <p:extLst>
      <p:ext uri="{BB962C8B-B14F-4D97-AF65-F5344CB8AC3E}">
        <p14:creationId xmlns:p14="http://schemas.microsoft.com/office/powerpoint/2010/main" val="25825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FE359-7266-4F76-9F08-53B88E0629BC}" type="datetimeFigureOut">
              <a:rPr lang="en-US" smtClean="0"/>
              <a:t>7/13/2018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50380-E124-4ACF-9C74-FDF242CD2FB9}" type="slidenum">
              <a:rPr lang="en-US" smtClean="0"/>
              <a:t>‹#›</a:t>
            </a:fld>
            <a:endParaRPr lang="en-US"/>
          </a:p>
        </p:txBody>
      </p:sp>
    </p:spTree>
    <p:extLst>
      <p:ext uri="{BB962C8B-B14F-4D97-AF65-F5344CB8AC3E}">
        <p14:creationId xmlns:p14="http://schemas.microsoft.com/office/powerpoint/2010/main" val="305683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114" y="-83520"/>
            <a:ext cx="9144000" cy="2387600"/>
          </a:xfrm>
        </p:spPr>
        <p:txBody>
          <a:bodyPr>
            <a:normAutofit/>
          </a:bodyPr>
          <a:lstStyle/>
          <a:p>
            <a:r>
              <a:rPr lang="en-US" sz="4800" b="1" dirty="0">
                <a:latin typeface="Arial" panose="020B0604020202020204" pitchFamily="34" charset="0"/>
                <a:cs typeface="Arial" panose="020B0604020202020204" pitchFamily="34" charset="0"/>
              </a:rPr>
              <a:t>Basic Data Analysis and Visualization</a:t>
            </a:r>
            <a:endParaRPr lang="en-US" sz="4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609808" y="2397669"/>
            <a:ext cx="4950612" cy="2160000"/>
          </a:xfrm>
          <a:prstGeom prst="rect">
            <a:avLst/>
          </a:prstGeom>
        </p:spPr>
      </p:pic>
      <p:pic>
        <p:nvPicPr>
          <p:cNvPr id="6" name="Picture 2" descr="D:\Download\ppt design\MU dl\mu_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062" y="192037"/>
            <a:ext cx="144423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Download\ppt design\MU dl\MTMU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9678" y="266778"/>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a:spLocks noGrp="1"/>
          </p:cNvSpPr>
          <p:nvPr>
            <p:ph type="subTitle" idx="1"/>
          </p:nvPr>
        </p:nvSpPr>
        <p:spPr>
          <a:xfrm>
            <a:off x="1513114" y="4828812"/>
            <a:ext cx="9144000" cy="1655762"/>
          </a:xfrm>
        </p:spPr>
        <p:txBody>
          <a:bodyPr>
            <a:normAutofit/>
          </a:bodyPr>
          <a:lstStyle/>
          <a:p>
            <a:r>
              <a:rPr lang="en-US" sz="2000" dirty="0"/>
              <a:t>Asst. Prof. Dr</a:t>
            </a:r>
            <a:r>
              <a:rPr lang="en-US" sz="2000" dirty="0" smtClean="0"/>
              <a:t>. </a:t>
            </a:r>
            <a:r>
              <a:rPr lang="en-US" sz="2000" dirty="0" err="1" smtClean="0"/>
              <a:t>Watshara</a:t>
            </a:r>
            <a:r>
              <a:rPr lang="en-US" sz="2000" dirty="0" smtClean="0"/>
              <a:t> </a:t>
            </a:r>
            <a:r>
              <a:rPr lang="en-US" sz="2000" dirty="0" err="1" smtClean="0"/>
              <a:t>Shoombuatong</a:t>
            </a:r>
            <a:endParaRPr lang="en-US" sz="2000" dirty="0" smtClean="0"/>
          </a:p>
          <a:p>
            <a:pPr fontAlgn="base"/>
            <a:r>
              <a:rPr lang="en-US" sz="2000" dirty="0"/>
              <a:t>Center of Data Mining and Biomedical </a:t>
            </a:r>
            <a:r>
              <a:rPr lang="en-US" sz="2000" dirty="0" smtClean="0"/>
              <a:t>Informatics</a:t>
            </a:r>
            <a:endParaRPr lang="th-TH" sz="2000" dirty="0" smtClean="0"/>
          </a:p>
          <a:p>
            <a:pPr fontAlgn="base"/>
            <a:r>
              <a:rPr lang="en-US" sz="2000" dirty="0" smtClean="0"/>
              <a:t>watshara.sho@mahidol.ac.th</a:t>
            </a:r>
            <a:endParaRPr lang="en-US" sz="2000" dirty="0"/>
          </a:p>
        </p:txBody>
      </p:sp>
    </p:spTree>
    <p:extLst>
      <p:ext uri="{BB962C8B-B14F-4D97-AF65-F5344CB8AC3E}">
        <p14:creationId xmlns:p14="http://schemas.microsoft.com/office/powerpoint/2010/main" val="2882346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want to understand the distribution of your data?</a:t>
            </a:r>
          </a:p>
        </p:txBody>
      </p:sp>
      <p:sp>
        <p:nvSpPr>
          <p:cNvPr id="3" name="Content Placeholder 2"/>
          <p:cNvSpPr>
            <a:spLocks noGrp="1"/>
          </p:cNvSpPr>
          <p:nvPr>
            <p:ph idx="1"/>
          </p:nvPr>
        </p:nvSpPr>
        <p:spPr/>
        <p:txBody>
          <a:bodyPr>
            <a:normAutofit/>
          </a:bodyPr>
          <a:lstStyle/>
          <a:p>
            <a:r>
              <a:rPr lang="en-US" b="1" dirty="0"/>
              <a:t>A distribution</a:t>
            </a:r>
            <a:r>
              <a:rPr lang="en-US" dirty="0"/>
              <a:t> tries to lay out a collection of related or unrelated information simple to see how it </a:t>
            </a:r>
            <a:r>
              <a:rPr lang="en-US" dirty="0" smtClean="0"/>
              <a:t>correlates.</a:t>
            </a:r>
            <a:endParaRPr lang="en-US" dirty="0"/>
          </a:p>
          <a:p>
            <a:pPr marL="896938" fontAlgn="base"/>
            <a:r>
              <a:rPr lang="en-US" dirty="0" smtClean="0"/>
              <a:t>Scatter </a:t>
            </a:r>
            <a:r>
              <a:rPr lang="en-US" dirty="0"/>
              <a:t>Plot</a:t>
            </a:r>
          </a:p>
          <a:p>
            <a:pPr marL="896938" fontAlgn="base"/>
            <a:r>
              <a:rPr lang="en-US" dirty="0" smtClean="0"/>
              <a:t>Line</a:t>
            </a:r>
            <a:endParaRPr lang="en-US" dirty="0"/>
          </a:p>
          <a:p>
            <a:pPr marL="896938" fontAlgn="base"/>
            <a:r>
              <a:rPr lang="en-US" dirty="0"/>
              <a:t>Column</a:t>
            </a:r>
          </a:p>
          <a:p>
            <a:pPr marL="896938" fontAlgn="base"/>
            <a:r>
              <a:rPr lang="en-US" dirty="0"/>
              <a:t>Bar</a:t>
            </a:r>
          </a:p>
          <a:p>
            <a:endParaRPr lang="en-US" dirty="0"/>
          </a:p>
        </p:txBody>
      </p:sp>
    </p:spTree>
    <p:extLst>
      <p:ext uri="{BB962C8B-B14F-4D97-AF65-F5344CB8AC3E}">
        <p14:creationId xmlns:p14="http://schemas.microsoft.com/office/powerpoint/2010/main" val="214306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you want to better understand the relationship between value sets?</a:t>
            </a:r>
            <a:br>
              <a:rPr lang="en-US" dirty="0"/>
            </a:br>
            <a:endParaRPr lang="en-US" dirty="0"/>
          </a:p>
        </p:txBody>
      </p:sp>
      <p:sp>
        <p:nvSpPr>
          <p:cNvPr id="3" name="Content Placeholder 2"/>
          <p:cNvSpPr>
            <a:spLocks noGrp="1"/>
          </p:cNvSpPr>
          <p:nvPr>
            <p:ph idx="1"/>
          </p:nvPr>
        </p:nvSpPr>
        <p:spPr/>
        <p:txBody>
          <a:bodyPr>
            <a:normAutofit/>
          </a:bodyPr>
          <a:lstStyle/>
          <a:p>
            <a:r>
              <a:rPr lang="en-US" b="1" dirty="0"/>
              <a:t>A relationship</a:t>
            </a:r>
            <a:r>
              <a:rPr lang="en-US" dirty="0"/>
              <a:t> tries to show a connection or correlation between two or more variables through the data presented, like the market cap of a given stock over time versus overall market trend.</a:t>
            </a:r>
          </a:p>
          <a:p>
            <a:pPr marL="896938" fontAlgn="base"/>
            <a:r>
              <a:rPr lang="en-US" dirty="0" smtClean="0"/>
              <a:t>Scatter </a:t>
            </a:r>
            <a:r>
              <a:rPr lang="en-US" dirty="0"/>
              <a:t>Plot</a:t>
            </a:r>
          </a:p>
          <a:p>
            <a:pPr marL="896938" fontAlgn="base"/>
            <a:r>
              <a:rPr lang="en-US" dirty="0"/>
              <a:t>Bubble</a:t>
            </a:r>
          </a:p>
          <a:p>
            <a:pPr marL="896938" fontAlgn="base"/>
            <a:r>
              <a:rPr lang="en-US" dirty="0"/>
              <a:t>Line</a:t>
            </a:r>
          </a:p>
          <a:p>
            <a:endParaRPr lang="en-US" dirty="0"/>
          </a:p>
        </p:txBody>
      </p:sp>
    </p:spTree>
    <p:extLst>
      <p:ext uri="{BB962C8B-B14F-4D97-AF65-F5344CB8AC3E}">
        <p14:creationId xmlns:p14="http://schemas.microsoft.com/office/powerpoint/2010/main" val="378338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the </a:t>
            </a:r>
            <a:r>
              <a:rPr lang="en-US" b="1" dirty="0" smtClean="0"/>
              <a:t>right chart</a:t>
            </a:r>
            <a:endParaRPr lang="en-US" dirty="0"/>
          </a:p>
        </p:txBody>
      </p:sp>
      <p:sp>
        <p:nvSpPr>
          <p:cNvPr id="3" name="Content Placeholder 2"/>
          <p:cNvSpPr>
            <a:spLocks noGrp="1"/>
          </p:cNvSpPr>
          <p:nvPr>
            <p:ph idx="1"/>
          </p:nvPr>
        </p:nvSpPr>
        <p:spPr/>
        <p:txBody>
          <a:bodyPr/>
          <a:lstStyle/>
          <a:p>
            <a:pPr marL="0" indent="0">
              <a:buNone/>
            </a:pPr>
            <a:r>
              <a:rPr lang="en-US" dirty="0" smtClean="0"/>
              <a:t>To </a:t>
            </a:r>
            <a:r>
              <a:rPr lang="en-US" dirty="0"/>
              <a:t>determine which chart is best suited for each of those presentation types, first you must </a:t>
            </a:r>
            <a:r>
              <a:rPr lang="en-US" u="sng" dirty="0"/>
              <a:t>answer a few questions:</a:t>
            </a:r>
          </a:p>
          <a:p>
            <a:pPr marL="808038"/>
            <a:r>
              <a:rPr lang="en-US" dirty="0"/>
              <a:t>How </a:t>
            </a:r>
            <a:r>
              <a:rPr lang="en-US" u="sng" dirty="0"/>
              <a:t>many </a:t>
            </a:r>
            <a:r>
              <a:rPr lang="en-US" u="sng" dirty="0" smtClean="0"/>
              <a:t>categories</a:t>
            </a:r>
            <a:r>
              <a:rPr lang="en-US" dirty="0" smtClean="0"/>
              <a:t> </a:t>
            </a:r>
            <a:r>
              <a:rPr lang="en-US" dirty="0"/>
              <a:t>do you want to show in a single chart? One, two, three, many?</a:t>
            </a:r>
          </a:p>
          <a:p>
            <a:pPr marL="808038"/>
            <a:r>
              <a:rPr lang="en-US" dirty="0"/>
              <a:t>How </a:t>
            </a:r>
            <a:r>
              <a:rPr lang="en-US" u="sng" dirty="0"/>
              <a:t>many items (data points) </a:t>
            </a:r>
            <a:r>
              <a:rPr lang="en-US" dirty="0"/>
              <a:t>will you display for each variable? Only a few or many?</a:t>
            </a:r>
          </a:p>
          <a:p>
            <a:pPr marL="808038"/>
            <a:r>
              <a:rPr lang="en-US" dirty="0"/>
              <a:t>Will you display values over a </a:t>
            </a:r>
            <a:r>
              <a:rPr lang="en-US" u="sng" dirty="0"/>
              <a:t>period of time</a:t>
            </a:r>
            <a:r>
              <a:rPr lang="en-US" dirty="0"/>
              <a:t>, or </a:t>
            </a:r>
            <a:r>
              <a:rPr lang="en-US" u="sng" dirty="0"/>
              <a:t>among items </a:t>
            </a:r>
            <a:r>
              <a:rPr lang="en-US" dirty="0"/>
              <a:t>or </a:t>
            </a:r>
            <a:r>
              <a:rPr lang="en-US" u="sng" dirty="0"/>
              <a:t>groups?</a:t>
            </a:r>
          </a:p>
          <a:p>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69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a:t>
            </a:r>
            <a:endParaRPr lang="en-US" dirty="0"/>
          </a:p>
        </p:txBody>
      </p:sp>
      <p:sp>
        <p:nvSpPr>
          <p:cNvPr id="3" name="Content Placeholder 2"/>
          <p:cNvSpPr>
            <a:spLocks noGrp="1"/>
          </p:cNvSpPr>
          <p:nvPr>
            <p:ph idx="1"/>
          </p:nvPr>
        </p:nvSpPr>
        <p:spPr/>
        <p:txBody>
          <a:bodyPr/>
          <a:lstStyle/>
          <a:p>
            <a:r>
              <a:rPr lang="en-US" dirty="0"/>
              <a:t>Tables are essentially the source for all the charts. They are best used for </a:t>
            </a:r>
            <a:r>
              <a:rPr lang="en-US" b="1" dirty="0"/>
              <a:t>comparison, composition, or relationship analysis</a:t>
            </a:r>
            <a:r>
              <a:rPr lang="en-US" dirty="0"/>
              <a:t> when there are only </a:t>
            </a:r>
            <a:r>
              <a:rPr lang="en-US" u="sng" dirty="0"/>
              <a:t>few variables and data points</a:t>
            </a:r>
            <a:r>
              <a:rPr lang="en-US" dirty="0"/>
              <a:t>. </a:t>
            </a:r>
            <a:endParaRPr lang="en-US" dirty="0" smtClean="0"/>
          </a:p>
          <a:p>
            <a:r>
              <a:rPr lang="en-US" dirty="0" smtClean="0"/>
              <a:t>It </a:t>
            </a:r>
            <a:r>
              <a:rPr lang="en-US" dirty="0"/>
              <a:t>would not make much sense to create a chart if the data can be easily interpreted from the table.</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22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a:t>Use tables</a:t>
            </a:r>
            <a:r>
              <a:rPr lang="en-US" dirty="0"/>
              <a:t> when:</a:t>
            </a:r>
          </a:p>
          <a:p>
            <a:pPr marL="719138"/>
            <a:r>
              <a:rPr lang="en-US" dirty="0"/>
              <a:t>You need to compare or look up individual values.</a:t>
            </a:r>
          </a:p>
          <a:p>
            <a:pPr marL="719138"/>
            <a:r>
              <a:rPr lang="en-US" dirty="0"/>
              <a:t>You require </a:t>
            </a:r>
            <a:r>
              <a:rPr lang="en-US" u="sng" dirty="0"/>
              <a:t>precise values</a:t>
            </a:r>
            <a:r>
              <a:rPr lang="en-US" dirty="0"/>
              <a:t>.</a:t>
            </a:r>
          </a:p>
          <a:p>
            <a:pPr marL="719138"/>
            <a:r>
              <a:rPr lang="en-US" dirty="0"/>
              <a:t>Values involve </a:t>
            </a:r>
            <a:r>
              <a:rPr lang="en-US" u="sng" dirty="0"/>
              <a:t>multiple units of measure</a:t>
            </a:r>
            <a:r>
              <a:rPr lang="en-US" dirty="0"/>
              <a:t>.</a:t>
            </a:r>
          </a:p>
          <a:p>
            <a:pPr marL="719138"/>
            <a:r>
              <a:rPr lang="en-US" dirty="0"/>
              <a:t>The data has to communicate </a:t>
            </a:r>
            <a:r>
              <a:rPr lang="en-US" u="sng" dirty="0"/>
              <a:t>quantitative information</a:t>
            </a:r>
            <a:r>
              <a:rPr lang="en-US" dirty="0"/>
              <a:t>, but not trends.</a:t>
            </a:r>
          </a:p>
          <a:p>
            <a:pPr marL="0" indent="0">
              <a:buNone/>
            </a:pPr>
            <a:r>
              <a:rPr lang="en-US" b="1" dirty="0"/>
              <a:t>Use charts</a:t>
            </a:r>
            <a:r>
              <a:rPr lang="en-US" dirty="0"/>
              <a:t> when the data presentation:</a:t>
            </a:r>
          </a:p>
          <a:p>
            <a:pPr marL="719138"/>
            <a:r>
              <a:rPr lang="en-US" dirty="0"/>
              <a:t>Is used to convey a message that is contained in the shape of the data.</a:t>
            </a:r>
          </a:p>
          <a:p>
            <a:pPr marL="719138"/>
            <a:r>
              <a:rPr lang="en-US" dirty="0"/>
              <a:t>Is used to show a relationship between many values.</a:t>
            </a:r>
          </a:p>
          <a:p>
            <a:endParaRPr lang="en-US" dirty="0"/>
          </a:p>
        </p:txBody>
      </p:sp>
      <p:sp>
        <p:nvSpPr>
          <p:cNvPr id="4" name="Title 1"/>
          <p:cNvSpPr>
            <a:spLocks noGrp="1"/>
          </p:cNvSpPr>
          <p:nvPr>
            <p:ph type="title"/>
          </p:nvPr>
        </p:nvSpPr>
        <p:spPr/>
        <p:txBody>
          <a:bodyPr/>
          <a:lstStyle/>
          <a:p>
            <a:r>
              <a:rPr lang="en-US" b="1" dirty="0" smtClean="0"/>
              <a:t>Tables</a:t>
            </a:r>
            <a:endParaRPr lang="en-US" dirty="0"/>
          </a:p>
        </p:txBody>
      </p:sp>
      <p:pic>
        <p:nvPicPr>
          <p:cNvPr id="5" name="Picture 4"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007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Scatter chart</a:t>
            </a:r>
          </a:p>
        </p:txBody>
      </p:sp>
      <p:sp>
        <p:nvSpPr>
          <p:cNvPr id="3" name="Content Placeholder 2"/>
          <p:cNvSpPr>
            <a:spLocks noGrp="1"/>
          </p:cNvSpPr>
          <p:nvPr>
            <p:ph idx="1"/>
          </p:nvPr>
        </p:nvSpPr>
        <p:spPr/>
        <p:txBody>
          <a:bodyPr>
            <a:normAutofit/>
          </a:bodyPr>
          <a:lstStyle/>
          <a:p>
            <a:r>
              <a:rPr lang="en-US" sz="2400" dirty="0"/>
              <a:t>A scatter chart works best when comparing large numbers of data points without regard to time. </a:t>
            </a:r>
            <a:endParaRPr lang="en-US" sz="2400" dirty="0" smtClean="0"/>
          </a:p>
          <a:p>
            <a:r>
              <a:rPr lang="en-US" sz="2400" dirty="0" smtClean="0"/>
              <a:t>This </a:t>
            </a:r>
            <a:r>
              <a:rPr lang="en-US" sz="2400" dirty="0"/>
              <a:t>is a very powerful type of chart and good when your are trying to show the relationship between </a:t>
            </a:r>
            <a:r>
              <a:rPr lang="en-US" sz="2400" u="sng" dirty="0"/>
              <a:t>two variables </a:t>
            </a:r>
            <a:r>
              <a:rPr lang="en-US" sz="2400" dirty="0"/>
              <a:t>(x and y axis), for example a person's weight and height.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221" y="3467080"/>
            <a:ext cx="3471428" cy="3240000"/>
          </a:xfrm>
          <a:prstGeom prst="rect">
            <a:avLst/>
          </a:prstGeom>
        </p:spPr>
      </p:pic>
    </p:spTree>
    <p:extLst>
      <p:ext uri="{BB962C8B-B14F-4D97-AF65-F5344CB8AC3E}">
        <p14:creationId xmlns:p14="http://schemas.microsoft.com/office/powerpoint/2010/main" val="424969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These plots are often the </a:t>
            </a:r>
            <a:r>
              <a:rPr lang="en-US" dirty="0" smtClean="0"/>
              <a:t>ﬁrst </a:t>
            </a:r>
            <a:r>
              <a:rPr lang="en-US" dirty="0"/>
              <a:t>step in the statistical analysis of the </a:t>
            </a:r>
            <a:r>
              <a:rPr lang="en-US" dirty="0">
                <a:solidFill>
                  <a:srgbClr val="FF0000"/>
                </a:solidFill>
              </a:rPr>
              <a:t>correlation between variables and subsequent</a:t>
            </a:r>
            <a:r>
              <a:rPr lang="en-US" dirty="0"/>
              <a:t> regression analysis.</a:t>
            </a:r>
            <a:endParaRPr lang="en-US" dirty="0">
              <a:solidFill>
                <a:srgbClr val="FF0000"/>
              </a:solidFill>
            </a:endParaRPr>
          </a:p>
        </p:txBody>
      </p:sp>
      <p:sp>
        <p:nvSpPr>
          <p:cNvPr id="4" name="Title 1"/>
          <p:cNvSpPr>
            <a:spLocks noGrp="1"/>
          </p:cNvSpPr>
          <p:nvPr>
            <p:ph type="title"/>
          </p:nvPr>
        </p:nvSpPr>
        <p:spPr/>
        <p:txBody>
          <a:bodyPr/>
          <a:lstStyle/>
          <a:p>
            <a:r>
              <a:rPr lang="en-US" b="1" dirty="0"/>
              <a:t>Scatter chart</a:t>
            </a:r>
            <a:endParaRPr lang="th-TH" dirty="0"/>
          </a:p>
        </p:txBody>
      </p:sp>
      <p:pic>
        <p:nvPicPr>
          <p:cNvPr id="11266" name="Picture 2" descr="C:\Users\USER\Desktop\วิชาสอน\Research methodology\ครั้งที่ 1\corr.jpg"/>
          <p:cNvPicPr>
            <a:picLocks noChangeAspect="1" noChangeArrowheads="1"/>
          </p:cNvPicPr>
          <p:nvPr/>
        </p:nvPicPr>
        <p:blipFill>
          <a:blip r:embed="rId2" cstate="print"/>
          <a:srcRect/>
          <a:stretch>
            <a:fillRect/>
          </a:stretch>
        </p:blipFill>
        <p:spPr bwMode="auto">
          <a:xfrm>
            <a:off x="3186088" y="2871785"/>
            <a:ext cx="4800000" cy="3600000"/>
          </a:xfrm>
          <a:prstGeom prst="rect">
            <a:avLst/>
          </a:prstGeom>
          <a:noFill/>
        </p:spPr>
      </p:pic>
      <p:pic>
        <p:nvPicPr>
          <p:cNvPr id="5" name="Picture 4"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8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Bubble chart</a:t>
            </a:r>
            <a:endParaRPr lang="en-US" b="1" dirty="0"/>
          </a:p>
        </p:txBody>
      </p:sp>
      <p:sp>
        <p:nvSpPr>
          <p:cNvPr id="3" name="Content Placeholder 2"/>
          <p:cNvSpPr>
            <a:spLocks noGrp="1"/>
          </p:cNvSpPr>
          <p:nvPr>
            <p:ph idx="1"/>
          </p:nvPr>
        </p:nvSpPr>
        <p:spPr/>
        <p:txBody>
          <a:bodyPr/>
          <a:lstStyle/>
          <a:p>
            <a:r>
              <a:rPr lang="en-US" dirty="0"/>
              <a:t>Bubble charts are a special kind of XY chart that can display another data series which is used to scale the bubble (marker) plotted at X and Y values. </a:t>
            </a:r>
            <a:endParaRPr lang="en-US" dirty="0" smtClean="0"/>
          </a:p>
          <a:p>
            <a:r>
              <a:rPr lang="en-US" dirty="0" smtClean="0"/>
              <a:t>You </a:t>
            </a:r>
            <a:r>
              <a:rPr lang="en-US" dirty="0"/>
              <a:t>can think of a bubble chart as "</a:t>
            </a:r>
            <a:r>
              <a:rPr lang="en-US" u="sng" dirty="0"/>
              <a:t>X versus Y, scaled by Z</a:t>
            </a:r>
            <a:r>
              <a:rPr lang="en-US" dirty="0"/>
              <a:t>". Like a regular XY scatter chart, both axes are used to plot values </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097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Bubble chart</a:t>
            </a:r>
            <a:endParaRPr lang="en-US" b="1" dirty="0"/>
          </a:p>
        </p:txBody>
      </p:sp>
      <p:pic>
        <p:nvPicPr>
          <p:cNvPr id="7" name="Picture 6"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630" y="1622549"/>
            <a:ext cx="5750740" cy="4320000"/>
          </a:xfrm>
          <a:prstGeom prst="rect">
            <a:avLst/>
          </a:prstGeom>
        </p:spPr>
      </p:pic>
    </p:spTree>
    <p:extLst>
      <p:ext uri="{BB962C8B-B14F-4D97-AF65-F5344CB8AC3E}">
        <p14:creationId xmlns:p14="http://schemas.microsoft.com/office/powerpoint/2010/main" val="354648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ine </a:t>
            </a:r>
            <a:r>
              <a:rPr lang="en-US" dirty="0"/>
              <a:t>chart</a:t>
            </a:r>
          </a:p>
        </p:txBody>
      </p:sp>
      <p:sp>
        <p:nvSpPr>
          <p:cNvPr id="3" name="Content Placeholder 2"/>
          <p:cNvSpPr>
            <a:spLocks noGrp="1"/>
          </p:cNvSpPr>
          <p:nvPr>
            <p:ph idx="1"/>
          </p:nvPr>
        </p:nvSpPr>
        <p:spPr/>
        <p:txBody>
          <a:bodyPr/>
          <a:lstStyle/>
          <a:p>
            <a:r>
              <a:rPr lang="en-US" dirty="0"/>
              <a:t>The line chart is represented by a series of </a:t>
            </a:r>
            <a:r>
              <a:rPr lang="en-US" dirty="0" smtClean="0"/>
              <a:t>data points </a:t>
            </a:r>
            <a:r>
              <a:rPr lang="en-US" dirty="0"/>
              <a:t>connected with a straight line. </a:t>
            </a:r>
            <a:endParaRPr lang="en-US" dirty="0" smtClean="0"/>
          </a:p>
          <a:p>
            <a:r>
              <a:rPr lang="en-US" dirty="0" smtClean="0"/>
              <a:t>Line </a:t>
            </a:r>
            <a:r>
              <a:rPr lang="en-US" dirty="0"/>
              <a:t>charts are most often used to visualize data </a:t>
            </a:r>
            <a:r>
              <a:rPr lang="en-US" u="sng" dirty="0"/>
              <a:t>that changes over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77" y="3164667"/>
            <a:ext cx="5714286" cy="3333333"/>
          </a:xfrm>
          <a:prstGeom prst="rect">
            <a:avLst/>
          </a:prstGeom>
        </p:spPr>
      </p:pic>
      <p:pic>
        <p:nvPicPr>
          <p:cNvPr id="5" name="Picture 4"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940" y="6550223"/>
            <a:ext cx="9975542" cy="276999"/>
          </a:xfrm>
          <a:prstGeom prst="rect">
            <a:avLst/>
          </a:prstGeom>
        </p:spPr>
        <p:txBody>
          <a:bodyPr wrap="square">
            <a:spAutoFit/>
          </a:bodyPr>
          <a:lstStyle/>
          <a:p>
            <a:r>
              <a:rPr lang="en-US" sz="1200" dirty="0"/>
              <a:t>https://www.highcharts.com/docs/chart-and-series-types/line-chart</a:t>
            </a:r>
          </a:p>
        </p:txBody>
      </p:sp>
    </p:spTree>
    <p:extLst>
      <p:ext uri="{BB962C8B-B14F-4D97-AF65-F5344CB8AC3E}">
        <p14:creationId xmlns:p14="http://schemas.microsoft.com/office/powerpoint/2010/main" val="292951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b="1" dirty="0"/>
              <a:t>How to Choose the Best Charts </a:t>
            </a:r>
            <a:endParaRPr lang="en-US" sz="4400" b="1" dirty="0" smtClean="0"/>
          </a:p>
          <a:p>
            <a:pPr marL="0" indent="0" algn="ctr">
              <a:buNone/>
            </a:pPr>
            <a:r>
              <a:rPr lang="en-US" sz="4400" b="1" dirty="0" smtClean="0"/>
              <a:t>for </a:t>
            </a:r>
            <a:r>
              <a:rPr lang="en-US" sz="4400" b="1" dirty="0"/>
              <a:t>Your </a:t>
            </a:r>
            <a:r>
              <a:rPr lang="en-US" sz="4400" b="1" dirty="0" smtClean="0"/>
              <a:t>Data?</a:t>
            </a:r>
            <a:endParaRPr lang="en-US" sz="4400" b="1" dirty="0"/>
          </a:p>
          <a:p>
            <a:endParaRPr lang="en-US" sz="4400" dirty="0"/>
          </a:p>
        </p:txBody>
      </p:sp>
    </p:spTree>
    <p:extLst>
      <p:ext uri="{BB962C8B-B14F-4D97-AF65-F5344CB8AC3E}">
        <p14:creationId xmlns:p14="http://schemas.microsoft.com/office/powerpoint/2010/main" val="3938005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Histograms and Bar c</a:t>
            </a:r>
            <a:r>
              <a:rPr lang="en-US" b="1" dirty="0" smtClean="0"/>
              <a:t>harts</a:t>
            </a:r>
            <a:endParaRPr lang="en-US" b="1" dirty="0"/>
          </a:p>
        </p:txBody>
      </p:sp>
      <p:sp>
        <p:nvSpPr>
          <p:cNvPr id="3" name="Content Placeholder 2"/>
          <p:cNvSpPr>
            <a:spLocks noGrp="1"/>
          </p:cNvSpPr>
          <p:nvPr>
            <p:ph idx="1"/>
          </p:nvPr>
        </p:nvSpPr>
        <p:spPr/>
        <p:txBody>
          <a:bodyPr/>
          <a:lstStyle/>
          <a:p>
            <a:pPr marL="0" indent="0">
              <a:buNone/>
            </a:pPr>
            <a:r>
              <a:rPr lang="en-US" dirty="0"/>
              <a:t>Bar charts and histograms can both be used to compare the sizes of different groups. </a:t>
            </a:r>
            <a:endParaRPr lang="en-US" dirty="0" smtClean="0"/>
          </a:p>
          <a:p>
            <a:pPr marL="719138" indent="-363538"/>
            <a:r>
              <a:rPr lang="en-US" dirty="0" smtClean="0"/>
              <a:t>A </a:t>
            </a:r>
            <a:r>
              <a:rPr lang="en-US" dirty="0"/>
              <a:t>Bar chart is made up of bars plotted on a graph.</a:t>
            </a:r>
          </a:p>
          <a:p>
            <a:pPr marL="719138" indent="-363538"/>
            <a:r>
              <a:rPr lang="en-US" dirty="0"/>
              <a:t>Histogram is a chart representing a frequency distribution; heights of the bars represent observed frequencies. </a:t>
            </a:r>
          </a:p>
          <a:p>
            <a:endParaRPr lang="en-US" dirty="0"/>
          </a:p>
        </p:txBody>
      </p:sp>
      <p:pic>
        <p:nvPicPr>
          <p:cNvPr id="6" name="Picture 5"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5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Difference between </a:t>
            </a:r>
            <a:r>
              <a:rPr lang="en-US" b="1" dirty="0" smtClean="0"/>
              <a:t>Histograms and Bar charts</a:t>
            </a:r>
            <a:endParaRPr lang="en-US" b="1" dirty="0"/>
          </a:p>
        </p:txBody>
      </p:sp>
      <p:sp>
        <p:nvSpPr>
          <p:cNvPr id="3" name="Content Placeholder 2"/>
          <p:cNvSpPr>
            <a:spLocks noGrp="1"/>
          </p:cNvSpPr>
          <p:nvPr>
            <p:ph idx="1"/>
          </p:nvPr>
        </p:nvSpPr>
        <p:spPr>
          <a:xfrm>
            <a:off x="6693763" y="1825625"/>
            <a:ext cx="5032899" cy="4351338"/>
          </a:xfrm>
        </p:spPr>
        <p:txBody>
          <a:bodyPr>
            <a:normAutofit fontScale="92500" lnSpcReduction="10000"/>
          </a:bodyPr>
          <a:lstStyle/>
          <a:p>
            <a:pPr marL="0" indent="0">
              <a:buNone/>
            </a:pPr>
            <a:r>
              <a:rPr lang="en-US" b="1" dirty="0" smtClean="0"/>
              <a:t>Bar </a:t>
            </a:r>
            <a:r>
              <a:rPr lang="en-US" b="1" dirty="0"/>
              <a:t>Chart</a:t>
            </a:r>
            <a:endParaRPr lang="en-US" dirty="0"/>
          </a:p>
          <a:p>
            <a:pPr marL="719138"/>
            <a:r>
              <a:rPr lang="en-US" sz="2400" dirty="0"/>
              <a:t>The columns are positioned over a label that represents a </a:t>
            </a:r>
            <a:r>
              <a:rPr lang="en-US" sz="2400" u="sng" dirty="0"/>
              <a:t>categorical variable</a:t>
            </a:r>
            <a:r>
              <a:rPr lang="en-US" sz="2400" dirty="0"/>
              <a:t>.</a:t>
            </a:r>
          </a:p>
          <a:p>
            <a:pPr marL="719138"/>
            <a:r>
              <a:rPr lang="en-US" sz="2400" dirty="0"/>
              <a:t>The height of the column indicates the size of the group defined by the categories.</a:t>
            </a:r>
          </a:p>
          <a:p>
            <a:pPr marL="0" indent="0">
              <a:buNone/>
            </a:pPr>
            <a:r>
              <a:rPr lang="en-US" b="1" dirty="0"/>
              <a:t>Histogram</a:t>
            </a:r>
            <a:endParaRPr lang="en-US" dirty="0"/>
          </a:p>
          <a:p>
            <a:pPr marL="719138"/>
            <a:r>
              <a:rPr lang="en-US" sz="2400" dirty="0"/>
              <a:t>The columns are positioned over a label that represents a </a:t>
            </a:r>
            <a:r>
              <a:rPr lang="en-US" sz="2400" u="sng" dirty="0"/>
              <a:t>quantitative variable</a:t>
            </a:r>
            <a:r>
              <a:rPr lang="en-US" sz="2400" dirty="0"/>
              <a:t>.</a:t>
            </a:r>
          </a:p>
          <a:p>
            <a:pPr marL="719138"/>
            <a:r>
              <a:rPr lang="en-US" sz="2400" dirty="0"/>
              <a:t>The column label can be </a:t>
            </a:r>
            <a:r>
              <a:rPr lang="en-US" sz="2400" u="sng" dirty="0"/>
              <a:t>a single value or a range of values</a:t>
            </a:r>
            <a:r>
              <a:rPr lang="en-US" sz="2400" dirty="0"/>
              <a:t>.</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14" y="1974183"/>
            <a:ext cx="5714286" cy="3752381"/>
          </a:xfrm>
          <a:prstGeom prst="rect">
            <a:avLst/>
          </a:prstGeom>
        </p:spPr>
      </p:pic>
      <p:pic>
        <p:nvPicPr>
          <p:cNvPr id="5" name="Picture 4"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511" y="6568570"/>
            <a:ext cx="3726020" cy="276999"/>
          </a:xfrm>
          <a:prstGeom prst="rect">
            <a:avLst/>
          </a:prstGeom>
        </p:spPr>
        <p:txBody>
          <a:bodyPr wrap="none">
            <a:spAutoFit/>
          </a:bodyPr>
          <a:lstStyle/>
          <a:p>
            <a:r>
              <a:rPr lang="en-US" sz="1200" dirty="0"/>
              <a:t>https://www.edrawsoft.com/histogram-vs-bar-chart.php</a:t>
            </a:r>
          </a:p>
        </p:txBody>
      </p:sp>
    </p:spTree>
    <p:extLst>
      <p:ext uri="{BB962C8B-B14F-4D97-AF65-F5344CB8AC3E}">
        <p14:creationId xmlns:p14="http://schemas.microsoft.com/office/powerpoint/2010/main" val="340170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2123" y="2237334"/>
            <a:ext cx="5560289" cy="312461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51" y="2237334"/>
            <a:ext cx="5560289" cy="3124618"/>
          </a:xfrm>
          <a:prstGeom prst="rect">
            <a:avLst/>
          </a:prstGeom>
        </p:spPr>
      </p:pic>
      <p:pic>
        <p:nvPicPr>
          <p:cNvPr id="7" name="Picture 6" descr="D:\Download\ppt design\MU dl\MTMU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p:txBody>
          <a:bodyPr>
            <a:normAutofit/>
          </a:bodyPr>
          <a:lstStyle/>
          <a:p>
            <a:r>
              <a:rPr lang="en-US" b="1" dirty="0"/>
              <a:t>Difference between Histograms and Bar </a:t>
            </a:r>
            <a:r>
              <a:rPr lang="en-US" b="1" dirty="0" smtClean="0"/>
              <a:t>charts</a:t>
            </a:r>
            <a:endParaRPr lang="en-US" b="1" dirty="0"/>
          </a:p>
        </p:txBody>
      </p:sp>
    </p:spTree>
    <p:extLst>
      <p:ext uri="{BB962C8B-B14F-4D97-AF65-F5344CB8AC3E}">
        <p14:creationId xmlns:p14="http://schemas.microsoft.com/office/powerpoint/2010/main" val="227124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2D- </a:t>
            </a:r>
            <a:r>
              <a:rPr lang="en-US" b="1" dirty="0" err="1"/>
              <a:t>vs</a:t>
            </a:r>
            <a:r>
              <a:rPr lang="en-US" b="1" dirty="0"/>
              <a:t> 3D- charts</a:t>
            </a:r>
            <a:endParaRPr lang="en-US" dirty="0"/>
          </a:p>
        </p:txBody>
      </p:sp>
      <p:sp>
        <p:nvSpPr>
          <p:cNvPr id="3" name="Content Placeholder 2"/>
          <p:cNvSpPr>
            <a:spLocks noGrp="1"/>
          </p:cNvSpPr>
          <p:nvPr>
            <p:ph idx="1"/>
          </p:nvPr>
        </p:nvSpPr>
        <p:spPr/>
        <p:txBody>
          <a:bodyPr/>
          <a:lstStyle/>
          <a:p>
            <a:r>
              <a:rPr lang="en-US" dirty="0" err="1"/>
              <a:t>Highcharts</a:t>
            </a:r>
            <a:r>
              <a:rPr lang="en-US" dirty="0"/>
              <a:t> 3D is a </a:t>
            </a:r>
            <a:r>
              <a:rPr lang="en-US" dirty="0" err="1"/>
              <a:t>Highcharts</a:t>
            </a:r>
            <a:r>
              <a:rPr lang="en-US" dirty="0"/>
              <a:t> module providing limited 3D support to charts. </a:t>
            </a:r>
            <a:endParaRPr lang="en-US" dirty="0" smtClean="0"/>
          </a:p>
          <a:p>
            <a:r>
              <a:rPr lang="en-US" dirty="0" smtClean="0"/>
              <a:t>It </a:t>
            </a:r>
            <a:r>
              <a:rPr lang="en-US" dirty="0"/>
              <a:t>currently allows to create 3D Column charts, 3D Pie charts and 3D Scatter charts.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71" y="4001294"/>
            <a:ext cx="6232258" cy="2520000"/>
          </a:xfrm>
          <a:prstGeom prst="rect">
            <a:avLst/>
          </a:prstGeom>
        </p:spPr>
      </p:pic>
      <p:pic>
        <p:nvPicPr>
          <p:cNvPr id="7" name="Picture 6"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4321" y="6620040"/>
            <a:ext cx="9274206" cy="276999"/>
          </a:xfrm>
          <a:prstGeom prst="rect">
            <a:avLst/>
          </a:prstGeom>
        </p:spPr>
        <p:txBody>
          <a:bodyPr wrap="square">
            <a:spAutoFit/>
          </a:bodyPr>
          <a:lstStyle/>
          <a:p>
            <a:r>
              <a:rPr lang="en-US" sz="1200" dirty="0"/>
              <a:t>http://www.powerpointninja.com/charts/curse-of-pac-man-the-danger-of-3d-charts-in-powerpoint/</a:t>
            </a:r>
          </a:p>
        </p:txBody>
      </p:sp>
    </p:spTree>
    <p:extLst>
      <p:ext uri="{BB962C8B-B14F-4D97-AF65-F5344CB8AC3E}">
        <p14:creationId xmlns:p14="http://schemas.microsoft.com/office/powerpoint/2010/main" val="217327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2D- </a:t>
            </a:r>
            <a:r>
              <a:rPr lang="en-US" b="1" dirty="0" err="1" smtClean="0"/>
              <a:t>vs</a:t>
            </a:r>
            <a:r>
              <a:rPr lang="en-US" b="1" dirty="0" smtClean="0"/>
              <a:t> 3D- charts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31" y="1690688"/>
            <a:ext cx="10648738" cy="3960000"/>
          </a:xfrm>
          <a:prstGeom prst="rect">
            <a:avLst/>
          </a:prstGeom>
          <a:ln>
            <a:solidFill>
              <a:srgbClr val="002060"/>
            </a:solidFill>
          </a:ln>
        </p:spPr>
      </p:pic>
      <p:pic>
        <p:nvPicPr>
          <p:cNvPr id="7" name="Picture 6"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498000"/>
            <a:ext cx="4065087" cy="276999"/>
          </a:xfrm>
          <a:prstGeom prst="rect">
            <a:avLst/>
          </a:prstGeom>
        </p:spPr>
        <p:txBody>
          <a:bodyPr wrap="none">
            <a:spAutoFit/>
          </a:bodyPr>
          <a:lstStyle/>
          <a:p>
            <a:r>
              <a:rPr lang="en-US" sz="1200" dirty="0"/>
              <a:t>https://peltiertech.com/excel-3d-charts-charts-with-no-value/</a:t>
            </a:r>
          </a:p>
        </p:txBody>
      </p:sp>
    </p:spTree>
    <p:extLst>
      <p:ext uri="{BB962C8B-B14F-4D97-AF65-F5344CB8AC3E}">
        <p14:creationId xmlns:p14="http://schemas.microsoft.com/office/powerpoint/2010/main" val="62086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Radar or Circular area chart</a:t>
            </a:r>
            <a:endParaRPr lang="en-US" dirty="0"/>
          </a:p>
        </p:txBody>
      </p:sp>
      <p:sp>
        <p:nvSpPr>
          <p:cNvPr id="3" name="Content Placeholder 2"/>
          <p:cNvSpPr>
            <a:spLocks noGrp="1"/>
          </p:cNvSpPr>
          <p:nvPr>
            <p:ph idx="1"/>
          </p:nvPr>
        </p:nvSpPr>
        <p:spPr>
          <a:xfrm>
            <a:off x="6782540" y="1825625"/>
            <a:ext cx="5281474" cy="4351338"/>
          </a:xfrm>
        </p:spPr>
        <p:txBody>
          <a:bodyPr>
            <a:normAutofit/>
          </a:bodyPr>
          <a:lstStyle/>
          <a:p>
            <a:r>
              <a:rPr lang="en-US" dirty="0"/>
              <a:t>A Radar Chart is a graphical method of displaying </a:t>
            </a:r>
            <a:r>
              <a:rPr lang="en-US" u="sng" dirty="0"/>
              <a:t>multivariate data </a:t>
            </a:r>
            <a:r>
              <a:rPr lang="en-US" dirty="0"/>
              <a:t>in the form of a two-dimensional chart of three or more </a:t>
            </a:r>
            <a:r>
              <a:rPr lang="en-US" u="sng" dirty="0"/>
              <a:t>quantitative variables </a:t>
            </a:r>
            <a:r>
              <a:rPr lang="en-US" dirty="0"/>
              <a:t>represented on axes starting from the same point. </a:t>
            </a:r>
          </a:p>
        </p:txBody>
      </p:sp>
      <p:pic>
        <p:nvPicPr>
          <p:cNvPr id="4" name="Picture 3"/>
          <p:cNvPicPr>
            <a:picLocks noChangeAspect="1"/>
          </p:cNvPicPr>
          <p:nvPr/>
        </p:nvPicPr>
        <p:blipFill>
          <a:blip r:embed="rId2"/>
          <a:stretch>
            <a:fillRect/>
          </a:stretch>
        </p:blipFill>
        <p:spPr>
          <a:xfrm>
            <a:off x="234518" y="1856963"/>
            <a:ext cx="6747055" cy="4320000"/>
          </a:xfrm>
          <a:prstGeom prst="rect">
            <a:avLst/>
          </a:prstGeom>
        </p:spPr>
      </p:pic>
      <p:pic>
        <p:nvPicPr>
          <p:cNvPr id="5" name="Picture 4"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26" y="6569024"/>
            <a:ext cx="3826432" cy="276999"/>
          </a:xfrm>
          <a:prstGeom prst="rect">
            <a:avLst/>
          </a:prstGeom>
        </p:spPr>
        <p:txBody>
          <a:bodyPr wrap="none">
            <a:spAutoFit/>
          </a:bodyPr>
          <a:lstStyle/>
          <a:p>
            <a:r>
              <a:rPr lang="en-US" sz="1200" dirty="0"/>
              <a:t>https://www.fusioncharts.com/chart-primers/radar-chart/</a:t>
            </a:r>
          </a:p>
        </p:txBody>
      </p:sp>
    </p:spTree>
    <p:extLst>
      <p:ext uri="{BB962C8B-B14F-4D97-AF65-F5344CB8AC3E}">
        <p14:creationId xmlns:p14="http://schemas.microsoft.com/office/powerpoint/2010/main" val="255884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Radar or Circular area chart</a:t>
            </a:r>
            <a:endParaRPr lang="en-US" b="1" dirty="0"/>
          </a:p>
        </p:txBody>
      </p:sp>
      <p:sp>
        <p:nvSpPr>
          <p:cNvPr id="3" name="Content Placeholder 2"/>
          <p:cNvSpPr>
            <a:spLocks noGrp="1"/>
          </p:cNvSpPr>
          <p:nvPr>
            <p:ph idx="1"/>
          </p:nvPr>
        </p:nvSpPr>
        <p:spPr/>
        <p:txBody>
          <a:bodyPr/>
          <a:lstStyle/>
          <a:p>
            <a:r>
              <a:rPr lang="en-US" dirty="0"/>
              <a:t>Suppose you were asked to rank your favorite beer on 8 aspects (Sourness, Bitterness, Sweetness, Saltiness, Yeast, Hop, Malt and Special Grain) and then show them graphically, you might use a Column Chart for it</a:t>
            </a:r>
            <a:r>
              <a:rPr lang="en-US" dirty="0" smtClean="0"/>
              <a:t>.</a:t>
            </a:r>
          </a:p>
          <a:p>
            <a:r>
              <a:rPr lang="en-US" dirty="0"/>
              <a:t>But when there are a large number of variables (8 in this case), the </a:t>
            </a:r>
            <a:r>
              <a:rPr lang="en-US" dirty="0" smtClean="0"/>
              <a:t>column chart </a:t>
            </a:r>
            <a:r>
              <a:rPr lang="en-US" dirty="0"/>
              <a:t>might look cluttered. In such scenarios, try the </a:t>
            </a:r>
            <a:r>
              <a:rPr lang="en-US" dirty="0" smtClean="0"/>
              <a:t>radar chart </a:t>
            </a:r>
            <a:r>
              <a:rPr lang="en-US" dirty="0"/>
              <a:t>instead!</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604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38705" y="1794287"/>
            <a:ext cx="6750000" cy="4320000"/>
          </a:xfrm>
          <a:prstGeom prst="rect">
            <a:avLst/>
          </a:prstGeom>
        </p:spPr>
      </p:pic>
      <p:sp>
        <p:nvSpPr>
          <p:cNvPr id="5" name="Rectangle 4"/>
          <p:cNvSpPr/>
          <p:nvPr/>
        </p:nvSpPr>
        <p:spPr>
          <a:xfrm>
            <a:off x="7388441" y="1838723"/>
            <a:ext cx="4524652" cy="2585323"/>
          </a:xfrm>
          <a:prstGeom prst="rect">
            <a:avLst/>
          </a:prstGeom>
        </p:spPr>
        <p:txBody>
          <a:bodyPr wrap="square">
            <a:spAutoFit/>
          </a:bodyPr>
          <a:lstStyle/>
          <a:p>
            <a:pPr marL="177800" indent="-177800">
              <a:buFont typeface="Arial" panose="020B0604020202020204" pitchFamily="34" charset="0"/>
              <a:buChar char="•"/>
            </a:pPr>
            <a:r>
              <a:rPr lang="en-US" dirty="0">
                <a:latin typeface="robotoregular"/>
              </a:rPr>
              <a:t>The 2 beers are ranked on each of the 8 parameters. </a:t>
            </a:r>
            <a:endParaRPr lang="en-US" dirty="0" smtClean="0">
              <a:latin typeface="robotoregular"/>
            </a:endParaRPr>
          </a:p>
          <a:p>
            <a:pPr marL="177800" indent="-177800">
              <a:buFont typeface="Arial" panose="020B0604020202020204" pitchFamily="34" charset="0"/>
              <a:buChar char="•"/>
            </a:pPr>
            <a:r>
              <a:rPr lang="en-US" dirty="0" smtClean="0">
                <a:latin typeface="robotoregular"/>
              </a:rPr>
              <a:t>The </a:t>
            </a:r>
            <a:r>
              <a:rPr lang="en-US" dirty="0">
                <a:latin typeface="robotoregular"/>
              </a:rPr>
              <a:t>color coding for each beer helps to visually correlate and contrast the beers over its diverse aspects. </a:t>
            </a:r>
            <a:endParaRPr lang="en-US" dirty="0" smtClean="0">
              <a:latin typeface="robotoregular"/>
            </a:endParaRPr>
          </a:p>
          <a:p>
            <a:pPr marL="177800" indent="-177800">
              <a:buFont typeface="Arial" panose="020B0604020202020204" pitchFamily="34" charset="0"/>
              <a:buChar char="•"/>
            </a:pPr>
            <a:r>
              <a:rPr lang="en-US" dirty="0" smtClean="0">
                <a:latin typeface="robotoregular"/>
              </a:rPr>
              <a:t>If </a:t>
            </a:r>
            <a:r>
              <a:rPr lang="en-US" dirty="0">
                <a:latin typeface="robotoregular"/>
              </a:rPr>
              <a:t>you like your beer bitter, the chart gives you an indication that maybe it's time you switched to Beer B (as Beer B has a higher rank in bitterness to Beer A).</a:t>
            </a:r>
            <a:endParaRPr lang="en-US" dirty="0"/>
          </a:p>
        </p:txBody>
      </p:sp>
      <p:sp>
        <p:nvSpPr>
          <p:cNvPr id="6" name="Title 1"/>
          <p:cNvSpPr>
            <a:spLocks noGrp="1"/>
          </p:cNvSpPr>
          <p:nvPr>
            <p:ph type="title"/>
          </p:nvPr>
        </p:nvSpPr>
        <p:spPr/>
        <p:txBody>
          <a:bodyPr/>
          <a:lstStyle/>
          <a:p>
            <a:r>
              <a:rPr lang="en-US" b="1" dirty="0" smtClean="0"/>
              <a:t>Radar or Circular area chart</a:t>
            </a:r>
            <a:endParaRPr lang="en-US" b="1" dirty="0"/>
          </a:p>
        </p:txBody>
      </p:sp>
      <p:sp>
        <p:nvSpPr>
          <p:cNvPr id="7" name="Rectangle 6"/>
          <p:cNvSpPr/>
          <p:nvPr/>
        </p:nvSpPr>
        <p:spPr>
          <a:xfrm>
            <a:off x="0" y="6581001"/>
            <a:ext cx="3826432" cy="276999"/>
          </a:xfrm>
          <a:prstGeom prst="rect">
            <a:avLst/>
          </a:prstGeom>
        </p:spPr>
        <p:txBody>
          <a:bodyPr wrap="none">
            <a:spAutoFit/>
          </a:bodyPr>
          <a:lstStyle/>
          <a:p>
            <a:r>
              <a:rPr lang="en-US" sz="1200" dirty="0"/>
              <a:t>https://www.fusioncharts.com/chart-primers/radar-chart/</a:t>
            </a:r>
          </a:p>
        </p:txBody>
      </p:sp>
      <p:pic>
        <p:nvPicPr>
          <p:cNvPr id="8" name="Picture 7"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87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Box </a:t>
            </a:r>
            <a:r>
              <a:rPr lang="en-US" b="1" dirty="0"/>
              <a:t>&amp; Whisker chart</a:t>
            </a:r>
          </a:p>
        </p:txBody>
      </p:sp>
      <p:sp>
        <p:nvSpPr>
          <p:cNvPr id="3" name="Content Placeholder 2"/>
          <p:cNvSpPr>
            <a:spLocks noGrp="1"/>
          </p:cNvSpPr>
          <p:nvPr>
            <p:ph idx="1"/>
          </p:nvPr>
        </p:nvSpPr>
        <p:spPr/>
        <p:txBody>
          <a:bodyPr/>
          <a:lstStyle/>
          <a:p>
            <a:pPr marL="0" indent="0" fontAlgn="base">
              <a:buNone/>
            </a:pPr>
            <a:r>
              <a:rPr lang="en-US" dirty="0"/>
              <a:t>The Box &amp; Whisker chart displays the </a:t>
            </a:r>
            <a:r>
              <a:rPr lang="en-US" u="sng" dirty="0"/>
              <a:t>spread</a:t>
            </a:r>
            <a:r>
              <a:rPr lang="en-US" dirty="0"/>
              <a:t> and </a:t>
            </a:r>
            <a:r>
              <a:rPr lang="en-US" u="sng" dirty="0" err="1"/>
              <a:t>skewness</a:t>
            </a:r>
            <a:r>
              <a:rPr lang="en-US" dirty="0"/>
              <a:t> in a batch of data through its five-number summary: minimum, maximum, median, upper and lower quartiles. It is used:</a:t>
            </a:r>
          </a:p>
          <a:p>
            <a:pPr marL="896938" fontAlgn="base"/>
            <a:r>
              <a:rPr lang="en-US" dirty="0"/>
              <a:t>For a quick understanding of the distribution of a dataset</a:t>
            </a:r>
          </a:p>
          <a:p>
            <a:pPr marL="896938" fontAlgn="base"/>
            <a:r>
              <a:rPr lang="en-US" dirty="0"/>
              <a:t>To know whether a distribution is skewed or not</a:t>
            </a:r>
          </a:p>
          <a:p>
            <a:pPr marL="896938" fontAlgn="base"/>
            <a:r>
              <a:rPr lang="en-US" dirty="0"/>
              <a:t>To find out unusual observations/errors in the data set</a:t>
            </a:r>
          </a:p>
          <a:p>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742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0162"/>
            <a:ext cx="5641686" cy="4320000"/>
          </a:xfrm>
          <a:prstGeom prst="rect">
            <a:avLst/>
          </a:prstGeom>
        </p:spPr>
      </p:pic>
      <p:sp>
        <p:nvSpPr>
          <p:cNvPr id="7" name="Rectangle 6"/>
          <p:cNvSpPr/>
          <p:nvPr/>
        </p:nvSpPr>
        <p:spPr>
          <a:xfrm>
            <a:off x="6172939" y="2182558"/>
            <a:ext cx="5180861" cy="1200329"/>
          </a:xfrm>
          <a:prstGeom prst="rect">
            <a:avLst/>
          </a:prstGeom>
        </p:spPr>
        <p:txBody>
          <a:bodyPr wrap="square">
            <a:spAutoFit/>
          </a:bodyPr>
          <a:lstStyle/>
          <a:p>
            <a:r>
              <a:rPr lang="en-US" sz="2400" dirty="0" smtClean="0"/>
              <a:t>Five-number </a:t>
            </a:r>
            <a:r>
              <a:rPr lang="en-US" sz="2400" dirty="0"/>
              <a:t>summary: minimum, maximum, median, upper and lower quartiles</a:t>
            </a:r>
          </a:p>
        </p:txBody>
      </p:sp>
      <p:sp>
        <p:nvSpPr>
          <p:cNvPr id="8" name="Title 1"/>
          <p:cNvSpPr>
            <a:spLocks noGrp="1"/>
          </p:cNvSpPr>
          <p:nvPr>
            <p:ph type="title"/>
          </p:nvPr>
        </p:nvSpPr>
        <p:spPr/>
        <p:txBody>
          <a:bodyPr/>
          <a:lstStyle/>
          <a:p>
            <a:r>
              <a:rPr lang="en-US" b="1" dirty="0" smtClean="0"/>
              <a:t>Box </a:t>
            </a:r>
            <a:r>
              <a:rPr lang="en-US" b="1" dirty="0"/>
              <a:t>&amp; Whisker chart</a:t>
            </a:r>
          </a:p>
        </p:txBody>
      </p:sp>
      <p:sp>
        <p:nvSpPr>
          <p:cNvPr id="9" name="Rectangle 8"/>
          <p:cNvSpPr/>
          <p:nvPr/>
        </p:nvSpPr>
        <p:spPr>
          <a:xfrm>
            <a:off x="0" y="6553532"/>
            <a:ext cx="9144000" cy="276999"/>
          </a:xfrm>
          <a:prstGeom prst="rect">
            <a:avLst/>
          </a:prstGeom>
        </p:spPr>
        <p:txBody>
          <a:bodyPr wrap="square">
            <a:spAutoFit/>
          </a:bodyPr>
          <a:lstStyle/>
          <a:p>
            <a:r>
              <a:rPr lang="en-US" sz="1200" dirty="0"/>
              <a:t>http://sphweb.bumc.bu.edu/otlt/MPH-Modules/BS/BS704_SummarizingData/BS704_SummarizingData8.html</a:t>
            </a:r>
          </a:p>
        </p:txBody>
      </p:sp>
      <p:pic>
        <p:nvPicPr>
          <p:cNvPr id="6"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5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b="1" dirty="0"/>
              <a:t>Step 1: </a:t>
            </a:r>
            <a:r>
              <a:rPr lang="en-US" sz="3600" dirty="0"/>
              <a:t>Determine your visualization </a:t>
            </a:r>
            <a:r>
              <a:rPr lang="en-US" sz="3600" dirty="0" smtClean="0"/>
              <a:t>goal</a:t>
            </a:r>
            <a:endParaRPr lang="en-US" sz="3600" dirty="0"/>
          </a:p>
        </p:txBody>
      </p:sp>
    </p:spTree>
    <p:extLst>
      <p:ext uri="{BB962C8B-B14F-4D97-AF65-F5344CB8AC3E}">
        <p14:creationId xmlns:p14="http://schemas.microsoft.com/office/powerpoint/2010/main" val="3132441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solidFill>
                  <a:srgbClr val="000000"/>
                </a:solidFill>
                <a:cs typeface="Arial" panose="020B0604020202020204" pitchFamily="34" charset="0"/>
              </a:rPr>
              <a:t>Example: </a:t>
            </a:r>
            <a:r>
              <a:rPr lang="en-US" sz="2400" dirty="0" smtClean="0"/>
              <a:t>A </a:t>
            </a:r>
            <a:r>
              <a:rPr lang="en-US" sz="2400" dirty="0"/>
              <a:t>drug company tested three formulations of a pain relief medicine for migraine headache sufferers. For the experiment 27 volunteers were selected and 9 were randomly assigned to one of three drug formulations. The subjects were instructed to take the drug during their next migraine headache episode and to report their pain on a scale of 1 to 10 (10 being most pain). </a:t>
            </a:r>
            <a:endParaRPr lang="en-US" sz="2400" dirty="0" smtClean="0"/>
          </a:p>
          <a:p>
            <a:pPr marL="0" indent="0">
              <a:buNone/>
            </a:pPr>
            <a:r>
              <a:rPr lang="en-US" sz="2400" dirty="0" smtClean="0"/>
              <a:t>Drug </a:t>
            </a:r>
            <a:r>
              <a:rPr lang="en-US" sz="2400" dirty="0" smtClean="0"/>
              <a:t>A: </a:t>
            </a:r>
            <a:r>
              <a:rPr lang="en-US" sz="2400" dirty="0"/>
              <a:t>4 5 4 3 2 4 3 4 4 </a:t>
            </a:r>
            <a:endParaRPr lang="en-US" sz="2400" dirty="0" smtClean="0"/>
          </a:p>
          <a:p>
            <a:pPr marL="0" indent="0">
              <a:buNone/>
            </a:pPr>
            <a:r>
              <a:rPr lang="en-US" sz="2400" dirty="0" smtClean="0"/>
              <a:t>Drug </a:t>
            </a:r>
            <a:r>
              <a:rPr lang="en-US" sz="2400" dirty="0" smtClean="0"/>
              <a:t>B: </a:t>
            </a:r>
            <a:r>
              <a:rPr lang="en-US" sz="2400" dirty="0"/>
              <a:t>6 8 4 5 4 6 5 8 6 </a:t>
            </a:r>
            <a:endParaRPr lang="en-US" sz="2400" dirty="0" smtClean="0"/>
          </a:p>
          <a:p>
            <a:pPr marL="0" indent="0">
              <a:buNone/>
            </a:pPr>
            <a:r>
              <a:rPr lang="en-US" sz="2400" smtClean="0"/>
              <a:t>Drug </a:t>
            </a:r>
            <a:r>
              <a:rPr lang="en-US" sz="2400" smtClean="0"/>
              <a:t>C: </a:t>
            </a:r>
            <a:r>
              <a:rPr lang="en-US" sz="2400" dirty="0"/>
              <a:t>6 7 6 6 7 5 6 5 </a:t>
            </a:r>
            <a:r>
              <a:rPr lang="en-US" sz="2400" dirty="0" smtClean="0"/>
              <a:t>5</a:t>
            </a:r>
            <a:endParaRPr lang="en-US" sz="2400" dirty="0" smtClean="0"/>
          </a:p>
        </p:txBody>
      </p:sp>
      <p:sp>
        <p:nvSpPr>
          <p:cNvPr id="4" name="Title 1"/>
          <p:cNvSpPr>
            <a:spLocks noGrp="1"/>
          </p:cNvSpPr>
          <p:nvPr>
            <p:ph type="title"/>
          </p:nvPr>
        </p:nvSpPr>
        <p:spPr/>
        <p:txBody>
          <a:bodyPr/>
          <a:lstStyle/>
          <a:p>
            <a:endParaRPr lang="en-US" b="1" dirty="0"/>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14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88969149"/>
              </p:ext>
            </p:extLst>
          </p:nvPr>
        </p:nvGraphicFramePr>
        <p:xfrm>
          <a:off x="2002684" y="3747391"/>
          <a:ext cx="7973568" cy="2194560"/>
        </p:xfrm>
        <a:graphic>
          <a:graphicData uri="http://schemas.openxmlformats.org/drawingml/2006/table">
            <a:tbl>
              <a:tblPr/>
              <a:tblGrid>
                <a:gridCol w="1993392"/>
                <a:gridCol w="1993392"/>
                <a:gridCol w="1993392"/>
                <a:gridCol w="1993392"/>
              </a:tblGrid>
              <a:tr h="0">
                <a:tc>
                  <a:txBody>
                    <a:bodyPr/>
                    <a:lstStyle/>
                    <a:p>
                      <a:pPr algn="ctr"/>
                      <a:r>
                        <a:rPr lang="en-US" dirty="0">
                          <a:solidFill>
                            <a:srgbClr val="000000"/>
                          </a:solidFill>
                          <a:effectLst/>
                        </a:rPr>
                        <a:t>Low Calorie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Low Fat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Low Carbohydrate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Control</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8</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9</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5</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6</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-1</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7</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5</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0</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1</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417458" y="371315"/>
            <a:ext cx="1167688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cs typeface="Arial" panose="020B0604020202020204" pitchFamily="34" charset="0"/>
              </a:rPr>
              <a:t>Example:</a:t>
            </a:r>
            <a:r>
              <a:rPr lang="en-US" sz="1600" b="1" dirty="0"/>
              <a:t> </a:t>
            </a:r>
            <a:r>
              <a:rPr kumimoji="0" lang="en-US" sz="1600" b="0" i="0" u="none" strike="noStrike" cap="none" normalizeH="0" baseline="0" dirty="0" smtClean="0">
                <a:ln>
                  <a:noFill/>
                </a:ln>
                <a:solidFill>
                  <a:srgbClr val="000000"/>
                </a:solidFill>
                <a:effectLst/>
                <a:cs typeface="Arial" panose="020B0604020202020204" pitchFamily="34" charset="0"/>
              </a:rPr>
              <a:t>A clinical trial is run to compare weight loss programs and participants are randomly assigned to one of the comparison programs and are counseled on the details of the assigned program. Participants follow the assigned program for 8 weeks. The outcome of interest is weight loss, defined as the difference in weight measured at the start of the study (baseline) and weight measured at the end of the study (8 weeks), measured in pounds.  </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Three popular weight loss programs are considered. The first is a low calorie diet. The second is a low fat diet and the third is a low carbohydrate diet. For comparison purposes, a fourth group is considered as a control group. Participants in the fourth group are told that they are participating in a study of healthy behaviors with weight loss only one component of interest. The control group is included here to assess the placebo effect (i.e., weight loss due to simply participating in the study). A total of twenty patients agree to participate in the study and are randomly assigned to one of the four diet groups. Weights are measured at baseline and patients are counseled on the proper implementation of the assigned diet (with the exception of the control group). After 8 weeks, each patient's weight is again measured and the difference in weights is computed by subtracting the 8 week weight from the baseline weight. Positive differences indicate weight losses and negative differences indicate weight gains. For interpretation purposes, we refer to the differences in weights as weight losses and the observed weight losses are shown below.</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endParaRPr kumimoji="0" lang="en-US" sz="1600" b="0" i="0" u="none" strike="noStrike" cap="none" normalizeH="0" baseline="0" dirty="0" smtClean="0">
              <a:ln>
                <a:noFill/>
              </a:ln>
              <a:solidFill>
                <a:schemeClr val="tx1"/>
              </a:solidFill>
              <a:effectLst/>
            </a:endParaRP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097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7940" y="2189606"/>
          <a:ext cx="4122177" cy="4501600"/>
        </p:xfrm>
        <a:graphic>
          <a:graphicData uri="http://schemas.openxmlformats.org/drawingml/2006/table">
            <a:tbl>
              <a:tblPr/>
              <a:tblGrid>
                <a:gridCol w="1374059"/>
                <a:gridCol w="1374059"/>
                <a:gridCol w="1374059"/>
              </a:tblGrid>
              <a:tr h="271959">
                <a:tc>
                  <a:txBody>
                    <a:bodyPr/>
                    <a:lstStyle/>
                    <a:p>
                      <a:pPr algn="ctr" fontAlgn="t"/>
                      <a:r>
                        <a:rPr lang="en-US" sz="1400" b="1" dirty="0">
                          <a:solidFill>
                            <a:srgbClr val="000000"/>
                          </a:solidFill>
                          <a:effectLst/>
                        </a:rPr>
                        <a:t>Treatment</a:t>
                      </a:r>
                      <a:endParaRPr lang="en-US" sz="1400" dirty="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b="1">
                          <a:solidFill>
                            <a:srgbClr val="000000"/>
                          </a:solidFill>
                          <a:effectLst/>
                        </a:rPr>
                        <a:t>Male</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b="1">
                          <a:solidFill>
                            <a:srgbClr val="000000"/>
                          </a:solidFill>
                          <a:effectLst/>
                        </a:rPr>
                        <a:t>Female</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algn="ctr" fontAlgn="t"/>
                      <a:r>
                        <a:rPr lang="en-US" sz="1400" b="1">
                          <a:solidFill>
                            <a:srgbClr val="000000"/>
                          </a:solidFill>
                          <a:effectLst/>
                        </a:rPr>
                        <a:t>A</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12</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21</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16</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18</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algn="ctr" fontAlgn="t"/>
                      <a:r>
                        <a:rPr lang="en-US" sz="1400" b="1">
                          <a:solidFill>
                            <a:srgbClr val="000000"/>
                          </a:solidFill>
                          <a:effectLst/>
                        </a:rPr>
                        <a:t>B</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21</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20</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23</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20</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algn="ctr" fontAlgn="t"/>
                      <a:r>
                        <a:rPr lang="en-US" sz="1400" b="1">
                          <a:solidFill>
                            <a:srgbClr val="000000"/>
                          </a:solidFill>
                          <a:effectLst/>
                        </a:rPr>
                        <a:t>C</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37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34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36</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26</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22</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68677" y="228537"/>
            <a:ext cx="109819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solidFill>
                  <a:srgbClr val="000000"/>
                </a:solidFill>
                <a:cs typeface="Arial" panose="020B0604020202020204" pitchFamily="34" charset="0"/>
              </a:rPr>
              <a:t>Example: </a:t>
            </a:r>
            <a:r>
              <a:rPr kumimoji="0" lang="en-US" sz="1600" b="0" i="0" u="none" strike="noStrike" cap="none" normalizeH="0" baseline="0" dirty="0" smtClean="0">
                <a:ln>
                  <a:noFill/>
                </a:ln>
                <a:solidFill>
                  <a:srgbClr val="000000"/>
                </a:solidFill>
                <a:effectLst/>
                <a:cs typeface="Arial" panose="020B0604020202020204" pitchFamily="34" charset="0"/>
              </a:rPr>
              <a:t>Consider the clinical trial outlined above in which three competing treatments for joint pain are compared in terms of their mean time to pain relief in patients with osteoarthritis. Because investigators hypothesize that there may be a difference in time to pain relief in men versus women, they randomly assign 15 participating men to one of the three competing treatments and randomly assign 15 participating women to one of the three competing treatments (i.e., stratified randomization). Participating men and women do not know to which treatment they are assigned. They are instructed to take the assigned medication when they experience joint pain and to record the time, in minutes, until the pain subsides. The data (times to pain relief) are shown below and are organized by the assigned treatment and sex of the participant.</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 </a:t>
            </a:r>
            <a:endParaRPr kumimoji="0" lang="en-US" sz="1600" b="0" i="0" u="none" strike="noStrike" cap="none" normalizeH="0" baseline="0" dirty="0" smtClean="0">
              <a:ln>
                <a:noFill/>
              </a:ln>
              <a:solidFill>
                <a:schemeClr val="tx1"/>
              </a:solidFill>
              <a:effectLst/>
            </a:endParaRPr>
          </a:p>
        </p:txBody>
      </p:sp>
      <p:sp>
        <p:nvSpPr>
          <p:cNvPr id="6" name="Rectangle 5"/>
          <p:cNvSpPr/>
          <p:nvPr/>
        </p:nvSpPr>
        <p:spPr>
          <a:xfrm>
            <a:off x="8811556" y="2226117"/>
            <a:ext cx="2116855" cy="923330"/>
          </a:xfrm>
          <a:prstGeom prst="rect">
            <a:avLst/>
          </a:prstGeom>
        </p:spPr>
        <p:txBody>
          <a:bodyPr wrap="square">
            <a:spAutoFit/>
          </a:bodyPr>
          <a:lstStyle/>
          <a:p>
            <a:pPr lvl="0" eaLnBrk="0" fontAlgn="base" hangingPunct="0">
              <a:spcBef>
                <a:spcPct val="0"/>
              </a:spcBef>
              <a:spcAft>
                <a:spcPct val="0"/>
              </a:spcAft>
            </a:pPr>
            <a:r>
              <a:rPr lang="en-US" b="1" dirty="0">
                <a:cs typeface="Arial" panose="020B0604020202020204" pitchFamily="34" charset="0"/>
              </a:rPr>
              <a:t>Table of Time to Pain Relief by Treatment and Sex</a:t>
            </a:r>
            <a:endParaRPr lang="en-US" dirty="0"/>
          </a:p>
        </p:txBody>
      </p:sp>
      <p:pic>
        <p:nvPicPr>
          <p:cNvPr id="7"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5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9236" y="-342000"/>
            <a:ext cx="9321471" cy="7200000"/>
          </a:xfrm>
          <a:prstGeom prst="rect">
            <a:avLst/>
          </a:prstGeom>
        </p:spPr>
      </p:pic>
    </p:spTree>
    <p:extLst>
      <p:ext uri="{BB962C8B-B14F-4D97-AF65-F5344CB8AC3E}">
        <p14:creationId xmlns:p14="http://schemas.microsoft.com/office/powerpoint/2010/main" val="227458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9234" y="-386915"/>
            <a:ext cx="9321471" cy="7200000"/>
          </a:xfrm>
          <a:prstGeom prst="rect">
            <a:avLst/>
          </a:prstGeom>
        </p:spPr>
      </p:pic>
      <p:sp>
        <p:nvSpPr>
          <p:cNvPr id="5" name="Rectangle 4"/>
          <p:cNvSpPr/>
          <p:nvPr/>
        </p:nvSpPr>
        <p:spPr>
          <a:xfrm>
            <a:off x="3968318" y="3018408"/>
            <a:ext cx="1278385" cy="550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40778" y="2397813"/>
            <a:ext cx="1278385" cy="550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40778" y="3736973"/>
            <a:ext cx="1278385" cy="550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49982" y="2948228"/>
            <a:ext cx="1278385" cy="550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3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a:t>
            </a:r>
            <a:r>
              <a:rPr lang="en-US" b="1" dirty="0"/>
              <a:t>presentation types</a:t>
            </a:r>
            <a:r>
              <a:rPr lang="en-US" dirty="0"/>
              <a:t> </a:t>
            </a:r>
          </a:p>
        </p:txBody>
      </p:sp>
      <p:sp>
        <p:nvSpPr>
          <p:cNvPr id="3" name="Content Placeholder 2"/>
          <p:cNvSpPr>
            <a:spLocks noGrp="1"/>
          </p:cNvSpPr>
          <p:nvPr>
            <p:ph idx="1"/>
          </p:nvPr>
        </p:nvSpPr>
        <p:spPr/>
        <p:txBody>
          <a:bodyPr/>
          <a:lstStyle/>
          <a:p>
            <a:pPr marL="0" indent="0">
              <a:buNone/>
            </a:pPr>
            <a:r>
              <a:rPr lang="en-US" dirty="0"/>
              <a:t>There are four </a:t>
            </a:r>
            <a:r>
              <a:rPr lang="en-US" b="1" dirty="0"/>
              <a:t>basic presentation types</a:t>
            </a:r>
            <a:r>
              <a:rPr lang="en-US" dirty="0"/>
              <a:t> that you can use to present your data:</a:t>
            </a:r>
          </a:p>
          <a:p>
            <a:pPr marL="896938"/>
            <a:r>
              <a:rPr lang="en-US" dirty="0"/>
              <a:t>Comparison</a:t>
            </a:r>
          </a:p>
          <a:p>
            <a:pPr marL="896938"/>
            <a:r>
              <a:rPr lang="en-US" dirty="0"/>
              <a:t>Composition</a:t>
            </a:r>
          </a:p>
          <a:p>
            <a:pPr marL="896938"/>
            <a:r>
              <a:rPr lang="en-US" dirty="0"/>
              <a:t>Distribution</a:t>
            </a:r>
          </a:p>
          <a:p>
            <a:pPr marL="896938"/>
            <a:r>
              <a:rPr lang="en-US" dirty="0"/>
              <a:t>Relationship</a:t>
            </a:r>
          </a:p>
          <a:p>
            <a:pPr marL="0" indent="0">
              <a:buNone/>
            </a:pPr>
            <a:r>
              <a:rPr lang="en-US" dirty="0"/>
              <a:t>Unless you are a statistician or a data-analyst, you are most likely using only the two, most commonly used types of data analysis: </a:t>
            </a:r>
            <a:r>
              <a:rPr lang="en-US" b="1" dirty="0">
                <a:solidFill>
                  <a:srgbClr val="FF0000"/>
                </a:solidFill>
              </a:rPr>
              <a:t>Comparison</a:t>
            </a:r>
            <a:r>
              <a:rPr lang="en-US" dirty="0"/>
              <a:t> or </a:t>
            </a:r>
            <a:r>
              <a:rPr lang="en-US" b="1" dirty="0">
                <a:solidFill>
                  <a:srgbClr val="FF0000"/>
                </a:solidFill>
              </a:rPr>
              <a:t>Composition</a:t>
            </a:r>
            <a:r>
              <a:rPr lang="en-US" dirty="0"/>
              <a:t>.</a:t>
            </a:r>
          </a:p>
          <a:p>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916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want to compare values</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 comparison</a:t>
            </a:r>
            <a:r>
              <a:rPr lang="en-US" dirty="0"/>
              <a:t> tries to set one set of variables apart from another, and display how those two variables interact, like the number of visitors to five competing web sites in a single month.</a:t>
            </a:r>
          </a:p>
          <a:p>
            <a:pPr marL="985838" indent="-266700" fontAlgn="base"/>
            <a:r>
              <a:rPr lang="en-US" dirty="0" smtClean="0"/>
              <a:t>Column</a:t>
            </a:r>
            <a:endParaRPr lang="en-US" dirty="0"/>
          </a:p>
          <a:p>
            <a:pPr marL="985838" indent="-266700" fontAlgn="base"/>
            <a:r>
              <a:rPr lang="en-US" dirty="0"/>
              <a:t>Bar</a:t>
            </a:r>
          </a:p>
          <a:p>
            <a:pPr marL="985838" indent="-266700" fontAlgn="base"/>
            <a:r>
              <a:rPr lang="en-US" dirty="0" smtClean="0"/>
              <a:t>Line</a:t>
            </a:r>
            <a:endParaRPr lang="en-US" dirty="0"/>
          </a:p>
        </p:txBody>
      </p:sp>
    </p:spTree>
    <p:extLst>
      <p:ext uri="{BB962C8B-B14F-4D97-AF65-F5344CB8AC3E}">
        <p14:creationId xmlns:p14="http://schemas.microsoft.com/office/powerpoint/2010/main" val="403938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you want to show the composition of something</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 composition</a:t>
            </a:r>
            <a:r>
              <a:rPr lang="en-US" dirty="0"/>
              <a:t> tries to collect different types of information that make up a whole and display them together, like the search terms that those visitors used to land on your site, or how many of them came from links, search engines, or direct traffic.</a:t>
            </a:r>
          </a:p>
          <a:p>
            <a:pPr marL="896938" fontAlgn="base"/>
            <a:r>
              <a:rPr lang="en-US" dirty="0" smtClean="0"/>
              <a:t>Pie</a:t>
            </a:r>
            <a:endParaRPr lang="en-US" dirty="0"/>
          </a:p>
          <a:p>
            <a:pPr marL="896938" fontAlgn="base"/>
            <a:r>
              <a:rPr lang="en-US" dirty="0"/>
              <a:t>Stacked </a:t>
            </a:r>
            <a:r>
              <a:rPr lang="en-US" dirty="0" smtClean="0"/>
              <a:t>Bar or Column</a:t>
            </a:r>
            <a:endParaRPr lang="en-US" dirty="0"/>
          </a:p>
          <a:p>
            <a:pPr marL="896938" fontAlgn="base"/>
            <a:r>
              <a:rPr lang="en-US" dirty="0" smtClean="0"/>
              <a:t>Stacked Area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6199" y="3602726"/>
            <a:ext cx="5966851" cy="2880000"/>
          </a:xfrm>
          <a:prstGeom prst="rect">
            <a:avLst/>
          </a:prstGeom>
        </p:spPr>
      </p:pic>
    </p:spTree>
    <p:extLst>
      <p:ext uri="{BB962C8B-B14F-4D97-AF65-F5344CB8AC3E}">
        <p14:creationId xmlns:p14="http://schemas.microsoft.com/office/powerpoint/2010/main" val="11923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you want to show the composition of something</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 composition</a:t>
            </a:r>
            <a:r>
              <a:rPr lang="en-US" dirty="0"/>
              <a:t> tries to collect different types of information that make up a whole and display them together, like the search terms that those visitors used to land on your site, or how many of them came from links, search engines, or direct traffic.</a:t>
            </a:r>
          </a:p>
          <a:p>
            <a:pPr marL="896938" fontAlgn="base"/>
            <a:r>
              <a:rPr lang="en-US" dirty="0" smtClean="0"/>
              <a:t>Pie</a:t>
            </a:r>
            <a:endParaRPr lang="en-US" dirty="0"/>
          </a:p>
          <a:p>
            <a:pPr marL="896938" fontAlgn="base"/>
            <a:r>
              <a:rPr lang="en-US" dirty="0"/>
              <a:t>Stacked </a:t>
            </a:r>
            <a:r>
              <a:rPr lang="en-US" dirty="0" smtClean="0"/>
              <a:t>Bar or Column</a:t>
            </a:r>
            <a:endParaRPr lang="en-US" dirty="0"/>
          </a:p>
          <a:p>
            <a:pPr marL="896938" fontAlgn="base"/>
            <a:r>
              <a:rPr lang="en-US" dirty="0" smtClean="0"/>
              <a:t>Stacked Area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076" y="3589630"/>
            <a:ext cx="5768136" cy="2880000"/>
          </a:xfrm>
          <a:prstGeom prst="rect">
            <a:avLst/>
          </a:prstGeom>
        </p:spPr>
      </p:pic>
    </p:spTree>
    <p:extLst>
      <p:ext uri="{BB962C8B-B14F-4D97-AF65-F5344CB8AC3E}">
        <p14:creationId xmlns:p14="http://schemas.microsoft.com/office/powerpoint/2010/main" val="152058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3387</TotalTime>
  <Words>1184</Words>
  <Application>Microsoft Office PowerPoint</Application>
  <PresentationFormat>Widescreen</PresentationFormat>
  <Paragraphs>178</Paragraphs>
  <Slides>32</Slides>
  <Notes>0</Notes>
  <HiddenSlides>18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Angsana New</vt:lpstr>
      <vt:lpstr>Arial</vt:lpstr>
      <vt:lpstr>Calibri</vt:lpstr>
      <vt:lpstr>Calibri Light</vt:lpstr>
      <vt:lpstr>Cordia New</vt:lpstr>
      <vt:lpstr>robotoregular</vt:lpstr>
      <vt:lpstr>Office Theme</vt:lpstr>
      <vt:lpstr>Basic Data Analysis and Visualization</vt:lpstr>
      <vt:lpstr>PowerPoint Presentation</vt:lpstr>
      <vt:lpstr>PowerPoint Presentation</vt:lpstr>
      <vt:lpstr>PowerPoint Presentation</vt:lpstr>
      <vt:lpstr>PowerPoint Presentation</vt:lpstr>
      <vt:lpstr>Basic presentation types </vt:lpstr>
      <vt:lpstr>Do you want to compare values?</vt:lpstr>
      <vt:lpstr>Do you want to show the composition of something?</vt:lpstr>
      <vt:lpstr>Do you want to show the composition of something?</vt:lpstr>
      <vt:lpstr>Do you want to understand the distribution of your data?</vt:lpstr>
      <vt:lpstr>Do you want to better understand the relationship between value sets? </vt:lpstr>
      <vt:lpstr>Selecting the right chart</vt:lpstr>
      <vt:lpstr>Tables</vt:lpstr>
      <vt:lpstr>Tables</vt:lpstr>
      <vt:lpstr>Scatter chart</vt:lpstr>
      <vt:lpstr>Scatter chart</vt:lpstr>
      <vt:lpstr>Bubble chart</vt:lpstr>
      <vt:lpstr>Bubble chart</vt:lpstr>
      <vt:lpstr>Line chart</vt:lpstr>
      <vt:lpstr>Histograms and Bar charts</vt:lpstr>
      <vt:lpstr>Difference between Histograms and Bar charts</vt:lpstr>
      <vt:lpstr>Difference between Histograms and Bar charts</vt:lpstr>
      <vt:lpstr>2D- vs 3D- charts</vt:lpstr>
      <vt:lpstr>2D- vs 3D- charts</vt:lpstr>
      <vt:lpstr>Radar or Circular area chart</vt:lpstr>
      <vt:lpstr>Radar or Circular area chart</vt:lpstr>
      <vt:lpstr>Radar or Circular area chart</vt:lpstr>
      <vt:lpstr>Box &amp; Whisker chart</vt:lpstr>
      <vt:lpstr>Box &amp; Whisker chart</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Analysis and Visualization</dc:title>
  <dc:creator>Windows User</dc:creator>
  <cp:lastModifiedBy>Windows User</cp:lastModifiedBy>
  <cp:revision>96</cp:revision>
  <dcterms:created xsi:type="dcterms:W3CDTF">2018-04-09T08:27:58Z</dcterms:created>
  <dcterms:modified xsi:type="dcterms:W3CDTF">2018-07-13T09:43:47Z</dcterms:modified>
</cp:coreProperties>
</file>