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4" r:id="rId7"/>
    <p:sldId id="265" r:id="rId8"/>
    <p:sldId id="266" r:id="rId9"/>
    <p:sldId id="268" r:id="rId10"/>
    <p:sldId id="267" r:id="rId11"/>
    <p:sldId id="270" r:id="rId12"/>
    <p:sldId id="278" r:id="rId13"/>
    <p:sldId id="279" r:id="rId14"/>
    <p:sldId id="28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7"/>
    <p:restoredTop sz="94643"/>
  </p:normalViewPr>
  <p:slideViewPr>
    <p:cSldViewPr snapToGrid="0" snapToObjects="1">
      <p:cViewPr>
        <p:scale>
          <a:sx n="81" d="100"/>
          <a:sy n="81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BDD2-D16B-DE41-9B37-34E6669CF56B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0DB9-4AE0-8746-ADC0-CE07B1A0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QCoDeS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Delft, July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Adriaan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Instrument is typically a thin wrapper around an instrument driver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25" y="1690688"/>
            <a:ext cx="5260475" cy="4852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3325" y="6543320"/>
            <a:ext cx="476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QCodes</a:t>
            </a:r>
            <a:r>
              <a:rPr lang="en-US" dirty="0" smtClean="0"/>
              <a:t>: R&amp;S Microwave source driver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16401"/>
            <a:ext cx="47558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QCodes</a:t>
            </a:r>
            <a:r>
              <a:rPr lang="en-US" sz="2400" dirty="0" smtClean="0"/>
              <a:t> instrument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Contains parameters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Gets instantiated upon  start of the session and remains live during the entire session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anything that contains parameters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 meta-instrument containing other instruments +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 virtual-instrument that only exists in software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Can be instantiated on a server as a remote instrument to </a:t>
            </a:r>
            <a:r>
              <a:rPr lang="en-US" sz="2000" dirty="0" smtClean="0"/>
              <a:t>with </a:t>
            </a:r>
            <a:r>
              <a:rPr lang="en-US" sz="2000" dirty="0" smtClean="0"/>
              <a:t>a local </a:t>
            </a:r>
            <a:r>
              <a:rPr lang="en-US" sz="2000" dirty="0" smtClean="0"/>
              <a:t>proxy </a:t>
            </a:r>
            <a:r>
              <a:rPr lang="en-US" sz="2000" dirty="0" smtClean="0"/>
              <a:t>(server use is required for Loop)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40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examples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Open </a:t>
            </a:r>
            <a:r>
              <a:rPr lang="en-US" sz="4400" dirty="0" smtClean="0"/>
              <a:t>“</a:t>
            </a:r>
            <a:r>
              <a:rPr lang="en-US" sz="4400" dirty="0" err="1" smtClean="0"/>
              <a:t>Qcodes</a:t>
            </a:r>
            <a:r>
              <a:rPr lang="en-US" sz="4400" dirty="0" smtClean="0"/>
              <a:t>/docs/examples/</a:t>
            </a:r>
            <a:r>
              <a:rPr lang="en-US" sz="4400" dirty="0" err="1" smtClean="0"/>
              <a:t>Tutorial.ipynb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QCoDeS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Delft, July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Adriaan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in this presentation (but should 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on the instrument server and constraints</a:t>
            </a:r>
          </a:p>
          <a:p>
            <a:r>
              <a:rPr lang="en-US" dirty="0" smtClean="0"/>
              <a:t>Difference between dataset, data formatter and </a:t>
            </a:r>
            <a:r>
              <a:rPr lang="en-US" dirty="0" err="1" smtClean="0"/>
              <a:t>datafile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Probably some more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4030" y="151362"/>
            <a:ext cx="201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/>
              <a:t>Define your system</a:t>
            </a: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6615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3" idx="3"/>
            <a:endCxn id="22" idx="1"/>
          </p:cNvCxnSpPr>
          <p:nvPr/>
        </p:nvCxnSpPr>
        <p:spPr>
          <a:xfrm>
            <a:off x="4625788" y="2413575"/>
            <a:ext cx="5275727" cy="1498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1" idx="0"/>
          </p:cNvCxnSpPr>
          <p:nvPr/>
        </p:nvCxnSpPr>
        <p:spPr>
          <a:xfrm flipH="1">
            <a:off x="8827283" y="4362979"/>
            <a:ext cx="1553846" cy="182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2" idx="0"/>
          </p:cNvCxnSpPr>
          <p:nvPr/>
        </p:nvCxnSpPr>
        <p:spPr>
          <a:xfrm flipH="1">
            <a:off x="10204746" y="4362979"/>
            <a:ext cx="212243" cy="182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030" y="151362"/>
            <a:ext cx="349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Monitor runs in a separate process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1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8" name="Straight Arrow Connector 77"/>
          <p:cNvCxnSpPr>
            <a:stCxn id="20" idx="3"/>
          </p:cNvCxnSpPr>
          <p:nvPr/>
        </p:nvCxnSpPr>
        <p:spPr>
          <a:xfrm flipV="1">
            <a:off x="2266176" y="3407290"/>
            <a:ext cx="3122407" cy="576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73832" y="2831417"/>
            <a:ext cx="11147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84030" y="151362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Start a measurement loop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531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01676" y="3461163"/>
            <a:ext cx="1538828" cy="2198767"/>
            <a:chOff x="4921895" y="699539"/>
            <a:chExt cx="1538828" cy="2198767"/>
          </a:xfrm>
        </p:grpSpPr>
        <p:sp>
          <p:nvSpPr>
            <p:cNvPr id="60" name="Rounded Rectangle 59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23942" y="3294894"/>
            <a:ext cx="1177734" cy="48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706382" y="3635505"/>
            <a:ext cx="901378" cy="72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071090" y="5016195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1" idx="0"/>
          </p:cNvCxnSpPr>
          <p:nvPr/>
        </p:nvCxnSpPr>
        <p:spPr>
          <a:xfrm flipH="1">
            <a:off x="8827283" y="5572015"/>
            <a:ext cx="139531" cy="62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71091" y="5578754"/>
            <a:ext cx="769413" cy="61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71090" y="4561066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030" y="151362"/>
            <a:ext cx="25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Different </a:t>
            </a:r>
            <a:r>
              <a:rPr lang="en-US" b="1" u="sng" dirty="0" err="1" smtClean="0"/>
              <a:t>DataSet</a:t>
            </a:r>
            <a:r>
              <a:rPr lang="en-US" b="1" u="sng" dirty="0" smtClean="0"/>
              <a:t> Modes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19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01676" y="3461163"/>
            <a:ext cx="1538828" cy="2198767"/>
            <a:chOff x="4921895" y="699539"/>
            <a:chExt cx="1538828" cy="2198767"/>
          </a:xfrm>
        </p:grpSpPr>
        <p:sp>
          <p:nvSpPr>
            <p:cNvPr id="60" name="Rounded Rectangle 59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23942" y="3294894"/>
            <a:ext cx="1177734" cy="48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9071090" y="5016195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1" idx="0"/>
          </p:cNvCxnSpPr>
          <p:nvPr/>
        </p:nvCxnSpPr>
        <p:spPr>
          <a:xfrm flipH="1">
            <a:off x="8827283" y="5572015"/>
            <a:ext cx="139531" cy="62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71091" y="5578754"/>
            <a:ext cx="769413" cy="61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0" idx="1"/>
            <a:endCxn id="66" idx="3"/>
          </p:cNvCxnSpPr>
          <p:nvPr/>
        </p:nvCxnSpPr>
        <p:spPr>
          <a:xfrm flipH="1">
            <a:off x="4706382" y="4560547"/>
            <a:ext cx="3595294" cy="59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71090" y="4561066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030" y="151362"/>
            <a:ext cx="457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Measurement process just talks to </a:t>
            </a:r>
            <a:r>
              <a:rPr lang="en-US" b="1" u="sng" dirty="0" err="1" smtClean="0"/>
              <a:t>DataServer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04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/>
              <a:t>C</a:t>
            </a:r>
            <a:r>
              <a:rPr lang="en-US" dirty="0" smtClean="0"/>
              <a:t>oncepts </a:t>
            </a:r>
          </a:p>
          <a:p>
            <a:r>
              <a:rPr lang="en-US" dirty="0" smtClean="0"/>
              <a:t>Syntax and examples</a:t>
            </a:r>
            <a:endParaRPr lang="en-US" dirty="0"/>
          </a:p>
          <a:p>
            <a:r>
              <a:rPr lang="en-US" dirty="0" smtClean="0"/>
              <a:t>Discussion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935668" y="5572015"/>
            <a:ext cx="14226" cy="262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901890" y="5140509"/>
            <a:ext cx="23121" cy="26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1"/>
            <a:endCxn id="70" idx="3"/>
          </p:cNvCxnSpPr>
          <p:nvPr/>
        </p:nvCxnSpPr>
        <p:spPr>
          <a:xfrm flipH="1" flipV="1">
            <a:off x="4545017" y="5950339"/>
            <a:ext cx="3674217" cy="437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4030" y="151362"/>
            <a:ext cx="27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Measurement loop finishes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807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QCoDeS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8498" y="2900751"/>
            <a:ext cx="658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goal</a:t>
            </a:r>
            <a:r>
              <a:rPr lang="en-US" sz="2400" dirty="0" smtClean="0"/>
              <a:t>: to create a common data acquisition framework for all experiments in the Copenhagen/ Delft/ Sydney Station Q consortium</a:t>
            </a:r>
            <a:r>
              <a:rPr lang="is-IS" sz="2400" dirty="0" smtClean="0"/>
              <a:t>… and beyond</a:t>
            </a:r>
          </a:p>
          <a:p>
            <a:pPr algn="r"/>
            <a:r>
              <a:rPr lang="is-IS" sz="2400" dirty="0" smtClean="0"/>
              <a:t>- Alex Johnson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1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acquisition software?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89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Data acquisition software should perform two tasks</a:t>
            </a:r>
          </a:p>
          <a:p>
            <a:r>
              <a:rPr lang="en-US" sz="2000" dirty="0" smtClean="0"/>
              <a:t>Control instruments </a:t>
            </a:r>
          </a:p>
          <a:p>
            <a:r>
              <a:rPr lang="en-US" sz="2000" dirty="0" smtClean="0"/>
              <a:t>Record data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374571"/>
            <a:ext cx="10515600" cy="2017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Additional requirements </a:t>
            </a:r>
          </a:p>
          <a:p>
            <a:r>
              <a:rPr lang="en-US" sz="2000" dirty="0" smtClean="0"/>
              <a:t>Easy to use and learn</a:t>
            </a:r>
          </a:p>
          <a:p>
            <a:r>
              <a:rPr lang="en-US" sz="2000" dirty="0" smtClean="0"/>
              <a:t>Modular and extensible </a:t>
            </a:r>
          </a:p>
          <a:p>
            <a:r>
              <a:rPr lang="en-US" sz="2000" dirty="0" smtClean="0"/>
              <a:t>Automatable</a:t>
            </a:r>
          </a:p>
          <a:p>
            <a:r>
              <a:rPr lang="en-US" sz="2000" dirty="0" smtClean="0"/>
              <a:t>Stable/mature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4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54" y="286430"/>
            <a:ext cx="6044945" cy="3421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052" y="3873641"/>
            <a:ext cx="5159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old situation: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Igor (Alex’s code ~2002)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QTLab</a:t>
            </a:r>
            <a:r>
              <a:rPr lang="en-US" sz="2400" dirty="0" smtClean="0"/>
              <a:t> (Delft Python package ~2008)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LabVIEW</a:t>
            </a:r>
            <a:r>
              <a:rPr lang="en-US" sz="2400" dirty="0" smtClean="0"/>
              <a:t> + </a:t>
            </a:r>
            <a:r>
              <a:rPr lang="en-US" sz="2400" dirty="0" err="1" smtClean="0"/>
              <a:t>Mathematica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MATLAB (various ad-hoc efforts)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Some other lightweight Python 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35462" y="3873641"/>
            <a:ext cx="5027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current situation: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Igor (Alex’s code ~2002)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QTLab</a:t>
            </a:r>
            <a:r>
              <a:rPr lang="en-US" sz="2400" dirty="0" smtClean="0"/>
              <a:t> (Delft Python package ~2008)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LabVIEW</a:t>
            </a:r>
            <a:r>
              <a:rPr lang="en-US" sz="2400" dirty="0" smtClean="0"/>
              <a:t> + </a:t>
            </a:r>
            <a:r>
              <a:rPr lang="en-US" sz="2400" dirty="0" err="1" smtClean="0"/>
              <a:t>Mathematica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MATLAB (various ad-hoc efforts)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Some other lightweight Python code</a:t>
            </a:r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qcodes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06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QCoDeS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7466" y="1690688"/>
            <a:ext cx="57715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QCodes</a:t>
            </a:r>
            <a:r>
              <a:rPr lang="en-US" sz="2400" dirty="0" smtClean="0"/>
              <a:t> is: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based on python3 (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modular by design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based on a minimal set of concepts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Instrument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Parameter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Loop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Dataset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Tested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Collaborative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4279" y="5079684"/>
            <a:ext cx="658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goal</a:t>
            </a:r>
            <a:r>
              <a:rPr lang="en-US" sz="2000" dirty="0" smtClean="0"/>
              <a:t>: to create a common data acquisition framework for all experiments in the Copenhagen/ Delft/ Sydney Station Q consortium</a:t>
            </a:r>
            <a:r>
              <a:rPr lang="is-IS" sz="2000" dirty="0" smtClean="0"/>
              <a:t>… and beyond</a:t>
            </a:r>
          </a:p>
          <a:p>
            <a:pPr algn="r"/>
            <a:r>
              <a:rPr lang="is-IS" sz="2000" dirty="0" smtClean="0"/>
              <a:t>- Alex Johnson</a:t>
            </a:r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08944" y="1768103"/>
            <a:ext cx="3846871" cy="32341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r>
              <a:rPr lang="en-US" sz="2000" b="1" dirty="0" smtClean="0"/>
              <a:t>Control instruments </a:t>
            </a:r>
          </a:p>
          <a:p>
            <a:r>
              <a:rPr lang="en-US" sz="2000" b="1" dirty="0" smtClean="0"/>
              <a:t>Record data</a:t>
            </a:r>
          </a:p>
          <a:p>
            <a:r>
              <a:rPr lang="en-US" sz="2000" dirty="0" smtClean="0"/>
              <a:t>Easy to use and learn</a:t>
            </a:r>
          </a:p>
          <a:p>
            <a:r>
              <a:rPr lang="en-US" sz="2000" dirty="0" smtClean="0"/>
              <a:t>Modular and extensible </a:t>
            </a:r>
          </a:p>
          <a:p>
            <a:r>
              <a:rPr lang="en-US" sz="2000" dirty="0" smtClean="0"/>
              <a:t>Automatable</a:t>
            </a:r>
          </a:p>
          <a:p>
            <a:r>
              <a:rPr lang="en-US" sz="2000" dirty="0" smtClean="0"/>
              <a:t>Stable/mature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48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experiment consists of a Loop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21202"/>
            <a:ext cx="6224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Some parameter(s) is/are varied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Some parameter is measured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Data is saved and analyzed</a:t>
            </a:r>
            <a:endParaRPr lang="en-US" sz="2000" dirty="0"/>
          </a:p>
        </p:txBody>
      </p:sp>
      <p:pic>
        <p:nvPicPr>
          <p:cNvPr id="8" name="Screenshot 2016-05-18 21.1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6975" y="3791307"/>
            <a:ext cx="8818049" cy="94421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686975" y="3412934"/>
            <a:ext cx="2191407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690688"/>
            <a:ext cx="6303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an interface to a state/variable of your system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has a get and/or set function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contains meta-data required for </a:t>
            </a:r>
            <a:r>
              <a:rPr lang="en-US" sz="2400" dirty="0" err="1" smtClean="0"/>
              <a:t>datasaving</a:t>
            </a:r>
            <a:r>
              <a:rPr lang="en-US" sz="2400" dirty="0" smtClean="0"/>
              <a:t> and plotting (name, units)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3801081"/>
            <a:ext cx="6303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be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part of an instrument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“manual” parameter that just holds a variable you want logged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“composite” parameter containing Loops and/or other parameters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819697" y="3127072"/>
            <a:ext cx="3534103" cy="100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Any quantity you want to set or measure as part of an experiment loop should be a </a:t>
            </a:r>
            <a:r>
              <a:rPr lang="en-US" smtClean="0"/>
              <a:t>Parameter.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633</Words>
  <Application>Microsoft Macintosh PowerPoint</Application>
  <PresentationFormat>Widescreen</PresentationFormat>
  <Paragraphs>245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QCoDeS tutorial</vt:lpstr>
      <vt:lpstr>Outline </vt:lpstr>
      <vt:lpstr>What is QCoDeS? </vt:lpstr>
      <vt:lpstr>Why data acquisition software? </vt:lpstr>
      <vt:lpstr>PowerPoint Presentation</vt:lpstr>
      <vt:lpstr>What is QCoDeS? </vt:lpstr>
      <vt:lpstr>Concepts</vt:lpstr>
      <vt:lpstr>Every experiment consists of a Loop </vt:lpstr>
      <vt:lpstr>Parameter</vt:lpstr>
      <vt:lpstr>An Instrument is typically a thin wrapper around an instrument driver</vt:lpstr>
      <vt:lpstr>Syntax and examples </vt:lpstr>
      <vt:lpstr>Open “Qcodes/docs/examples/Tutorial.ipynb”</vt:lpstr>
      <vt:lpstr>QCoDeS tutorial</vt:lpstr>
      <vt:lpstr>What is not in this presentation (but should be)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Adriaan Rol</dc:creator>
  <cp:lastModifiedBy>Adriaan Rol</cp:lastModifiedBy>
  <cp:revision>23</cp:revision>
  <dcterms:created xsi:type="dcterms:W3CDTF">2016-07-03T15:18:36Z</dcterms:created>
  <dcterms:modified xsi:type="dcterms:W3CDTF">2016-07-03T21:47:06Z</dcterms:modified>
</cp:coreProperties>
</file>