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4" r:id="rId7"/>
    <p:sldId id="265" r:id="rId8"/>
    <p:sldId id="266" r:id="rId9"/>
    <p:sldId id="268" r:id="rId10"/>
    <p:sldId id="267" r:id="rId11"/>
    <p:sldId id="270" r:id="rId12"/>
    <p:sldId id="278" r:id="rId13"/>
    <p:sldId id="279" r:id="rId14"/>
    <p:sldId id="280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87"/>
    <p:restoredTop sz="94643"/>
  </p:normalViewPr>
  <p:slideViewPr>
    <p:cSldViewPr snapToGrid="0" snapToObjects="1">
      <p:cViewPr>
        <p:scale>
          <a:sx n="81" d="100"/>
          <a:sy n="81" d="100"/>
        </p:scale>
        <p:origin x="19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6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8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2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4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1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QCoDeS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Adriaan</a:t>
            </a:r>
            <a:r>
              <a:rPr lang="en-US" dirty="0" smtClean="0"/>
              <a:t> </a:t>
            </a:r>
            <a:r>
              <a:rPr lang="en-US" dirty="0" err="1" smtClean="0"/>
              <a:t>Rol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Instrument is typically a thin wrapper around an instrument driver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25" y="1690688"/>
            <a:ext cx="5260475" cy="48526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3325" y="6543320"/>
            <a:ext cx="476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QCodes</a:t>
            </a:r>
            <a:r>
              <a:rPr lang="en-US" dirty="0" smtClean="0"/>
              <a:t>: R&amp;S Microwave source driver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16401"/>
            <a:ext cx="47558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QCodes</a:t>
            </a:r>
            <a:r>
              <a:rPr lang="en-US" sz="2400" dirty="0" smtClean="0"/>
              <a:t> instrument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Contains parameters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Gets instantiated upon  start of the session and remains live during the entire session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Can be anything that contains parameters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A meta-instrument containing other instruments + parameters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A virtual-instrument that only exists in software 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Can be instantiated on a server as a remote instrument to </a:t>
            </a:r>
            <a:r>
              <a:rPr lang="en-US" sz="2000" dirty="0" smtClean="0"/>
              <a:t>with </a:t>
            </a:r>
            <a:r>
              <a:rPr lang="en-US" sz="2000" dirty="0" smtClean="0"/>
              <a:t>a local </a:t>
            </a:r>
            <a:r>
              <a:rPr lang="en-US" sz="2000" dirty="0" smtClean="0"/>
              <a:t>proxy </a:t>
            </a:r>
            <a:r>
              <a:rPr lang="en-US" sz="2000" dirty="0" smtClean="0"/>
              <a:t>(server use is required for Loop)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240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and examples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Open </a:t>
            </a:r>
            <a:r>
              <a:rPr lang="en-US" sz="4400" dirty="0" smtClean="0"/>
              <a:t>“</a:t>
            </a:r>
            <a:r>
              <a:rPr lang="en-US" sz="4400" dirty="0" err="1" smtClean="0"/>
              <a:t>Qcodes</a:t>
            </a:r>
            <a:r>
              <a:rPr lang="en-US" sz="4400" dirty="0" smtClean="0"/>
              <a:t>/docs/examples/</a:t>
            </a:r>
            <a:r>
              <a:rPr lang="en-US" sz="4400" dirty="0" err="1" smtClean="0"/>
              <a:t>Tutorial.ipynb</a:t>
            </a:r>
            <a:r>
              <a:rPr lang="en-US" sz="4400" dirty="0" smtClean="0"/>
              <a:t>”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2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QCoDeS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Adriaan</a:t>
            </a:r>
            <a:r>
              <a:rPr lang="en-US" dirty="0" smtClean="0"/>
              <a:t> </a:t>
            </a:r>
            <a:r>
              <a:rPr lang="en-US" dirty="0" err="1" smtClean="0"/>
              <a:t>Rol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7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in this presentation (but should be)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details on the instrument server and constraints</a:t>
            </a:r>
          </a:p>
          <a:p>
            <a:r>
              <a:rPr lang="en-US" dirty="0" smtClean="0"/>
              <a:t>Difference between dataset, data formatter and </a:t>
            </a:r>
            <a:r>
              <a:rPr lang="en-US" dirty="0" err="1" smtClean="0"/>
              <a:t>datafile</a:t>
            </a:r>
            <a:r>
              <a:rPr lang="en-US" dirty="0" smtClean="0"/>
              <a:t>(s)</a:t>
            </a:r>
          </a:p>
          <a:p>
            <a:r>
              <a:rPr lang="en-US" dirty="0" smtClean="0"/>
              <a:t>Probably some more things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8274" y="562025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 Process</a:t>
            </a:r>
            <a:endParaRPr lang="en-US" sz="24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984737" y="1384703"/>
            <a:ext cx="3641051" cy="2057744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Station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31267" y="1855177"/>
            <a:ext cx="1538828" cy="1277988"/>
            <a:chOff x="1231267" y="1855177"/>
            <a:chExt cx="1538828" cy="1277988"/>
          </a:xfrm>
        </p:grpSpPr>
        <p:sp>
          <p:nvSpPr>
            <p:cNvPr id="4" name="Rounded Rectangle 3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1050078" y="3789173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50078" y="4285201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890426" y="1855177"/>
            <a:ext cx="1538828" cy="1277988"/>
            <a:chOff x="1231267" y="1855177"/>
            <a:chExt cx="1538828" cy="1277988"/>
          </a:xfrm>
        </p:grpSpPr>
        <p:sp>
          <p:nvSpPr>
            <p:cNvPr id="53" name="Rounded Rectangle 52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747865" y="4900990"/>
            <a:ext cx="1820524" cy="1342050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050078" y="5289540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050078" y="5742146"/>
            <a:ext cx="1216098" cy="380767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50291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23094" y="-15947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4030" y="151362"/>
            <a:ext cx="201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smtClean="0"/>
              <a:t>Define your system</a:t>
            </a:r>
            <a:endParaRPr lang="en-US" b="1" u="sng"/>
          </a:p>
        </p:txBody>
      </p:sp>
    </p:spTree>
    <p:extLst>
      <p:ext uri="{BB962C8B-B14F-4D97-AF65-F5344CB8AC3E}">
        <p14:creationId xmlns:p14="http://schemas.microsoft.com/office/powerpoint/2010/main" val="6615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8274" y="562025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 Process</a:t>
            </a:r>
            <a:endParaRPr lang="en-US" sz="24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984737" y="1384703"/>
            <a:ext cx="3641051" cy="2057744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Station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31267" y="1855177"/>
            <a:ext cx="1538828" cy="1277988"/>
            <a:chOff x="1231267" y="1855177"/>
            <a:chExt cx="1538828" cy="1277988"/>
          </a:xfrm>
        </p:grpSpPr>
        <p:sp>
          <p:nvSpPr>
            <p:cNvPr id="4" name="Rounded Rectangle 3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8080991" y="2997585"/>
            <a:ext cx="3537268" cy="2820243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DataServer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50078" y="3789173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901515" y="3461853"/>
            <a:ext cx="1538828" cy="901126"/>
          </a:xfrm>
          <a:prstGeom prst="roundRect">
            <a:avLst>
              <a:gd name="adj" fmla="val 72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50078" y="4285201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890426" y="1855177"/>
            <a:ext cx="1538828" cy="1277988"/>
            <a:chOff x="1231267" y="1855177"/>
            <a:chExt cx="1538828" cy="1277988"/>
          </a:xfrm>
        </p:grpSpPr>
        <p:sp>
          <p:nvSpPr>
            <p:cNvPr id="53" name="Rounded Rectangle 52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747865" y="4900990"/>
            <a:ext cx="1820524" cy="1342050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050078" y="5289540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050078" y="5742146"/>
            <a:ext cx="1216098" cy="380767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50291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23094" y="-15947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27283" y="2119810"/>
            <a:ext cx="258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DataServer</a:t>
            </a:r>
            <a:r>
              <a:rPr lang="en-US" sz="2400" dirty="0" smtClean="0"/>
              <a:t> Process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8219234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9596697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3" idx="3"/>
            <a:endCxn id="22" idx="1"/>
          </p:cNvCxnSpPr>
          <p:nvPr/>
        </p:nvCxnSpPr>
        <p:spPr>
          <a:xfrm>
            <a:off x="4625788" y="2413575"/>
            <a:ext cx="5275727" cy="1498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81" idx="0"/>
          </p:cNvCxnSpPr>
          <p:nvPr/>
        </p:nvCxnSpPr>
        <p:spPr>
          <a:xfrm flipH="1">
            <a:off x="8827283" y="4362979"/>
            <a:ext cx="1553846" cy="1829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82" idx="0"/>
          </p:cNvCxnSpPr>
          <p:nvPr/>
        </p:nvCxnSpPr>
        <p:spPr>
          <a:xfrm flipH="1">
            <a:off x="10204746" y="4362979"/>
            <a:ext cx="212243" cy="1829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4030" y="151362"/>
            <a:ext cx="349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Monitor runs in a separate process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18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8274" y="562025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 Process</a:t>
            </a:r>
            <a:endParaRPr lang="en-US" sz="24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984737" y="1384703"/>
            <a:ext cx="3641051" cy="2057744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Station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31267" y="1855177"/>
            <a:ext cx="1538828" cy="1277988"/>
            <a:chOff x="1231267" y="1855177"/>
            <a:chExt cx="1538828" cy="1277988"/>
          </a:xfrm>
        </p:grpSpPr>
        <p:sp>
          <p:nvSpPr>
            <p:cNvPr id="4" name="Rounded Rectangle 3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8080991" y="2997585"/>
            <a:ext cx="3537268" cy="2820243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DataServer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50078" y="3789173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901515" y="3461853"/>
            <a:ext cx="1538828" cy="901126"/>
          </a:xfrm>
          <a:prstGeom prst="roundRect">
            <a:avLst>
              <a:gd name="adj" fmla="val 72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50078" y="4285201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394526" y="1038851"/>
            <a:ext cx="1920003" cy="2840006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5585114" y="1477607"/>
            <a:ext cx="1538828" cy="2198767"/>
            <a:chOff x="4921895" y="699539"/>
            <a:chExt cx="1538828" cy="2198767"/>
          </a:xfrm>
        </p:grpSpPr>
        <p:sp>
          <p:nvSpPr>
            <p:cNvPr id="38" name="Rounded Rectangle 37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90426" y="1855177"/>
            <a:ext cx="1538828" cy="1277988"/>
            <a:chOff x="1231267" y="1855177"/>
            <a:chExt cx="1538828" cy="1277988"/>
          </a:xfrm>
        </p:grpSpPr>
        <p:sp>
          <p:nvSpPr>
            <p:cNvPr id="53" name="Rounded Rectangle 52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747865" y="4900990"/>
            <a:ext cx="1820524" cy="1342050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050078" y="5289540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050078" y="5742146"/>
            <a:ext cx="1216098" cy="380767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50291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23094" y="-15947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27283" y="2119810"/>
            <a:ext cx="258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DataServer</a:t>
            </a:r>
            <a:r>
              <a:rPr lang="en-US" sz="2400" dirty="0" smtClean="0"/>
              <a:t> Process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36249" y="151197"/>
            <a:ext cx="1949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Measurement</a:t>
            </a:r>
          </a:p>
          <a:p>
            <a:pPr algn="ctr"/>
            <a:r>
              <a:rPr lang="en-US" sz="2400" dirty="0" smtClean="0"/>
              <a:t>Process</a:t>
            </a:r>
          </a:p>
        </p:txBody>
      </p:sp>
      <p:cxnSp>
        <p:nvCxnSpPr>
          <p:cNvPr id="78" name="Straight Arrow Connector 77"/>
          <p:cNvCxnSpPr>
            <a:stCxn id="20" idx="3"/>
          </p:cNvCxnSpPr>
          <p:nvPr/>
        </p:nvCxnSpPr>
        <p:spPr>
          <a:xfrm flipV="1">
            <a:off x="2266176" y="3407290"/>
            <a:ext cx="3122407" cy="576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273832" y="2831417"/>
            <a:ext cx="11147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8219234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9596697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84030" y="151362"/>
            <a:ext cx="267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Start a measurement loop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531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8274" y="562025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 Process</a:t>
            </a:r>
            <a:endParaRPr lang="en-US" sz="24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984737" y="1384703"/>
            <a:ext cx="3641051" cy="2057744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Station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31267" y="1855177"/>
            <a:ext cx="1538828" cy="1277988"/>
            <a:chOff x="1231267" y="1855177"/>
            <a:chExt cx="1538828" cy="1277988"/>
          </a:xfrm>
        </p:grpSpPr>
        <p:sp>
          <p:nvSpPr>
            <p:cNvPr id="4" name="Rounded Rectangle 3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8080991" y="2997585"/>
            <a:ext cx="3537268" cy="2820243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DataServer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50078" y="3789173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901515" y="3461853"/>
            <a:ext cx="1538828" cy="901126"/>
          </a:xfrm>
          <a:prstGeom prst="roundRect">
            <a:avLst>
              <a:gd name="adj" fmla="val 72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50078" y="4285201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394526" y="1038851"/>
            <a:ext cx="1920003" cy="2840006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5585114" y="1477607"/>
            <a:ext cx="1538828" cy="2198767"/>
            <a:chOff x="4921895" y="699539"/>
            <a:chExt cx="1538828" cy="2198767"/>
          </a:xfrm>
        </p:grpSpPr>
        <p:sp>
          <p:nvSpPr>
            <p:cNvPr id="38" name="Rounded Rectangle 37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90426" y="1855177"/>
            <a:ext cx="1538828" cy="1277988"/>
            <a:chOff x="1231267" y="1855177"/>
            <a:chExt cx="1538828" cy="1277988"/>
          </a:xfrm>
        </p:grpSpPr>
        <p:sp>
          <p:nvSpPr>
            <p:cNvPr id="53" name="Rounded Rectangle 52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747865" y="4900990"/>
            <a:ext cx="1820524" cy="1342050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050078" y="5289540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050078" y="5742146"/>
            <a:ext cx="1216098" cy="380767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8301676" y="3461163"/>
            <a:ext cx="1538828" cy="2198767"/>
            <a:chOff x="4921895" y="699539"/>
            <a:chExt cx="1538828" cy="2198767"/>
          </a:xfrm>
        </p:grpSpPr>
        <p:sp>
          <p:nvSpPr>
            <p:cNvPr id="60" name="Rounded Rectangle 59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67554" y="4058611"/>
            <a:ext cx="1538828" cy="2198767"/>
            <a:chOff x="4921895" y="699539"/>
            <a:chExt cx="1538828" cy="2198767"/>
          </a:xfrm>
        </p:grpSpPr>
        <p:sp>
          <p:nvSpPr>
            <p:cNvPr id="66" name="Rounded Rectangle 65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50291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23094" y="-15947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27283" y="2119810"/>
            <a:ext cx="258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DataServer</a:t>
            </a:r>
            <a:r>
              <a:rPr lang="en-US" sz="2400" dirty="0" smtClean="0"/>
              <a:t> Process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36249" y="151197"/>
            <a:ext cx="1949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Measurement</a:t>
            </a:r>
          </a:p>
          <a:p>
            <a:pPr algn="ctr"/>
            <a:r>
              <a:rPr lang="en-US" sz="2400" dirty="0" smtClean="0"/>
              <a:t>Process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7123942" y="3294894"/>
            <a:ext cx="1177734" cy="487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8219234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9596697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4706382" y="3635505"/>
            <a:ext cx="901378" cy="72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9071090" y="5016195"/>
            <a:ext cx="0" cy="284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81" idx="0"/>
          </p:cNvCxnSpPr>
          <p:nvPr/>
        </p:nvCxnSpPr>
        <p:spPr>
          <a:xfrm flipH="1">
            <a:off x="8827283" y="5572015"/>
            <a:ext cx="139531" cy="620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071091" y="5578754"/>
            <a:ext cx="769413" cy="613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071090" y="4561066"/>
            <a:ext cx="0" cy="284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4030" y="151362"/>
            <a:ext cx="255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Different </a:t>
            </a:r>
            <a:r>
              <a:rPr lang="en-US" b="1" u="sng" dirty="0" err="1" smtClean="0"/>
              <a:t>DataSet</a:t>
            </a:r>
            <a:r>
              <a:rPr lang="en-US" b="1" u="sng" dirty="0" smtClean="0"/>
              <a:t> Modes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6198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8274" y="562025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 Process</a:t>
            </a:r>
            <a:endParaRPr lang="en-US" sz="24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984737" y="1384703"/>
            <a:ext cx="3641051" cy="2057744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Station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31267" y="1855177"/>
            <a:ext cx="1538828" cy="1277988"/>
            <a:chOff x="1231267" y="1855177"/>
            <a:chExt cx="1538828" cy="1277988"/>
          </a:xfrm>
        </p:grpSpPr>
        <p:sp>
          <p:nvSpPr>
            <p:cNvPr id="4" name="Rounded Rectangle 3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8080991" y="2997585"/>
            <a:ext cx="3537268" cy="2820243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DataServer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50078" y="3789173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901515" y="3461853"/>
            <a:ext cx="1538828" cy="901126"/>
          </a:xfrm>
          <a:prstGeom prst="roundRect">
            <a:avLst>
              <a:gd name="adj" fmla="val 72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50078" y="4285201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394526" y="1038851"/>
            <a:ext cx="1920003" cy="2840006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5585114" y="1477607"/>
            <a:ext cx="1538828" cy="2198767"/>
            <a:chOff x="4921895" y="699539"/>
            <a:chExt cx="1538828" cy="2198767"/>
          </a:xfrm>
        </p:grpSpPr>
        <p:sp>
          <p:nvSpPr>
            <p:cNvPr id="38" name="Rounded Rectangle 37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90426" y="1855177"/>
            <a:ext cx="1538828" cy="1277988"/>
            <a:chOff x="1231267" y="1855177"/>
            <a:chExt cx="1538828" cy="1277988"/>
          </a:xfrm>
        </p:grpSpPr>
        <p:sp>
          <p:nvSpPr>
            <p:cNvPr id="53" name="Rounded Rectangle 52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747865" y="4900990"/>
            <a:ext cx="1820524" cy="1342050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050078" y="5289540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050078" y="5742146"/>
            <a:ext cx="1216098" cy="380767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8301676" y="3461163"/>
            <a:ext cx="1538828" cy="2198767"/>
            <a:chOff x="4921895" y="699539"/>
            <a:chExt cx="1538828" cy="2198767"/>
          </a:xfrm>
        </p:grpSpPr>
        <p:sp>
          <p:nvSpPr>
            <p:cNvPr id="60" name="Rounded Rectangle 59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67554" y="4058611"/>
            <a:ext cx="1538828" cy="2198767"/>
            <a:chOff x="4921895" y="699539"/>
            <a:chExt cx="1538828" cy="2198767"/>
          </a:xfrm>
        </p:grpSpPr>
        <p:sp>
          <p:nvSpPr>
            <p:cNvPr id="66" name="Rounded Rectangle 65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50291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23094" y="-15947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27283" y="2119810"/>
            <a:ext cx="258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DataServer</a:t>
            </a:r>
            <a:r>
              <a:rPr lang="en-US" sz="2400" dirty="0" smtClean="0"/>
              <a:t> Process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36249" y="151197"/>
            <a:ext cx="1949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Measurement</a:t>
            </a:r>
          </a:p>
          <a:p>
            <a:pPr algn="ctr"/>
            <a:r>
              <a:rPr lang="en-US" sz="2400" dirty="0" smtClean="0"/>
              <a:t>Process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7123942" y="3294894"/>
            <a:ext cx="1177734" cy="487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8219234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9596697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9071090" y="5016195"/>
            <a:ext cx="0" cy="284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81" idx="0"/>
          </p:cNvCxnSpPr>
          <p:nvPr/>
        </p:nvCxnSpPr>
        <p:spPr>
          <a:xfrm flipH="1">
            <a:off x="8827283" y="5572015"/>
            <a:ext cx="139531" cy="620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071091" y="5578754"/>
            <a:ext cx="769413" cy="613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0" idx="1"/>
            <a:endCxn id="66" idx="3"/>
          </p:cNvCxnSpPr>
          <p:nvPr/>
        </p:nvCxnSpPr>
        <p:spPr>
          <a:xfrm flipH="1">
            <a:off x="4706382" y="4560547"/>
            <a:ext cx="3595294" cy="597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071090" y="4561066"/>
            <a:ext cx="0" cy="284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4030" y="151362"/>
            <a:ext cx="457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Measurement process just talks to </a:t>
            </a:r>
            <a:r>
              <a:rPr lang="en-US" b="1" u="sng" dirty="0" err="1" smtClean="0"/>
              <a:t>DataServer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04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/>
              <a:t>C</a:t>
            </a:r>
            <a:r>
              <a:rPr lang="en-US" dirty="0" smtClean="0"/>
              <a:t>oncepts </a:t>
            </a:r>
          </a:p>
          <a:p>
            <a:r>
              <a:rPr lang="en-US" dirty="0" smtClean="0"/>
              <a:t>Syntax and examples</a:t>
            </a:r>
            <a:endParaRPr lang="en-US" dirty="0"/>
          </a:p>
          <a:p>
            <a:r>
              <a:rPr lang="en-US" dirty="0" smtClean="0"/>
              <a:t>Discussion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8274" y="562025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 Process</a:t>
            </a:r>
            <a:endParaRPr lang="en-US" sz="24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984737" y="1384703"/>
            <a:ext cx="3641051" cy="2057744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Station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31267" y="1855177"/>
            <a:ext cx="1538828" cy="1277988"/>
            <a:chOff x="1231267" y="1855177"/>
            <a:chExt cx="1538828" cy="1277988"/>
          </a:xfrm>
        </p:grpSpPr>
        <p:sp>
          <p:nvSpPr>
            <p:cNvPr id="4" name="Rounded Rectangle 3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8080991" y="2997585"/>
            <a:ext cx="3537268" cy="2820243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DataServer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50078" y="3789173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901515" y="3461853"/>
            <a:ext cx="1538828" cy="901126"/>
          </a:xfrm>
          <a:prstGeom prst="roundRect">
            <a:avLst>
              <a:gd name="adj" fmla="val 72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50078" y="4285201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890426" y="1855177"/>
            <a:ext cx="1538828" cy="1277988"/>
            <a:chOff x="1231267" y="1855177"/>
            <a:chExt cx="1538828" cy="1277988"/>
          </a:xfrm>
        </p:grpSpPr>
        <p:sp>
          <p:nvSpPr>
            <p:cNvPr id="53" name="Rounded Rectangle 52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747865" y="4900990"/>
            <a:ext cx="1820524" cy="1342050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050078" y="5289540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050078" y="5742146"/>
            <a:ext cx="1216098" cy="380767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167554" y="4058611"/>
            <a:ext cx="1538828" cy="2198767"/>
            <a:chOff x="4921895" y="699539"/>
            <a:chExt cx="1538828" cy="2198767"/>
          </a:xfrm>
        </p:grpSpPr>
        <p:sp>
          <p:nvSpPr>
            <p:cNvPr id="66" name="Rounded Rectangle 65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50291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23094" y="-15947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27283" y="2119810"/>
            <a:ext cx="258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DataServer</a:t>
            </a:r>
            <a:r>
              <a:rPr lang="en-US" sz="2400" dirty="0" smtClean="0"/>
              <a:t> Process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8219234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9596697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3935668" y="5572015"/>
            <a:ext cx="14226" cy="262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3901890" y="5140509"/>
            <a:ext cx="23121" cy="2613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1"/>
            <a:endCxn id="70" idx="3"/>
          </p:cNvCxnSpPr>
          <p:nvPr/>
        </p:nvCxnSpPr>
        <p:spPr>
          <a:xfrm flipH="1" flipV="1">
            <a:off x="4545017" y="5950339"/>
            <a:ext cx="3674217" cy="437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4030" y="151362"/>
            <a:ext cx="279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Measurement loop finishes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3807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QCoDeS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8498" y="2900751"/>
            <a:ext cx="6581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goal</a:t>
            </a:r>
            <a:r>
              <a:rPr lang="en-US" sz="2400" dirty="0" smtClean="0"/>
              <a:t>: to create a common data acquisition framework for all experiments in the Copenhagen/ Delft/ Sydney Station Q consortium</a:t>
            </a:r>
            <a:r>
              <a:rPr lang="is-IS" sz="2400" dirty="0" smtClean="0"/>
              <a:t>… and beyond</a:t>
            </a:r>
          </a:p>
          <a:p>
            <a:pPr algn="r"/>
            <a:r>
              <a:rPr lang="is-IS" sz="2400" dirty="0" smtClean="0"/>
              <a:t>- Alex Johnson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51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acquisition software?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4894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Data acquisition software should perform two tasks</a:t>
            </a:r>
          </a:p>
          <a:p>
            <a:r>
              <a:rPr lang="en-US" sz="2000" dirty="0" smtClean="0"/>
              <a:t>Control instruments </a:t>
            </a:r>
          </a:p>
          <a:p>
            <a:r>
              <a:rPr lang="en-US" sz="2000" dirty="0" smtClean="0"/>
              <a:t>Record data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374571"/>
            <a:ext cx="10515600" cy="20170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Additional requirements </a:t>
            </a:r>
          </a:p>
          <a:p>
            <a:r>
              <a:rPr lang="en-US" sz="2000" dirty="0" smtClean="0"/>
              <a:t>Easy to use and learn</a:t>
            </a:r>
          </a:p>
          <a:p>
            <a:r>
              <a:rPr lang="en-US" sz="2000" dirty="0" smtClean="0"/>
              <a:t>Modular and extensible </a:t>
            </a:r>
          </a:p>
          <a:p>
            <a:r>
              <a:rPr lang="en-US" sz="2000" dirty="0" smtClean="0"/>
              <a:t>Automatable</a:t>
            </a:r>
          </a:p>
          <a:p>
            <a:r>
              <a:rPr lang="en-US" sz="2000" dirty="0" smtClean="0"/>
              <a:t>Stable/mature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49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54" y="286430"/>
            <a:ext cx="6044945" cy="34214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3052" y="3873641"/>
            <a:ext cx="51598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old situation: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Igor (Alex’s code ~2002)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QTLab</a:t>
            </a:r>
            <a:r>
              <a:rPr lang="en-US" sz="2400" dirty="0" smtClean="0"/>
              <a:t> (Delft Python package ~2008)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LabVIEW</a:t>
            </a:r>
            <a:r>
              <a:rPr lang="en-US" sz="2400" dirty="0" smtClean="0"/>
              <a:t> + </a:t>
            </a:r>
            <a:r>
              <a:rPr lang="en-US" sz="2400" dirty="0" err="1" smtClean="0"/>
              <a:t>Mathematica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MATLAB (various ad-hoc efforts)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Some other lightweight Python code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335462" y="3873641"/>
            <a:ext cx="50277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current situation: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Igor (Alex’s code ~2002)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QTLab</a:t>
            </a:r>
            <a:r>
              <a:rPr lang="en-US" sz="2400" dirty="0" smtClean="0"/>
              <a:t> (Delft Python package ~2008)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LabVIEW</a:t>
            </a:r>
            <a:r>
              <a:rPr lang="en-US" sz="2400" dirty="0" smtClean="0"/>
              <a:t> + </a:t>
            </a:r>
            <a:r>
              <a:rPr lang="en-US" sz="2400" dirty="0" err="1" smtClean="0"/>
              <a:t>Mathematica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MATLAB (various ad-hoc efforts)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Some other lightweight Python code</a:t>
            </a:r>
          </a:p>
          <a:p>
            <a:pPr marL="285750" indent="-285750">
              <a:buFontTx/>
              <a:buChar char="-"/>
            </a:pPr>
            <a:r>
              <a:rPr lang="en-US" sz="2400" b="1" dirty="0" err="1" smtClean="0"/>
              <a:t>qcodes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067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QCoDeS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7466" y="1690688"/>
            <a:ext cx="577153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QCodes</a:t>
            </a:r>
            <a:r>
              <a:rPr lang="en-US" sz="2400" dirty="0" smtClean="0"/>
              <a:t> is: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based on python3 (</a:t>
            </a:r>
            <a:r>
              <a:rPr lang="en-US" sz="2000" dirty="0" err="1" smtClean="0"/>
              <a:t>iPython</a:t>
            </a:r>
            <a:r>
              <a:rPr lang="en-US" sz="2000" dirty="0" smtClean="0"/>
              <a:t>/</a:t>
            </a:r>
            <a:r>
              <a:rPr lang="en-US" sz="2000" dirty="0" err="1" smtClean="0"/>
              <a:t>Jupyter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modular by design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based on a minimal set of concepts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Instrument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Parameter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Loop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Dataset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Tested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Collaborative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4279" y="5079684"/>
            <a:ext cx="658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 goal</a:t>
            </a:r>
            <a:r>
              <a:rPr lang="en-US" sz="2000" dirty="0" smtClean="0"/>
              <a:t>: to create a common data acquisition framework for all experiments in the Copenhagen/ Delft/ Sydney Station Q consortium</a:t>
            </a:r>
            <a:r>
              <a:rPr lang="is-IS" sz="2000" dirty="0" smtClean="0"/>
              <a:t>… and beyond</a:t>
            </a:r>
          </a:p>
          <a:p>
            <a:pPr algn="r"/>
            <a:r>
              <a:rPr lang="is-IS" sz="2000" dirty="0" smtClean="0"/>
              <a:t>- Alex Johnson</a:t>
            </a:r>
            <a:endParaRPr lang="en-US" sz="2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08944" y="1768103"/>
            <a:ext cx="3846871" cy="323416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Requirements</a:t>
            </a:r>
          </a:p>
          <a:p>
            <a:r>
              <a:rPr lang="en-US" sz="2000" b="1" dirty="0" smtClean="0"/>
              <a:t>Control instruments </a:t>
            </a:r>
          </a:p>
          <a:p>
            <a:r>
              <a:rPr lang="en-US" sz="2000" b="1" dirty="0" smtClean="0"/>
              <a:t>Record data</a:t>
            </a:r>
          </a:p>
          <a:p>
            <a:r>
              <a:rPr lang="en-US" sz="2000" dirty="0" smtClean="0"/>
              <a:t>Easy to use and learn</a:t>
            </a:r>
          </a:p>
          <a:p>
            <a:r>
              <a:rPr lang="en-US" sz="2000" dirty="0" smtClean="0"/>
              <a:t>Modular and extensible </a:t>
            </a:r>
          </a:p>
          <a:p>
            <a:r>
              <a:rPr lang="en-US" sz="2000" dirty="0" smtClean="0"/>
              <a:t>Automatable</a:t>
            </a:r>
          </a:p>
          <a:p>
            <a:r>
              <a:rPr lang="en-US" sz="2000" dirty="0" smtClean="0"/>
              <a:t>Stable/mature 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248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experiment consists of a Loop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721202"/>
            <a:ext cx="6224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Loop: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Some parameter(s) is/are varied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Some parameter is measured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Data is saved and analyzed</a:t>
            </a:r>
            <a:endParaRPr lang="en-US" sz="2000" dirty="0"/>
          </a:p>
        </p:txBody>
      </p:sp>
      <p:pic>
        <p:nvPicPr>
          <p:cNvPr id="8" name="Screenshot 2016-05-18 21.15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6975" y="3791307"/>
            <a:ext cx="8818049" cy="94421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686975" y="3412934"/>
            <a:ext cx="2191407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a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199" y="1690688"/>
            <a:ext cx="6303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Parameter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an interface to a state/variable of your system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has a get and/or set function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contains meta-data required for </a:t>
            </a:r>
            <a:r>
              <a:rPr lang="en-US" sz="2400" dirty="0" err="1" smtClean="0"/>
              <a:t>datasaving</a:t>
            </a:r>
            <a:r>
              <a:rPr lang="en-US" sz="2400" dirty="0" smtClean="0"/>
              <a:t> and plotting (name, units)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3801081"/>
            <a:ext cx="63035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be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part of an instrument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 “manual” parameter that just holds a variable you want logged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 “composite” parameter containing Loops and/or other parameters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819697" y="3127072"/>
            <a:ext cx="3534103" cy="100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Any quantity you want to set or measure as part of an experiment loop should be a </a:t>
            </a:r>
            <a:r>
              <a:rPr lang="en-US" smtClean="0"/>
              <a:t>Parameter.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4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629</Words>
  <Application>Microsoft Macintosh PowerPoint</Application>
  <PresentationFormat>Widescreen</PresentationFormat>
  <Paragraphs>245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QCoDeS tutorial</vt:lpstr>
      <vt:lpstr>Outline </vt:lpstr>
      <vt:lpstr>What is QCoDeS? </vt:lpstr>
      <vt:lpstr>Why data acquisition software? </vt:lpstr>
      <vt:lpstr>PowerPoint Presentation</vt:lpstr>
      <vt:lpstr>What is QCoDeS? </vt:lpstr>
      <vt:lpstr>Concepts</vt:lpstr>
      <vt:lpstr>Every experiment consists of a Loop </vt:lpstr>
      <vt:lpstr>Parameter</vt:lpstr>
      <vt:lpstr>An Instrument is typically a thin wrapper around an instrument driver</vt:lpstr>
      <vt:lpstr>Syntax and examples </vt:lpstr>
      <vt:lpstr>Open “Qcodes/docs/examples/Tutorial.ipynb”</vt:lpstr>
      <vt:lpstr>QCoDeS tutorial</vt:lpstr>
      <vt:lpstr>What is not in this presentation (but should be)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Adriaan Rol</dc:creator>
  <cp:lastModifiedBy>Adriaan Rol</cp:lastModifiedBy>
  <cp:revision>21</cp:revision>
  <dcterms:created xsi:type="dcterms:W3CDTF">2016-07-03T15:18:36Z</dcterms:created>
  <dcterms:modified xsi:type="dcterms:W3CDTF">2016-07-03T21:41:13Z</dcterms:modified>
</cp:coreProperties>
</file>