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7" r:id="rId2"/>
    <p:sldId id="258" r:id="rId3"/>
    <p:sldId id="260" r:id="rId4"/>
    <p:sldId id="270" r:id="rId5"/>
    <p:sldId id="269" r:id="rId6"/>
    <p:sldId id="309" r:id="rId7"/>
    <p:sldId id="311" r:id="rId8"/>
    <p:sldId id="261" r:id="rId9"/>
    <p:sldId id="310" r:id="rId10"/>
    <p:sldId id="313" r:id="rId11"/>
    <p:sldId id="312" r:id="rId12"/>
    <p:sldId id="314" r:id="rId13"/>
    <p:sldId id="315" r:id="rId14"/>
    <p:sldId id="317" r:id="rId15"/>
    <p:sldId id="318" r:id="rId16"/>
    <p:sldId id="308" r:id="rId17"/>
    <p:sldId id="300" r:id="rId18"/>
    <p:sldId id="26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f785e0a7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f785e0a7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DD8EC9F9-ADBC-E4A0-2449-23B3C4B17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785e0a7e_0_42:notes">
            <a:extLst>
              <a:ext uri="{FF2B5EF4-FFF2-40B4-BE49-F238E27FC236}">
                <a16:creationId xmlns:a16="http://schemas.microsoft.com/office/drawing/2014/main" id="{99073BFB-CC91-5397-6B2F-604A6FA6F0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785e0a7e_0_42:notes">
            <a:extLst>
              <a:ext uri="{FF2B5EF4-FFF2-40B4-BE49-F238E27FC236}">
                <a16:creationId xmlns:a16="http://schemas.microsoft.com/office/drawing/2014/main" id="{B26FEBA5-EC48-4FC3-5F03-51D2F4E24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CB48BDC9-6E5D-780D-63F0-C8B9F10A6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785e0a7e_0_42:notes">
            <a:extLst>
              <a:ext uri="{FF2B5EF4-FFF2-40B4-BE49-F238E27FC236}">
                <a16:creationId xmlns:a16="http://schemas.microsoft.com/office/drawing/2014/main" id="{254A7615-AFA4-25E2-949C-A36985C820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785e0a7e_0_42:notes">
            <a:extLst>
              <a:ext uri="{FF2B5EF4-FFF2-40B4-BE49-F238E27FC236}">
                <a16:creationId xmlns:a16="http://schemas.microsoft.com/office/drawing/2014/main" id="{10A49276-6F5F-2D09-3C37-EEAB022FEF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13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C6025A40-F64B-AB75-689C-9C9D684C7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785e0a7e_0_42:notes">
            <a:extLst>
              <a:ext uri="{FF2B5EF4-FFF2-40B4-BE49-F238E27FC236}">
                <a16:creationId xmlns:a16="http://schemas.microsoft.com/office/drawing/2014/main" id="{16E26C99-AE3C-97F5-E434-50A166172C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785e0a7e_0_42:notes">
            <a:extLst>
              <a:ext uri="{FF2B5EF4-FFF2-40B4-BE49-F238E27FC236}">
                <a16:creationId xmlns:a16="http://schemas.microsoft.com/office/drawing/2014/main" id="{C5555049-0529-9603-2242-01121A8EBD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656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3FAF1E14-2881-6FE5-4757-BEF00427F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785e0a7e_0_42:notes">
            <a:extLst>
              <a:ext uri="{FF2B5EF4-FFF2-40B4-BE49-F238E27FC236}">
                <a16:creationId xmlns:a16="http://schemas.microsoft.com/office/drawing/2014/main" id="{37C7B15C-68B1-3214-A194-A2B0A19539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785e0a7e_0_42:notes">
            <a:extLst>
              <a:ext uri="{FF2B5EF4-FFF2-40B4-BE49-F238E27FC236}">
                <a16:creationId xmlns:a16="http://schemas.microsoft.com/office/drawing/2014/main" id="{D8E730C0-06FE-47C1-DBFC-E68B2E5EF2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858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0939E971-0E31-7EE4-3BCF-0A5502A39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785e0a7e_0_42:notes">
            <a:extLst>
              <a:ext uri="{FF2B5EF4-FFF2-40B4-BE49-F238E27FC236}">
                <a16:creationId xmlns:a16="http://schemas.microsoft.com/office/drawing/2014/main" id="{B7A1D538-6C2B-202A-C68B-74ED0CFD09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785e0a7e_0_42:notes">
            <a:extLst>
              <a:ext uri="{FF2B5EF4-FFF2-40B4-BE49-F238E27FC236}">
                <a16:creationId xmlns:a16="http://schemas.microsoft.com/office/drawing/2014/main" id="{570A049F-6A91-A62E-E1FC-20D13EFD6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268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0ED3FF8-4764-812E-2E94-2C7F82EF2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785e0a7e_0_143:notes">
            <a:extLst>
              <a:ext uri="{FF2B5EF4-FFF2-40B4-BE49-F238E27FC236}">
                <a16:creationId xmlns:a16="http://schemas.microsoft.com/office/drawing/2014/main" id="{4E76F1E3-6418-741E-DDC0-79C4585699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f785e0a7e_0_143:notes">
            <a:extLst>
              <a:ext uri="{FF2B5EF4-FFF2-40B4-BE49-F238E27FC236}">
                <a16:creationId xmlns:a16="http://schemas.microsoft.com/office/drawing/2014/main" id="{6ACDF204-984D-A07D-19B0-879D795C31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067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785e0a7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785e0a7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2703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f785e0a7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f785e0a7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763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f1aad394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f1aad394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f1aad394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f1aad394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6f3e4f8c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6f3e4f8c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f785e0a7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f785e0a7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48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785e0a7e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f785e0a7e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64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A8E66FCD-EAB3-804A-4CF7-7A3311A90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f785e0a7e_0_143:notes">
            <a:extLst>
              <a:ext uri="{FF2B5EF4-FFF2-40B4-BE49-F238E27FC236}">
                <a16:creationId xmlns:a16="http://schemas.microsoft.com/office/drawing/2014/main" id="{0DBD5063-7DD8-8090-0AA9-06970866C2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1f785e0a7e_0_143:notes">
            <a:extLst>
              <a:ext uri="{FF2B5EF4-FFF2-40B4-BE49-F238E27FC236}">
                <a16:creationId xmlns:a16="http://schemas.microsoft.com/office/drawing/2014/main" id="{36FFA478-AC58-0D4D-FBFD-1EE89C70D4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91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601CD6F8-506E-95FD-41D8-BE0816839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785e0a7e_0_42:notes">
            <a:extLst>
              <a:ext uri="{FF2B5EF4-FFF2-40B4-BE49-F238E27FC236}">
                <a16:creationId xmlns:a16="http://schemas.microsoft.com/office/drawing/2014/main" id="{3DE75941-6B1A-FF0E-F608-6B27B78A9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785e0a7e_0_42:notes">
            <a:extLst>
              <a:ext uri="{FF2B5EF4-FFF2-40B4-BE49-F238E27FC236}">
                <a16:creationId xmlns:a16="http://schemas.microsoft.com/office/drawing/2014/main" id="{6CF4FDC4-B927-602E-5644-437C105A48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99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785e0a7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785e0a7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48E2FCB1-79F5-C887-AD25-B02368646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f785e0a7e_0_42:notes">
            <a:extLst>
              <a:ext uri="{FF2B5EF4-FFF2-40B4-BE49-F238E27FC236}">
                <a16:creationId xmlns:a16="http://schemas.microsoft.com/office/drawing/2014/main" id="{62383242-DE8B-A75D-A6C4-6F2B72690C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f785e0a7e_0_42:notes">
            <a:extLst>
              <a:ext uri="{FF2B5EF4-FFF2-40B4-BE49-F238E27FC236}">
                <a16:creationId xmlns:a16="http://schemas.microsoft.com/office/drawing/2014/main" id="{34DDC29B-7B6C-34FD-0D16-83CCD3E144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79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ayloadbox/open-redirect-payload-list" TargetMode="External"/><Relationship Id="rId13" Type="http://schemas.openxmlformats.org/officeDocument/2006/relationships/hyperlink" Target="https://github.com/TheBinitGhimire/Web-Shells/blob/master/shell.asp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youtube.com/playlist?list=PLYi4PbK_pqTOGr136f626kwqmdFQ8emdv" TargetMode="External"/><Relationship Id="rId12" Type="http://schemas.openxmlformats.org/officeDocument/2006/relationships/hyperlink" Target="https://www.youtube.com/watch?v=_sc9AhNl66A&amp;ab_channel=BugBountyEspa%C3%B1a" TargetMode="External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c4rrilat0r.medium.com/xss-on-out-of-scope-domain-cors-is-your-secret-weapon-93e43327808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playlist?list=PLUVUe5TTJHxFwCPZ2WKStoYo2mZEDWSfQ" TargetMode="External"/><Relationship Id="rId11" Type="http://schemas.openxmlformats.org/officeDocument/2006/relationships/hyperlink" Target="https://www.youtube.com/watch?v=f_gxjtFZn-o&amp;ab_channel=HUNTER" TargetMode="External"/><Relationship Id="rId5" Type="http://schemas.openxmlformats.org/officeDocument/2006/relationships/hyperlink" Target="https://github.com/ShooterRX/palestras" TargetMode="External"/><Relationship Id="rId15" Type="http://schemas.openxmlformats.org/officeDocument/2006/relationships/hyperlink" Target="https://www.linkedin.com/posts/kau%C3%AA-navarro_bugcrowd-iframeinjection-bughunter-ugcPost-7270840313617793025-q_4z?utm_source=share&amp;utm_medium=member_ios" TargetMode="External"/><Relationship Id="rId10" Type="http://schemas.openxmlformats.org/officeDocument/2006/relationships/hyperlink" Target="https://hackerone.com/reports/665651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hackerone.com/reports/316319" TargetMode="External"/><Relationship Id="rId14" Type="http://schemas.openxmlformats.org/officeDocument/2006/relationships/hyperlink" Target="https://medium.com/@dhabaleshward/the-300-journey-from-rfi-to-rce-that-changed-everything-2b4c00c05da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lucas-fp/" TargetMode="External"/><Relationship Id="rId5" Type="http://schemas.openxmlformats.org/officeDocument/2006/relationships/hyperlink" Target="mailto:lfpiasentin@gmail.com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06058">
            <a:off x="6583426" y="-1643027"/>
            <a:ext cx="3204545" cy="40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958301" y="571217"/>
            <a:ext cx="7218947" cy="400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200" dirty="0">
                <a:solidFill>
                  <a:srgbClr val="FFFFFF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Chain </a:t>
            </a:r>
            <a:r>
              <a:rPr lang="pt-BR" sz="6200" dirty="0" err="1">
                <a:solidFill>
                  <a:srgbClr val="FFFFFF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Exploits</a:t>
            </a:r>
            <a:r>
              <a:rPr lang="pt-BR" sz="6200" dirty="0">
                <a:solidFill>
                  <a:srgbClr val="FFFFFF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: Como Combinar Múltiplas Vulnerabilidades para Aumentar o Impacto</a:t>
            </a:r>
            <a:endParaRPr sz="6200" dirty="0">
              <a:solidFill>
                <a:srgbClr val="FFFFFF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397438">
            <a:off x="-1179244" y="2552932"/>
            <a:ext cx="3204544" cy="40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896E640A-F3AB-86AC-EC09-9EFBB0CB8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>
            <a:extLst>
              <a:ext uri="{FF2B5EF4-FFF2-40B4-BE49-F238E27FC236}">
                <a16:creationId xmlns:a16="http://schemas.microsoft.com/office/drawing/2014/main" id="{64A9E1F5-0E35-1D47-BDDF-23BEEE43E3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>
            <a:extLst>
              <a:ext uri="{FF2B5EF4-FFF2-40B4-BE49-F238E27FC236}">
                <a16:creationId xmlns:a16="http://schemas.microsoft.com/office/drawing/2014/main" id="{B51B1BD0-4AD9-95CD-13F6-E5B1A381595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06055">
            <a:off x="7397866" y="-759832"/>
            <a:ext cx="2394791" cy="30181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4010E725-AB0F-1CB6-1DC1-33722B667B10}"/>
              </a:ext>
            </a:extLst>
          </p:cNvPr>
          <p:cNvSpPr txBox="1"/>
          <p:nvPr/>
        </p:nvSpPr>
        <p:spPr>
          <a:xfrm>
            <a:off x="1382698" y="73944"/>
            <a:ext cx="562811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3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Account </a:t>
            </a:r>
            <a:r>
              <a:rPr lang="pt-BR" sz="3200" dirty="0" err="1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TakeOver</a:t>
            </a:r>
            <a:endParaRPr lang="pt-BR" sz="3200" dirty="0">
              <a:solidFill>
                <a:schemeClr val="lt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pic>
        <p:nvPicPr>
          <p:cNvPr id="98" name="Google Shape;98;p18">
            <a:extLst>
              <a:ext uri="{FF2B5EF4-FFF2-40B4-BE49-F238E27FC236}">
                <a16:creationId xmlns:a16="http://schemas.microsoft.com/office/drawing/2014/main" id="{380B62AB-9146-A053-8835-F06C9069D2B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746429">
            <a:off x="-716609" y="3501665"/>
            <a:ext cx="2394791" cy="3018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BEB1B6-0862-3129-4AA4-9A8354D61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49" y="0"/>
            <a:ext cx="1332092" cy="760298"/>
          </a:xfrm>
          <a:prstGeom prst="rect">
            <a:avLst/>
          </a:prstGeom>
        </p:spPr>
      </p:pic>
      <p:sp>
        <p:nvSpPr>
          <p:cNvPr id="3" name="Google Shape;136;p21">
            <a:extLst>
              <a:ext uri="{FF2B5EF4-FFF2-40B4-BE49-F238E27FC236}">
                <a16:creationId xmlns:a16="http://schemas.microsoft.com/office/drawing/2014/main" id="{A9218681-389C-572A-B709-DF835CC3862A}"/>
              </a:ext>
            </a:extLst>
          </p:cNvPr>
          <p:cNvSpPr txBox="1"/>
          <p:nvPr/>
        </p:nvSpPr>
        <p:spPr>
          <a:xfrm>
            <a:off x="0" y="712593"/>
            <a:ext cx="3951778" cy="141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200" b="1" dirty="0">
                <a:solidFill>
                  <a:schemeClr val="tx1"/>
                </a:solidFill>
                <a:latin typeface="Public Sans Medium"/>
              </a:rPr>
              <a:t>Business </a:t>
            </a:r>
            <a:r>
              <a:rPr lang="pt-BR" sz="1200" b="1" dirty="0" err="1">
                <a:solidFill>
                  <a:schemeClr val="tx1"/>
                </a:solidFill>
                <a:latin typeface="Public Sans Medium"/>
              </a:rPr>
              <a:t>Logic</a:t>
            </a:r>
            <a:r>
              <a:rPr lang="pt-BR" sz="1200" b="1" dirty="0">
                <a:solidFill>
                  <a:schemeClr val="tx1"/>
                </a:solidFill>
                <a:latin typeface="Public Sans Medium"/>
              </a:rPr>
              <a:t> Error + ATO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6680D-04B7-42FF-1F0F-8670986AE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4" y="1019690"/>
            <a:ext cx="4359987" cy="2687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0AA004-CDEC-C7AC-4F11-59D674319B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9088" y="1296593"/>
            <a:ext cx="5424055" cy="2133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A32F13-C9D2-F7E9-F49E-CC61AA717C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19088" y="2944605"/>
            <a:ext cx="3596291" cy="2198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588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C85C623B-1A50-E590-7C55-C06321095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>
            <a:extLst>
              <a:ext uri="{FF2B5EF4-FFF2-40B4-BE49-F238E27FC236}">
                <a16:creationId xmlns:a16="http://schemas.microsoft.com/office/drawing/2014/main" id="{9CF2142A-2549-ED9E-4897-FCF2081FE4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>
            <a:extLst>
              <a:ext uri="{FF2B5EF4-FFF2-40B4-BE49-F238E27FC236}">
                <a16:creationId xmlns:a16="http://schemas.microsoft.com/office/drawing/2014/main" id="{9F62C337-29FC-28B6-AE7C-81CE7493839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06055">
            <a:off x="7397866" y="-759832"/>
            <a:ext cx="2394791" cy="30181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D8415A86-AA98-D669-11C9-C0C651D722D2}"/>
              </a:ext>
            </a:extLst>
          </p:cNvPr>
          <p:cNvSpPr txBox="1"/>
          <p:nvPr/>
        </p:nvSpPr>
        <p:spPr>
          <a:xfrm>
            <a:off x="1382698" y="73944"/>
            <a:ext cx="562811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3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RFI + RCE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pic>
        <p:nvPicPr>
          <p:cNvPr id="98" name="Google Shape;98;p18">
            <a:extLst>
              <a:ext uri="{FF2B5EF4-FFF2-40B4-BE49-F238E27FC236}">
                <a16:creationId xmlns:a16="http://schemas.microsoft.com/office/drawing/2014/main" id="{D7B3F9C7-7E91-5F3B-517E-E4B89FFCC27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746429">
            <a:off x="-716609" y="3501665"/>
            <a:ext cx="2394791" cy="3018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43B8DC-35D2-6F75-03CF-59FF8F77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49" y="0"/>
            <a:ext cx="1332092" cy="760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376950-686F-7B2D-FB35-3E005FE1B7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18" y="1121290"/>
            <a:ext cx="7604555" cy="2665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Google Shape;136;p21">
            <a:extLst>
              <a:ext uri="{FF2B5EF4-FFF2-40B4-BE49-F238E27FC236}">
                <a16:creationId xmlns:a16="http://schemas.microsoft.com/office/drawing/2014/main" id="{BB650AF2-20F8-3B2E-AABA-C44688CC53C9}"/>
              </a:ext>
            </a:extLst>
          </p:cNvPr>
          <p:cNvSpPr txBox="1"/>
          <p:nvPr/>
        </p:nvSpPr>
        <p:spPr>
          <a:xfrm>
            <a:off x="-9949" y="768324"/>
            <a:ext cx="3951778" cy="141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bg1"/>
                </a:solidFill>
                <a:latin typeface="Public Sans Medium"/>
              </a:rPr>
              <a:t>payload.txt </a:t>
            </a:r>
            <a:r>
              <a:rPr lang="pt-BR" sz="1200" b="1" dirty="0">
                <a:solidFill>
                  <a:schemeClr val="tx1"/>
                </a:solidFill>
                <a:latin typeface="Public Sans Medium"/>
              </a:rPr>
              <a:t>= &lt;</a:t>
            </a:r>
            <a:r>
              <a:rPr lang="pt-BR" sz="1200" b="1" dirty="0" err="1">
                <a:solidFill>
                  <a:schemeClr val="tx1"/>
                </a:solidFill>
                <a:latin typeface="Public Sans Medium"/>
              </a:rPr>
              <a:t>pre</a:t>
            </a:r>
            <a:r>
              <a:rPr lang="pt-BR" sz="1200" b="1" dirty="0">
                <a:solidFill>
                  <a:schemeClr val="tx1"/>
                </a:solidFill>
                <a:latin typeface="Public Sans Medium"/>
              </a:rPr>
              <a:t>&gt;system('net </a:t>
            </a:r>
            <a:r>
              <a:rPr lang="pt-BR" sz="1200" b="1" dirty="0" err="1">
                <a:solidFill>
                  <a:schemeClr val="tx1"/>
                </a:solidFill>
                <a:latin typeface="Public Sans Medium"/>
              </a:rPr>
              <a:t>user</a:t>
            </a:r>
            <a:r>
              <a:rPr lang="pt-BR" sz="1200" b="1" dirty="0">
                <a:solidFill>
                  <a:schemeClr val="tx1"/>
                </a:solidFill>
                <a:latin typeface="Public Sans Medium"/>
              </a:rPr>
              <a:t>');&lt;/</a:t>
            </a:r>
            <a:r>
              <a:rPr lang="pt-BR" sz="1200" b="1" dirty="0" err="1">
                <a:solidFill>
                  <a:schemeClr val="tx1"/>
                </a:solidFill>
                <a:latin typeface="Public Sans Medium"/>
              </a:rPr>
              <a:t>pre</a:t>
            </a:r>
            <a:r>
              <a:rPr lang="pt-BR" sz="1200" b="1" dirty="0">
                <a:solidFill>
                  <a:schemeClr val="tx1"/>
                </a:solidFill>
                <a:latin typeface="Public Sans Medium"/>
              </a:rPr>
              <a:t>&gt;</a:t>
            </a:r>
            <a:endParaRPr lang="pt-BR" sz="1200" dirty="0">
              <a:solidFill>
                <a:schemeClr val="tx1"/>
              </a:solidFill>
              <a:latin typeface="Public Sans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55109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32EA86C3-BF71-6EC1-AC18-496A4F17F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>
            <a:extLst>
              <a:ext uri="{FF2B5EF4-FFF2-40B4-BE49-F238E27FC236}">
                <a16:creationId xmlns:a16="http://schemas.microsoft.com/office/drawing/2014/main" id="{654F7161-C60A-A5AB-E1A6-6AE01ED1AA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>
            <a:extLst>
              <a:ext uri="{FF2B5EF4-FFF2-40B4-BE49-F238E27FC236}">
                <a16:creationId xmlns:a16="http://schemas.microsoft.com/office/drawing/2014/main" id="{DF63D12F-CBE9-53B3-5A5A-717E6C241D9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06055">
            <a:off x="7397866" y="-759832"/>
            <a:ext cx="2394791" cy="30181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51B3D37E-0415-5517-D725-BC266591CEF1}"/>
              </a:ext>
            </a:extLst>
          </p:cNvPr>
          <p:cNvSpPr txBox="1"/>
          <p:nvPr/>
        </p:nvSpPr>
        <p:spPr>
          <a:xfrm>
            <a:off x="1382698" y="73944"/>
            <a:ext cx="562811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3200" dirty="0" err="1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Git</a:t>
            </a:r>
            <a:r>
              <a:rPr lang="pt-BR" sz="3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</a:t>
            </a:r>
            <a:r>
              <a:rPr lang="pt-BR" sz="3200" dirty="0" err="1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Exposed</a:t>
            </a:r>
            <a:r>
              <a:rPr lang="pt-BR" sz="3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+ </a:t>
            </a:r>
            <a:r>
              <a:rPr lang="pt-BR" sz="3200" dirty="0" err="1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Weak</a:t>
            </a:r>
            <a:r>
              <a:rPr lang="pt-BR" sz="3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</a:t>
            </a:r>
            <a:r>
              <a:rPr lang="pt-BR" sz="3200" dirty="0" err="1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Credential</a:t>
            </a:r>
            <a:endParaRPr lang="pt-BR" sz="3200" dirty="0">
              <a:solidFill>
                <a:schemeClr val="lt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pic>
        <p:nvPicPr>
          <p:cNvPr id="98" name="Google Shape;98;p18">
            <a:extLst>
              <a:ext uri="{FF2B5EF4-FFF2-40B4-BE49-F238E27FC236}">
                <a16:creationId xmlns:a16="http://schemas.microsoft.com/office/drawing/2014/main" id="{FC32601A-E341-999C-BD73-D1DEAAE7596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746429">
            <a:off x="-716609" y="3501665"/>
            <a:ext cx="2394791" cy="3018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B702FE-12F1-5CC6-B789-F1FF791CE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49" y="0"/>
            <a:ext cx="1332092" cy="760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0A6846-2773-D808-E994-CDB84BE11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25" y="834242"/>
            <a:ext cx="4065140" cy="849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0A77F-881F-58D0-DE8A-EA6CC5062B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147" y="1976936"/>
            <a:ext cx="1633192" cy="2702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AC6447-DB2E-A2CF-F81D-FA052104D5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756" y="2427965"/>
            <a:ext cx="4481513" cy="2582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45D04B-964D-2AA7-DEE6-C262665F0C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6756" y="836777"/>
            <a:ext cx="3942789" cy="1526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989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F6BB775E-BF19-0D6F-7D5F-47A044521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>
            <a:extLst>
              <a:ext uri="{FF2B5EF4-FFF2-40B4-BE49-F238E27FC236}">
                <a16:creationId xmlns:a16="http://schemas.microsoft.com/office/drawing/2014/main" id="{788531FE-48F3-97FB-44E0-1134DB680C7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>
            <a:extLst>
              <a:ext uri="{FF2B5EF4-FFF2-40B4-BE49-F238E27FC236}">
                <a16:creationId xmlns:a16="http://schemas.microsoft.com/office/drawing/2014/main" id="{CA4B3B94-EF62-03EB-42A6-0BE09F3035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06055">
            <a:off x="7397866" y="-759832"/>
            <a:ext cx="2394791" cy="30181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D0A80822-57B0-3EBF-0B25-69E16FB0AFCD}"/>
              </a:ext>
            </a:extLst>
          </p:cNvPr>
          <p:cNvSpPr txBox="1"/>
          <p:nvPr/>
        </p:nvSpPr>
        <p:spPr>
          <a:xfrm>
            <a:off x="1382698" y="73944"/>
            <a:ext cx="562811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3200" dirty="0" err="1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iFrame</a:t>
            </a:r>
            <a:r>
              <a:rPr lang="pt-BR" sz="3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</a:t>
            </a:r>
            <a:r>
              <a:rPr lang="pt-BR" sz="3200" dirty="0" err="1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Injection</a:t>
            </a:r>
            <a:endParaRPr lang="pt-BR" sz="3200" dirty="0">
              <a:solidFill>
                <a:schemeClr val="lt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pic>
        <p:nvPicPr>
          <p:cNvPr id="98" name="Google Shape;98;p18">
            <a:extLst>
              <a:ext uri="{FF2B5EF4-FFF2-40B4-BE49-F238E27FC236}">
                <a16:creationId xmlns:a16="http://schemas.microsoft.com/office/drawing/2014/main" id="{81CDDCF1-32B1-BCCA-91CC-931EFEAF304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746429">
            <a:off x="-716609" y="3501665"/>
            <a:ext cx="2394791" cy="3018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F3B315-0E5D-8672-E75B-DDC87AC98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49" y="0"/>
            <a:ext cx="1332092" cy="760298"/>
          </a:xfrm>
          <a:prstGeom prst="rect">
            <a:avLst/>
          </a:prstGeom>
        </p:spPr>
      </p:pic>
      <p:sp>
        <p:nvSpPr>
          <p:cNvPr id="3" name="Google Shape;136;p21">
            <a:extLst>
              <a:ext uri="{FF2B5EF4-FFF2-40B4-BE49-F238E27FC236}">
                <a16:creationId xmlns:a16="http://schemas.microsoft.com/office/drawing/2014/main" id="{49ED0B88-B82B-617A-C742-682769D35C3B}"/>
              </a:ext>
            </a:extLst>
          </p:cNvPr>
          <p:cNvSpPr txBox="1"/>
          <p:nvPr/>
        </p:nvSpPr>
        <p:spPr>
          <a:xfrm>
            <a:off x="-9951" y="768324"/>
            <a:ext cx="7311295" cy="141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chemeClr val="bg1"/>
                </a:solidFill>
                <a:latin typeface="Public Sans Medium"/>
              </a:rPr>
              <a:t>XSS está fora do escopo? Abuse do </a:t>
            </a:r>
            <a:r>
              <a:rPr lang="pt-BR" b="1" dirty="0" err="1">
                <a:solidFill>
                  <a:schemeClr val="bg1"/>
                </a:solidFill>
                <a:latin typeface="Public Sans Medium"/>
              </a:rPr>
              <a:t>iFrame</a:t>
            </a:r>
            <a:r>
              <a:rPr lang="pt-BR" b="1" dirty="0">
                <a:solidFill>
                  <a:schemeClr val="bg1"/>
                </a:solidFill>
                <a:latin typeface="Public Sans Medium"/>
              </a:rPr>
              <a:t> </a:t>
            </a:r>
            <a:r>
              <a:rPr lang="pt-BR" b="1" dirty="0" err="1">
                <a:solidFill>
                  <a:schemeClr val="bg1"/>
                </a:solidFill>
                <a:latin typeface="Public Sans Medium"/>
              </a:rPr>
              <a:t>Injection</a:t>
            </a:r>
            <a:endParaRPr lang="pt-BR" b="1" dirty="0">
              <a:solidFill>
                <a:schemeClr val="bg1"/>
              </a:solidFill>
              <a:latin typeface="Public Sans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Public Sans Medium"/>
              </a:rPr>
              <a:t>payload: </a:t>
            </a:r>
            <a:r>
              <a:rPr lang="en-US" sz="1200" b="1" dirty="0">
                <a:solidFill>
                  <a:schemeClr val="tx1"/>
                </a:solidFill>
                <a:latin typeface="Public Sans Medium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Public Sans Medium"/>
              </a:rPr>
              <a:t>iframe</a:t>
            </a:r>
            <a:r>
              <a:rPr lang="en-US" sz="1200" b="1" dirty="0">
                <a:solidFill>
                  <a:schemeClr val="tx1"/>
                </a:solidFill>
                <a:latin typeface="Public Sans Medium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Public Sans Medium"/>
              </a:rPr>
              <a:t>src</a:t>
            </a:r>
            <a:r>
              <a:rPr lang="en-US" sz="1200" b="1" dirty="0">
                <a:solidFill>
                  <a:schemeClr val="tx1"/>
                </a:solidFill>
                <a:latin typeface="Public Sans Medium"/>
              </a:rPr>
              <a:t>="https://mukeshkmr776.github.io/super-</a:t>
            </a:r>
            <a:r>
              <a:rPr lang="en-US" sz="1200" b="1" dirty="0" err="1">
                <a:solidFill>
                  <a:schemeClr val="tx1"/>
                </a:solidFill>
                <a:latin typeface="Public Sans Medium"/>
              </a:rPr>
              <a:t>mario</a:t>
            </a:r>
            <a:r>
              <a:rPr lang="en-US" sz="1200" b="1" dirty="0">
                <a:solidFill>
                  <a:schemeClr val="tx1"/>
                </a:solidFill>
                <a:latin typeface="Public Sans Medium"/>
              </a:rPr>
              <a:t>/" height="400" width="800"&gt;&lt;/</a:t>
            </a:r>
            <a:r>
              <a:rPr lang="en-US" sz="1200" b="1" dirty="0" err="1">
                <a:solidFill>
                  <a:schemeClr val="tx1"/>
                </a:solidFill>
                <a:latin typeface="Public Sans Medium"/>
              </a:rPr>
              <a:t>iframe</a:t>
            </a:r>
            <a:r>
              <a:rPr lang="en-US" sz="1200" b="1" dirty="0">
                <a:solidFill>
                  <a:schemeClr val="tx1"/>
                </a:solidFill>
                <a:latin typeface="Public Sans Medium"/>
              </a:rPr>
              <a:t>&gt;</a:t>
            </a:r>
            <a:endParaRPr lang="pt-BR" sz="1200" b="1" dirty="0">
              <a:solidFill>
                <a:schemeClr val="tx1"/>
              </a:solidFill>
              <a:latin typeface="Public Sans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82B37-E494-1709-B495-82CDD20E6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6208" y="1361807"/>
            <a:ext cx="5531584" cy="36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23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A014BC37-2800-6421-3889-BCEC5E84B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>
            <a:extLst>
              <a:ext uri="{FF2B5EF4-FFF2-40B4-BE49-F238E27FC236}">
                <a16:creationId xmlns:a16="http://schemas.microsoft.com/office/drawing/2014/main" id="{22469BA8-7E22-DD6F-EB74-84AC08FC7F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>
            <a:extLst>
              <a:ext uri="{FF2B5EF4-FFF2-40B4-BE49-F238E27FC236}">
                <a16:creationId xmlns:a16="http://schemas.microsoft.com/office/drawing/2014/main" id="{E7F9286B-99EC-FFDD-2234-51F28483E01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06055">
            <a:off x="7630559" y="-788825"/>
            <a:ext cx="2394791" cy="30181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AEA68723-C8E2-148C-EA69-3304C5C2F627}"/>
              </a:ext>
            </a:extLst>
          </p:cNvPr>
          <p:cNvSpPr txBox="1"/>
          <p:nvPr/>
        </p:nvSpPr>
        <p:spPr>
          <a:xfrm>
            <a:off x="1383023" y="-133893"/>
            <a:ext cx="7384701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3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CORS </a:t>
            </a:r>
            <a:r>
              <a:rPr lang="pt-BR" sz="3200" dirty="0" err="1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Misconfiguration</a:t>
            </a:r>
            <a:r>
              <a:rPr lang="pt-BR" sz="3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+ XSS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pic>
        <p:nvPicPr>
          <p:cNvPr id="98" name="Google Shape;98;p18">
            <a:extLst>
              <a:ext uri="{FF2B5EF4-FFF2-40B4-BE49-F238E27FC236}">
                <a16:creationId xmlns:a16="http://schemas.microsoft.com/office/drawing/2014/main" id="{10504360-38CB-2E24-9BCF-E42D7457BA2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746429">
            <a:off x="-855373" y="3520101"/>
            <a:ext cx="2394791" cy="3018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776129-68B7-E7BE-EA77-DDD10272AF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49" y="0"/>
            <a:ext cx="1332092" cy="760298"/>
          </a:xfrm>
          <a:prstGeom prst="rect">
            <a:avLst/>
          </a:prstGeom>
        </p:spPr>
      </p:pic>
      <p:sp>
        <p:nvSpPr>
          <p:cNvPr id="3" name="Google Shape;136;p21">
            <a:extLst>
              <a:ext uri="{FF2B5EF4-FFF2-40B4-BE49-F238E27FC236}">
                <a16:creationId xmlns:a16="http://schemas.microsoft.com/office/drawing/2014/main" id="{F7AA725B-73DE-9396-1F18-CCA9B01C55F1}"/>
              </a:ext>
            </a:extLst>
          </p:cNvPr>
          <p:cNvSpPr txBox="1"/>
          <p:nvPr/>
        </p:nvSpPr>
        <p:spPr>
          <a:xfrm>
            <a:off x="-9950" y="768324"/>
            <a:ext cx="7096550" cy="141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</p:txBody>
      </p:sp>
      <p:sp>
        <p:nvSpPr>
          <p:cNvPr id="4" name="Google Shape;136;p21">
            <a:extLst>
              <a:ext uri="{FF2B5EF4-FFF2-40B4-BE49-F238E27FC236}">
                <a16:creationId xmlns:a16="http://schemas.microsoft.com/office/drawing/2014/main" id="{B08BBDC6-1E8C-2A43-F543-A208CA1F65BF}"/>
              </a:ext>
            </a:extLst>
          </p:cNvPr>
          <p:cNvSpPr txBox="1"/>
          <p:nvPr/>
        </p:nvSpPr>
        <p:spPr>
          <a:xfrm>
            <a:off x="-9950" y="781998"/>
            <a:ext cx="1720986" cy="36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bg1"/>
                </a:solidFill>
                <a:latin typeface="Public Sans Medium"/>
              </a:rPr>
              <a:t>XSS fora do escopo</a:t>
            </a:r>
            <a:endParaRPr lang="pt-BR" sz="1100" dirty="0">
              <a:solidFill>
                <a:schemeClr val="bg1"/>
              </a:solidFill>
              <a:latin typeface="Public Sans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9CFFC2-E6BB-F2FD-DC0D-4DDA8F29B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3" y="1073697"/>
            <a:ext cx="3809544" cy="2225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0DECD2-51A4-BDE7-F9EA-19B19323BA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33" y="3408751"/>
            <a:ext cx="3809544" cy="161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9B3D8B2-1D93-C37E-5C22-42670AEE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383" y="685774"/>
            <a:ext cx="4694341" cy="2407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136;p21">
            <a:extLst>
              <a:ext uri="{FF2B5EF4-FFF2-40B4-BE49-F238E27FC236}">
                <a16:creationId xmlns:a16="http://schemas.microsoft.com/office/drawing/2014/main" id="{015F2944-6F7F-B971-6DDB-F26EC89AEB36}"/>
              </a:ext>
            </a:extLst>
          </p:cNvPr>
          <p:cNvSpPr txBox="1"/>
          <p:nvPr/>
        </p:nvSpPr>
        <p:spPr>
          <a:xfrm>
            <a:off x="3993572" y="373681"/>
            <a:ext cx="4178917" cy="36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bg1"/>
                </a:solidFill>
                <a:latin typeface="Public Sans Medium"/>
              </a:rPr>
              <a:t>CORS </a:t>
            </a:r>
            <a:r>
              <a:rPr lang="pt-BR" sz="1200" b="1" dirty="0" err="1">
                <a:solidFill>
                  <a:schemeClr val="bg1"/>
                </a:solidFill>
                <a:latin typeface="Public Sans Medium"/>
              </a:rPr>
              <a:t>Misconfig</a:t>
            </a:r>
            <a:r>
              <a:rPr lang="pt-BR" sz="1200" b="1" dirty="0">
                <a:solidFill>
                  <a:schemeClr val="bg1"/>
                </a:solidFill>
                <a:latin typeface="Public Sans Medium"/>
              </a:rPr>
              <a:t> em uma aplicação no escopo</a:t>
            </a:r>
            <a:endParaRPr lang="pt-BR" sz="1100" dirty="0">
              <a:solidFill>
                <a:schemeClr val="bg1"/>
              </a:solidFill>
              <a:latin typeface="Public Sans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29D3BB-243A-52DC-B6D8-DC865006C9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076" y="3910949"/>
            <a:ext cx="3809544" cy="578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Google Shape;136;p21">
            <a:extLst>
              <a:ext uri="{FF2B5EF4-FFF2-40B4-BE49-F238E27FC236}">
                <a16:creationId xmlns:a16="http://schemas.microsoft.com/office/drawing/2014/main" id="{2B0B462F-881F-E5FB-84E6-E9EC87DAAEAD}"/>
              </a:ext>
            </a:extLst>
          </p:cNvPr>
          <p:cNvSpPr txBox="1"/>
          <p:nvPr/>
        </p:nvSpPr>
        <p:spPr>
          <a:xfrm>
            <a:off x="23360" y="3570140"/>
            <a:ext cx="1720986" cy="367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200" b="1" dirty="0">
                <a:solidFill>
                  <a:schemeClr val="bg1"/>
                </a:solidFill>
                <a:latin typeface="Public Sans Medium"/>
              </a:rPr>
              <a:t>POC CORS</a:t>
            </a:r>
            <a:endParaRPr lang="pt-BR" sz="1100" dirty="0">
              <a:solidFill>
                <a:schemeClr val="bg1"/>
              </a:solidFill>
              <a:latin typeface="Public Sans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E65A804-F435-1409-2250-BB31EE1F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383" y="2640453"/>
            <a:ext cx="3593178" cy="2474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02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EFCB4B33-1F22-D99B-996D-17252811F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>
            <a:extLst>
              <a:ext uri="{FF2B5EF4-FFF2-40B4-BE49-F238E27FC236}">
                <a16:creationId xmlns:a16="http://schemas.microsoft.com/office/drawing/2014/main" id="{3225F940-CA14-38FC-7B52-0E4056190C9F}"/>
              </a:ext>
            </a:extLst>
          </p:cNvPr>
          <p:cNvSpPr/>
          <p:nvPr/>
        </p:nvSpPr>
        <p:spPr>
          <a:xfrm>
            <a:off x="401825" y="859225"/>
            <a:ext cx="8380500" cy="39381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1141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1" title="Points scored">
            <a:extLst>
              <a:ext uri="{FF2B5EF4-FFF2-40B4-BE49-F238E27FC236}">
                <a16:creationId xmlns:a16="http://schemas.microsoft.com/office/drawing/2014/main" id="{D7CB0E89-345D-6ACA-8ED4-5777BFBF3E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275" y="917725"/>
            <a:ext cx="6179601" cy="38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>
            <a:extLst>
              <a:ext uri="{FF2B5EF4-FFF2-40B4-BE49-F238E27FC236}">
                <a16:creationId xmlns:a16="http://schemas.microsoft.com/office/drawing/2014/main" id="{62073A8D-DB88-F7F8-EAFE-7FE17B62D7F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75" y="80552"/>
            <a:ext cx="1551124" cy="586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1">
            <a:extLst>
              <a:ext uri="{FF2B5EF4-FFF2-40B4-BE49-F238E27FC236}">
                <a16:creationId xmlns:a16="http://schemas.microsoft.com/office/drawing/2014/main" id="{CA35BB3C-6D73-0388-E74F-DC3E3F8CA97D}"/>
              </a:ext>
            </a:extLst>
          </p:cNvPr>
          <p:cNvGrpSpPr/>
          <p:nvPr/>
        </p:nvGrpSpPr>
        <p:grpSpPr>
          <a:xfrm>
            <a:off x="3159368" y="342100"/>
            <a:ext cx="6007800" cy="148975"/>
            <a:chOff x="3159368" y="342100"/>
            <a:chExt cx="6007800" cy="148975"/>
          </a:xfrm>
        </p:grpSpPr>
        <p:cxnSp>
          <p:nvCxnSpPr>
            <p:cNvPr id="131" name="Google Shape;131;p21">
              <a:extLst>
                <a:ext uri="{FF2B5EF4-FFF2-40B4-BE49-F238E27FC236}">
                  <a16:creationId xmlns:a16="http://schemas.microsoft.com/office/drawing/2014/main" id="{D70442B4-E770-6760-62EA-4A686C4B52C0}"/>
                </a:ext>
              </a:extLst>
            </p:cNvPr>
            <p:cNvCxnSpPr/>
            <p:nvPr/>
          </p:nvCxnSpPr>
          <p:spPr>
            <a:xfrm rot="10800000">
              <a:off x="3159368" y="491075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rgbClr val="8FEABB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32" name="Google Shape;132;p21">
              <a:extLst>
                <a:ext uri="{FF2B5EF4-FFF2-40B4-BE49-F238E27FC236}">
                  <a16:creationId xmlns:a16="http://schemas.microsoft.com/office/drawing/2014/main" id="{09FED528-30F8-9B1A-C1BF-41F8E97B95CA}"/>
                </a:ext>
              </a:extLst>
            </p:cNvPr>
            <p:cNvCxnSpPr/>
            <p:nvPr/>
          </p:nvCxnSpPr>
          <p:spPr>
            <a:xfrm>
              <a:off x="6968768" y="-1856300"/>
              <a:ext cx="0" cy="4396800"/>
            </a:xfrm>
            <a:prstGeom prst="straightConnector1">
              <a:avLst/>
            </a:prstGeom>
            <a:noFill/>
            <a:ln w="9525" cap="flat" cmpd="sng">
              <a:solidFill>
                <a:srgbClr val="11419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pic>
        <p:nvPicPr>
          <p:cNvPr id="133" name="Google Shape;133;p21">
            <a:extLst>
              <a:ext uri="{FF2B5EF4-FFF2-40B4-BE49-F238E27FC236}">
                <a16:creationId xmlns:a16="http://schemas.microsoft.com/office/drawing/2014/main" id="{74BDDEF5-75F1-BF6E-4CA9-16F1090327F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>
            <a:extLst>
              <a:ext uri="{FF2B5EF4-FFF2-40B4-BE49-F238E27FC236}">
                <a16:creationId xmlns:a16="http://schemas.microsoft.com/office/drawing/2014/main" id="{C798D142-1833-EC0C-A606-B83DA4E2B9A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806067">
            <a:off x="7310517" y="-882507"/>
            <a:ext cx="2315814" cy="291861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>
            <a:extLst>
              <a:ext uri="{FF2B5EF4-FFF2-40B4-BE49-F238E27FC236}">
                <a16:creationId xmlns:a16="http://schemas.microsoft.com/office/drawing/2014/main" id="{E45EE241-A2E8-F630-6CCE-07586FADAB34}"/>
              </a:ext>
            </a:extLst>
          </p:cNvPr>
          <p:cNvSpPr txBox="1"/>
          <p:nvPr/>
        </p:nvSpPr>
        <p:spPr>
          <a:xfrm>
            <a:off x="354772" y="1177536"/>
            <a:ext cx="4438765" cy="414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Seja criativo e não siga apenas o óbvio;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Pense além da vulnerabilidade isolada:</a:t>
            </a:r>
          </a:p>
          <a:p>
            <a:pPr marL="171450" lvl="8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"O que mais posso acessar a partir daqui?"</a:t>
            </a:r>
          </a:p>
          <a:p>
            <a:pPr marL="171450" lvl="8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"Como essa vulnerabilidade pode interagir com outras falhas na aplicação?“</a:t>
            </a:r>
          </a:p>
          <a:p>
            <a:pPr marL="171450" lvl="8" indent="-171450" algn="just">
              <a:buFont typeface="Courier New" panose="02070309020205020404" pitchFamily="49" charset="0"/>
              <a:buChar char="o"/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  <a:p>
            <a:pPr marL="171450" lvl="8" indent="-171450" algn="just">
              <a:buFont typeface="Courier New" panose="02070309020205020404" pitchFamily="49" charset="0"/>
              <a:buChar char="o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Mapeie a superfície de ataque completa:</a:t>
            </a:r>
          </a:p>
          <a:p>
            <a:pPr marL="171450" lvl="8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Analise todos os pontos de entrada da aplicação, como APIs,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endpoints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 ocultos, fluxos de autenticação e integração de terceiros. Uma vulnerabilidade menor em um ponto pode ser ampliada com outra em um lugar inesperado.</a:t>
            </a:r>
          </a:p>
          <a:p>
            <a:pPr marL="171450" lvl="8" indent="-171450" algn="just">
              <a:buFont typeface="Courier New" panose="02070309020205020404" pitchFamily="49" charset="0"/>
              <a:buChar char="o"/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  <a:p>
            <a:pPr marL="171450" lvl="8" indent="-171450" algn="just">
              <a:buFont typeface="Courier New" panose="02070309020205020404" pitchFamily="49" charset="0"/>
              <a:buChar char="o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Atenção aos cenários "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Low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Hanging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Fruits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“;</a:t>
            </a:r>
          </a:p>
          <a:p>
            <a:pPr marL="171450" lvl="8" indent="-171450" algn="just">
              <a:buFont typeface="Courier New" panose="02070309020205020404" pitchFamily="49" charset="0"/>
              <a:buChar char="o"/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  <a:p>
            <a:pPr marL="171450" lvl="8" indent="-171450" algn="just">
              <a:buFont typeface="Courier New" panose="02070309020205020404" pitchFamily="49" charset="0"/>
              <a:buChar char="o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Entenda o contexto de negócio:</a:t>
            </a:r>
          </a:p>
          <a:p>
            <a:pPr marL="171450" lvl="8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"Qual o impacto real dessa combinação para o negócio?"</a:t>
            </a:r>
          </a:p>
          <a:p>
            <a:pPr marL="171450" lvl="8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"Como isso pode afetar os usuários ou os dados?“</a:t>
            </a:r>
          </a:p>
        </p:txBody>
      </p:sp>
      <p:sp>
        <p:nvSpPr>
          <p:cNvPr id="137" name="Google Shape;137;p21">
            <a:extLst>
              <a:ext uri="{FF2B5EF4-FFF2-40B4-BE49-F238E27FC236}">
                <a16:creationId xmlns:a16="http://schemas.microsoft.com/office/drawing/2014/main" id="{FE979898-3195-9222-68A4-9C9BDCAB2E27}"/>
              </a:ext>
            </a:extLst>
          </p:cNvPr>
          <p:cNvSpPr txBox="1"/>
          <p:nvPr/>
        </p:nvSpPr>
        <p:spPr>
          <a:xfrm>
            <a:off x="4910518" y="1189033"/>
            <a:ext cx="3469654" cy="4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8" indent="-171450" algn="just">
              <a:buFont typeface="Courier New" panose="02070309020205020404" pitchFamily="49" charset="0"/>
              <a:buChar char="o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Comunique-se com clareza nos relatórios:</a:t>
            </a:r>
          </a:p>
          <a:p>
            <a:pPr marL="171450" lvl="8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Ao relatar um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chain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exploit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documente cada etapa de forma clara:</a:t>
            </a:r>
          </a:p>
          <a:p>
            <a:pPr marL="171450" lvl="8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Vulnerabilidade A: Como foi explorada.</a:t>
            </a:r>
          </a:p>
          <a:p>
            <a:pPr marL="171450" lvl="8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Vulnerabilidade B: Como se conectou à primeira.</a:t>
            </a:r>
          </a:p>
          <a:p>
            <a:pPr marL="171450" lvl="8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Impacto Final: O dano causado pela combinação.</a:t>
            </a:r>
            <a:endParaRPr lang="pt-BR" sz="1600" dirty="0">
              <a:solidFill>
                <a:schemeClr val="lt1"/>
              </a:solidFill>
              <a:latin typeface="Public Sans Medium"/>
              <a:sym typeface="Public Sans Medium"/>
            </a:endParaRPr>
          </a:p>
          <a:p>
            <a:pPr marL="171450" lvl="8" indent="-171450" algn="just">
              <a:buFont typeface="Courier New" panose="02070309020205020404" pitchFamily="49" charset="0"/>
              <a:buChar char="o"/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  <a:p>
            <a:pPr marL="171450" lvl="8" indent="-171450" algn="just">
              <a:buFont typeface="Courier New" panose="02070309020205020404" pitchFamily="49" charset="0"/>
              <a:buChar char="o"/>
            </a:pPr>
            <a:r>
              <a:rPr lang="pt-BR" sz="1200" b="1" dirty="0">
                <a:solidFill>
                  <a:schemeClr val="tx1"/>
                </a:solidFill>
                <a:latin typeface="Public Sans Medium"/>
              </a:rPr>
              <a:t>RECONHECIMENTO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:</a:t>
            </a:r>
          </a:p>
          <a:p>
            <a:pPr marL="171450" lvl="8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Foque na coleta de informações sobre o alvo antes de iniciar as explorações. </a:t>
            </a:r>
          </a:p>
          <a:p>
            <a:pPr marL="171450" lvl="8" indent="-171450" algn="just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  <a:p>
            <a:pPr marL="171450" lvl="8" indent="-171450" algn="just">
              <a:buFont typeface="Courier New" panose="02070309020205020404" pitchFamily="49" charset="0"/>
              <a:buChar char="o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Algumas ferramentas interessantes: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Burp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 Suite,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Amass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Assetfinder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Subfinder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Findomain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DNSDumpster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Wappalyzer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Shodan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FFuF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Dirsearch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Hakrawler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ParamSpider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Maltego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Aquatone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Katana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Nmap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Masscan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WhatWeb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Kiterunner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Nuclei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 ...</a:t>
            </a:r>
          </a:p>
          <a:p>
            <a:pPr marL="171450" lvl="8" indent="-171450" algn="just">
              <a:buFont typeface="Courier New" panose="02070309020205020404" pitchFamily="49" charset="0"/>
              <a:buChar char="o"/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9B8D8F-F62F-56C2-16D3-FAA762341E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949" y="0"/>
            <a:ext cx="1332092" cy="760298"/>
          </a:xfrm>
          <a:prstGeom prst="rect">
            <a:avLst/>
          </a:prstGeom>
        </p:spPr>
      </p:pic>
      <p:sp>
        <p:nvSpPr>
          <p:cNvPr id="4" name="Google Shape;72;p15">
            <a:extLst>
              <a:ext uri="{FF2B5EF4-FFF2-40B4-BE49-F238E27FC236}">
                <a16:creationId xmlns:a16="http://schemas.microsoft.com/office/drawing/2014/main" id="{5F2FB308-9334-9F23-41E9-6E4E21B25FBA}"/>
              </a:ext>
            </a:extLst>
          </p:cNvPr>
          <p:cNvSpPr txBox="1"/>
          <p:nvPr/>
        </p:nvSpPr>
        <p:spPr>
          <a:xfrm>
            <a:off x="371528" y="707158"/>
            <a:ext cx="372095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Como encadear vulnerabilidades?</a:t>
            </a:r>
            <a:endParaRPr sz="3200" dirty="0">
              <a:solidFill>
                <a:srgbClr val="FFFFFF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217498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06055">
            <a:off x="7397866" y="-759832"/>
            <a:ext cx="2394791" cy="30181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361012" y="30548"/>
            <a:ext cx="1711952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Referências</a:t>
            </a:r>
            <a:endParaRPr sz="2500" dirty="0">
              <a:solidFill>
                <a:schemeClr val="lt1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746429">
            <a:off x="-716609" y="3501665"/>
            <a:ext cx="2394791" cy="301816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1B6DA6-565A-AA4C-064A-127561215355}"/>
              </a:ext>
            </a:extLst>
          </p:cNvPr>
          <p:cNvSpPr txBox="1"/>
          <p:nvPr/>
        </p:nvSpPr>
        <p:spPr>
          <a:xfrm>
            <a:off x="77431" y="599904"/>
            <a:ext cx="827911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250" dirty="0">
                <a:solidFill>
                  <a:schemeClr val="bg1"/>
                </a:solidFill>
                <a:latin typeface="Public Sans Medium"/>
              </a:rPr>
              <a:t>O slide está disponível no meu </a:t>
            </a:r>
            <a:r>
              <a:rPr lang="pt-BR" sz="1250" dirty="0" err="1">
                <a:solidFill>
                  <a:schemeClr val="bg1"/>
                </a:solidFill>
                <a:latin typeface="Public Sans Medium"/>
              </a:rPr>
              <a:t>Github</a:t>
            </a:r>
            <a:r>
              <a:rPr lang="pt-BR" sz="1250" dirty="0">
                <a:solidFill>
                  <a:schemeClr val="bg1"/>
                </a:solidFill>
                <a:latin typeface="Public Sans Medium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50" dirty="0">
                <a:solidFill>
                  <a:schemeClr val="tx1"/>
                </a:solidFill>
                <a:latin typeface="Public Sans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https://github.com/ShooterRX/palestras</a:t>
            </a:r>
            <a:r>
              <a:rPr lang="pt-BR" sz="1250" dirty="0">
                <a:solidFill>
                  <a:schemeClr val="tx1"/>
                </a:solidFill>
                <a:latin typeface="Public Sans Medium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250" dirty="0">
              <a:solidFill>
                <a:schemeClr val="tx1"/>
              </a:solidFill>
              <a:latin typeface="Public Sans Mediu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250" dirty="0">
                <a:solidFill>
                  <a:schemeClr val="bg1"/>
                </a:solidFill>
                <a:latin typeface="Public Sans Medium"/>
              </a:rPr>
              <a:t>Playlist com palestras que já realizei: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50" dirty="0">
                <a:solidFill>
                  <a:schemeClr val="tx1"/>
                </a:solidFill>
                <a:latin typeface="Public Sans Mediu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https://www.youtube.com/playlist?list=PLUVUe5TTJHxFwCPZ2WKStoYo2mZEDWSfQ</a:t>
            </a:r>
            <a:endParaRPr lang="en-US" sz="1250" dirty="0">
              <a:solidFill>
                <a:schemeClr val="tx1"/>
              </a:solidFill>
              <a:latin typeface="Public Sans Mediu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50" dirty="0">
              <a:solidFill>
                <a:schemeClr val="bg1"/>
              </a:solidFill>
              <a:latin typeface="Public Sans Mediu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50" dirty="0" err="1">
                <a:solidFill>
                  <a:schemeClr val="bg1"/>
                </a:solidFill>
                <a:latin typeface="Public Sans Medium"/>
              </a:rPr>
              <a:t>Minha</a:t>
            </a:r>
            <a:r>
              <a:rPr lang="en-US" sz="1250" dirty="0">
                <a:solidFill>
                  <a:schemeClr val="bg1"/>
                </a:solidFill>
                <a:latin typeface="Public Sans Medium"/>
              </a:rPr>
              <a:t> playlist </a:t>
            </a:r>
            <a:r>
              <a:rPr lang="en-US" sz="1250" dirty="0" err="1">
                <a:solidFill>
                  <a:schemeClr val="bg1"/>
                </a:solidFill>
                <a:latin typeface="Public Sans Medium"/>
              </a:rPr>
              <a:t>sobre</a:t>
            </a:r>
            <a:r>
              <a:rPr lang="en-US" sz="1250" dirty="0">
                <a:solidFill>
                  <a:schemeClr val="bg1"/>
                </a:solidFill>
                <a:latin typeface="Public Sans Medium"/>
              </a:rPr>
              <a:t> phishing, brute force, XSS, CSRF e SQLI: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50" dirty="0">
                <a:solidFill>
                  <a:schemeClr val="tx1"/>
                </a:solidFill>
                <a:latin typeface="Public Sans Mediu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https://www.youtube.com/playlist?list=PLYi4PbK_pqTOGr136f626kwqmdFQ8emdv</a:t>
            </a:r>
            <a:r>
              <a:rPr lang="en-US" sz="1250" dirty="0">
                <a:solidFill>
                  <a:schemeClr val="tx1"/>
                </a:solidFill>
                <a:latin typeface="Public Sans Medium"/>
              </a:rPr>
              <a:t> </a:t>
            </a:r>
            <a:endParaRPr lang="pt-BR" sz="1250" dirty="0">
              <a:solidFill>
                <a:schemeClr val="tx1"/>
              </a:solidFill>
              <a:latin typeface="Public Sans Medium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250" dirty="0">
              <a:solidFill>
                <a:schemeClr val="tx1"/>
              </a:solidFill>
              <a:latin typeface="Public Sans Mediu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250" dirty="0">
                <a:solidFill>
                  <a:schemeClr val="bg1"/>
                </a:solidFill>
                <a:latin typeface="Public Sans Medium"/>
              </a:rPr>
              <a:t>Referências da apresentação: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50" dirty="0">
                <a:solidFill>
                  <a:schemeClr val="tx1"/>
                </a:solidFill>
                <a:latin typeface="Public Sans Medium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https://github.com/payloadbox/open-redirect-payload-list</a:t>
            </a:r>
            <a:r>
              <a:rPr lang="pt-BR" sz="1250" dirty="0">
                <a:solidFill>
                  <a:schemeClr val="tx1"/>
                </a:solidFill>
                <a:latin typeface="Public Sans Medium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50" dirty="0">
                <a:solidFill>
                  <a:schemeClr val="tx1"/>
                </a:solidFill>
                <a:latin typeface="Public Sans Medium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https://hackerone.com/reports/316319</a:t>
            </a:r>
            <a:r>
              <a:rPr lang="pt-BR" sz="1250" dirty="0">
                <a:solidFill>
                  <a:schemeClr val="tx1"/>
                </a:solidFill>
                <a:latin typeface="Public Sans Medium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50" dirty="0">
                <a:solidFill>
                  <a:schemeClr val="tx1"/>
                </a:solidFill>
                <a:latin typeface="Public Sans Medium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https://hackerone.com/reports/665651</a:t>
            </a:r>
            <a:r>
              <a:rPr lang="pt-BR" sz="1250" dirty="0">
                <a:solidFill>
                  <a:schemeClr val="tx1"/>
                </a:solidFill>
                <a:latin typeface="Public Sans Medium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50" dirty="0">
                <a:solidFill>
                  <a:schemeClr val="tx1"/>
                </a:solidFill>
                <a:latin typeface="Public Sans Medium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https://www.youtube.com/watch?v=f_gxjtFZn-o&amp;ab_channel=HUNTER</a:t>
            </a:r>
            <a:r>
              <a:rPr lang="pt-BR" sz="1250" dirty="0">
                <a:solidFill>
                  <a:schemeClr val="tx1"/>
                </a:solidFill>
                <a:latin typeface="Public Sans Medium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50" dirty="0">
                <a:solidFill>
                  <a:schemeClr val="tx1"/>
                </a:solidFill>
                <a:latin typeface="Public Sans Medium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https://www.youtube.com/watch?v=_sc9AhNl66A&amp;ab_channel=BugBountyEspa%C3%B1a</a:t>
            </a:r>
            <a:r>
              <a:rPr lang="pt-BR" sz="1250" dirty="0">
                <a:solidFill>
                  <a:schemeClr val="tx1"/>
                </a:solidFill>
                <a:latin typeface="Public Sans Medium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50" dirty="0">
                <a:solidFill>
                  <a:schemeClr val="tx1"/>
                </a:solidFill>
                <a:latin typeface="Public Sans Medium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https://github.com/TheBinitGhimire/Web-Shells/blob/master/shell.asp</a:t>
            </a:r>
            <a:r>
              <a:rPr lang="pt-BR" sz="1250" dirty="0">
                <a:solidFill>
                  <a:schemeClr val="tx1"/>
                </a:solidFill>
                <a:latin typeface="Public Sans Medium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50" dirty="0">
                <a:solidFill>
                  <a:schemeClr val="tx1"/>
                </a:solidFill>
                <a:latin typeface="Public Sans Medium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https://medium.com/@dhabaleshward/the-300-journey-from-rfi-to-rce-that-changed-everything-2b4c00c05da0</a:t>
            </a:r>
            <a:r>
              <a:rPr lang="pt-BR" sz="1250" dirty="0">
                <a:solidFill>
                  <a:schemeClr val="tx1"/>
                </a:solidFill>
                <a:latin typeface="Public Sans Medium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50" dirty="0">
                <a:solidFill>
                  <a:schemeClr val="tx1"/>
                </a:solidFill>
                <a:latin typeface="Public Sans Medium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https://www.linkedin.com/posts/kau%C3%AA-navarro_bugcrowd-iframeinjection-bughunter-ugcPost-7270840313617793025-q_4z?utm_source=share&amp;utm_medium=member_ios</a:t>
            </a:r>
            <a:r>
              <a:rPr lang="pt-BR" sz="1250" dirty="0">
                <a:solidFill>
                  <a:schemeClr val="tx1"/>
                </a:solidFill>
                <a:latin typeface="Public Sans Medium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250" dirty="0">
                <a:solidFill>
                  <a:schemeClr val="tx1"/>
                </a:solidFill>
                <a:latin typeface="Public Sans Medium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https://c4rrilat0r.medium.com/xss-on-out-of-scope-domain-cors-is-your-secret-weapon-93e433278080</a:t>
            </a:r>
            <a:r>
              <a:rPr lang="pt-BR" sz="1250" dirty="0">
                <a:solidFill>
                  <a:schemeClr val="tx1"/>
                </a:solidFill>
                <a:latin typeface="Public Sans Medium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600" dirty="0">
              <a:solidFill>
                <a:schemeClr val="tx1"/>
              </a:solidFill>
              <a:latin typeface="Public Sans Medium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1600" dirty="0">
              <a:solidFill>
                <a:schemeClr val="tx1"/>
              </a:solidFill>
              <a:latin typeface="Public Sans Medium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pt-BR" sz="1600" dirty="0">
              <a:solidFill>
                <a:schemeClr val="tx1"/>
              </a:solidFill>
              <a:latin typeface="Public Sans Medium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lt1"/>
              </a:solidFill>
              <a:latin typeface="Public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2573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06058">
            <a:off x="6351300" y="-1136174"/>
            <a:ext cx="3204545" cy="40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958301" y="2002378"/>
            <a:ext cx="7218947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200" dirty="0">
                <a:solidFill>
                  <a:srgbClr val="FFFFFF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Perguntas?</a:t>
            </a:r>
            <a:endParaRPr sz="6200" dirty="0">
              <a:solidFill>
                <a:srgbClr val="FFFFFF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397438">
            <a:off x="-946175" y="2275802"/>
            <a:ext cx="3204544" cy="40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EFCF72-D3B4-A23E-343E-2CA42914D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49" y="0"/>
            <a:ext cx="1332092" cy="7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6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 l="35893" t="-420" r="15218" b="419"/>
          <a:stretch/>
        </p:blipFill>
        <p:spPr>
          <a:xfrm>
            <a:off x="0" y="0"/>
            <a:ext cx="447039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06058">
            <a:off x="6355525" y="-1136174"/>
            <a:ext cx="3204545" cy="40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4673227" y="1739853"/>
            <a:ext cx="4958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>
                <a:solidFill>
                  <a:schemeClr val="accent5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Lucas Farias Piasentin</a:t>
            </a:r>
            <a:endParaRPr sz="2600" dirty="0">
              <a:solidFill>
                <a:schemeClr val="accent5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 dirty="0">
                <a:solidFill>
                  <a:schemeClr val="accent5"/>
                </a:solidFill>
                <a:latin typeface="Public Sans"/>
                <a:ea typeface="Public Sans"/>
                <a:cs typeface="Public Sans"/>
                <a:sym typeface="Public Sans"/>
                <a:hlinkClick r:id="rId5"/>
              </a:rPr>
              <a:t>lfpiasentin@gmail.com</a:t>
            </a:r>
            <a:r>
              <a:rPr lang="pt-BR" sz="1800" u="sng" dirty="0">
                <a:solidFill>
                  <a:schemeClr val="accent5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endParaRPr sz="1800" dirty="0">
              <a:solidFill>
                <a:schemeClr val="accent5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 dirty="0">
                <a:solidFill>
                  <a:schemeClr val="accent5"/>
                </a:solidFill>
                <a:latin typeface="Public Sans"/>
                <a:ea typeface="Public Sans"/>
                <a:cs typeface="Public Sans"/>
                <a:sym typeface="Public Sans"/>
              </a:rPr>
              <a:t>(11)</a:t>
            </a:r>
            <a:r>
              <a:rPr lang="pt-BR" sz="1800" b="1" dirty="0">
                <a:solidFill>
                  <a:schemeClr val="accent5"/>
                </a:solidFill>
                <a:latin typeface="Public Sans"/>
                <a:ea typeface="Public Sans"/>
                <a:cs typeface="Public Sans"/>
                <a:sym typeface="Public Sans"/>
              </a:rPr>
              <a:t> 9.4963.9255</a:t>
            </a:r>
            <a:endParaRPr sz="1800" b="1" dirty="0">
              <a:solidFill>
                <a:schemeClr val="accent5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5063510" y="2835839"/>
            <a:ext cx="194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5"/>
                </a:solidFill>
                <a:latin typeface="Public Sans"/>
                <a:ea typeface="Public Sans"/>
                <a:cs typeface="Public Sans"/>
                <a:sym typeface="Public Sans"/>
              </a:rPr>
              <a:t>/</a:t>
            </a:r>
            <a:r>
              <a:rPr lang="pt-BR" dirty="0">
                <a:solidFill>
                  <a:schemeClr val="accent5"/>
                </a:solidFill>
                <a:latin typeface="Public Sans"/>
                <a:ea typeface="Public Sans"/>
                <a:cs typeface="Public Sans"/>
                <a:sym typeface="Public Sans"/>
                <a:hlinkClick r:id="rId6"/>
              </a:rPr>
              <a:t>lucas-fp</a:t>
            </a:r>
            <a:endParaRPr sz="600" dirty="0">
              <a:solidFill>
                <a:schemeClr val="accent5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4009" y="2871722"/>
            <a:ext cx="256102" cy="25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2409C4-0DE8-4E8E-5DCA-2FEF8DB589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575" y="1873832"/>
            <a:ext cx="2445597" cy="13958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13D3AC-E093-2840-A7A1-9E592E7EF8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4693" y="3161415"/>
            <a:ext cx="1795168" cy="17748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06058">
            <a:off x="6355525" y="-1136174"/>
            <a:ext cx="3204545" cy="40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48371" y="883959"/>
            <a:ext cx="3720956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>
                <a:solidFill>
                  <a:srgbClr val="FFFFFF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Whoami</a:t>
            </a:r>
            <a:endParaRPr sz="3200" dirty="0">
              <a:solidFill>
                <a:srgbClr val="FFFFFF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8A26A599-8105-BBDF-F091-6CCBA4380442}"/>
              </a:ext>
            </a:extLst>
          </p:cNvPr>
          <p:cNvSpPr txBox="1"/>
          <p:nvPr/>
        </p:nvSpPr>
        <p:spPr>
          <a:xfrm>
            <a:off x="248371" y="1476792"/>
            <a:ext cx="7137900" cy="3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1"/>
                </a:solidFill>
                <a:latin typeface="Public Sans Medium"/>
                <a:sym typeface="Public Sans Medium"/>
              </a:rPr>
              <a:t>Lucas Farias - 23 anos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1"/>
                </a:solidFill>
                <a:latin typeface="Public Sans Medium"/>
                <a:sym typeface="Public Sans Medium"/>
              </a:rPr>
              <a:t>Formado em Análise e Desenvolvimento de Sistemas pela FSA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Pós-graduado em Ethical Hacking e CyberSecurity pela </a:t>
            </a:r>
            <a:r>
              <a:rPr lang="pt-BR" sz="1800" dirty="0" err="1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Unicv</a:t>
            </a:r>
            <a:endParaRPr lang="pt-BR" sz="1800" dirty="0">
              <a:solidFill>
                <a:schemeClr val="bg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800" dirty="0" err="1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Red</a:t>
            </a:r>
            <a:r>
              <a:rPr lang="pt-BR" sz="1800" dirty="0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Team Tech Lead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Líder Técnico em dezenas de </a:t>
            </a:r>
            <a:r>
              <a:rPr lang="pt-BR" sz="1800" dirty="0" err="1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Pentests</a:t>
            </a:r>
            <a:r>
              <a:rPr lang="pt-BR" sz="1800" dirty="0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em empresas nacionais e internacionais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Bug Hunter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Criador da CVE-2023-31893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Possuí as certificações PNPT, CEH </a:t>
            </a:r>
            <a:r>
              <a:rPr lang="pt-BR" sz="1800" dirty="0" err="1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Practical</a:t>
            </a:r>
            <a:r>
              <a:rPr lang="pt-BR" sz="1800" dirty="0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e </a:t>
            </a:r>
            <a:r>
              <a:rPr lang="pt-BR" sz="1800" dirty="0" err="1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eJPT</a:t>
            </a:r>
            <a:endParaRPr lang="pt-BR" sz="1800" dirty="0">
              <a:solidFill>
                <a:schemeClr val="bg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Palestrante - MindTheSec2023 (Operação </a:t>
            </a:r>
            <a:r>
              <a:rPr lang="pt-BR" sz="1800" dirty="0" err="1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Red</a:t>
            </a:r>
            <a:r>
              <a:rPr lang="pt-BR" sz="1800" dirty="0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Team, do zero ao Domain Admin)</a:t>
            </a:r>
          </a:p>
          <a:p>
            <a:pPr marL="279400" marR="1397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chemeClr val="lt1"/>
              </a:solidFill>
              <a:highlight>
                <a:srgbClr val="FFFFFF"/>
              </a:highlight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279400" marR="1397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950" dirty="0">
              <a:solidFill>
                <a:schemeClr val="lt1"/>
              </a:solidFill>
              <a:highlight>
                <a:srgbClr val="FFFFFF"/>
              </a:highlight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CD333-EFA2-BD45-70BD-A003A9B96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49" y="0"/>
            <a:ext cx="1332092" cy="7602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C4138F-3E3E-7905-24D2-3CC55E827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863" y="3644053"/>
            <a:ext cx="1428545" cy="13512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06058">
            <a:off x="6355525" y="-1136174"/>
            <a:ext cx="3204545" cy="40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38486" y="776818"/>
            <a:ext cx="4958100" cy="9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00" dirty="0" err="1">
                <a:solidFill>
                  <a:srgbClr val="FFFFFF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Disclaimer</a:t>
            </a:r>
            <a:endParaRPr sz="4900" dirty="0">
              <a:solidFill>
                <a:srgbClr val="FFFFFF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sp>
        <p:nvSpPr>
          <p:cNvPr id="2" name="Google Shape;81;p16">
            <a:extLst>
              <a:ext uri="{FF2B5EF4-FFF2-40B4-BE49-F238E27FC236}">
                <a16:creationId xmlns:a16="http://schemas.microsoft.com/office/drawing/2014/main" id="{74244D62-585B-F2FE-1884-49E088BE6C1C}"/>
              </a:ext>
            </a:extLst>
          </p:cNvPr>
          <p:cNvSpPr txBox="1"/>
          <p:nvPr/>
        </p:nvSpPr>
        <p:spPr>
          <a:xfrm>
            <a:off x="238486" y="1600423"/>
            <a:ext cx="7137900" cy="3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As vulnerabilidades apresentadas não refletem a real situação da minha empresa atual e/ou empresas anteriores.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Tudo que for mostrado aqui tem como foco a disseminação de conhecimento e não o incentivo de atos criminosos.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800" dirty="0">
                <a:solidFill>
                  <a:schemeClr val="bg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Só execute estes testes em ambientes que você possuir permissão.</a:t>
            </a:r>
          </a:p>
          <a:p>
            <a:pPr marL="279400" marR="1397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chemeClr val="lt1"/>
              </a:solidFill>
              <a:highlight>
                <a:srgbClr val="FFFFFF"/>
              </a:highlight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279400" marR="139700" lvl="0" indent="0" algn="just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950" dirty="0">
              <a:solidFill>
                <a:schemeClr val="lt1"/>
              </a:solidFill>
              <a:highlight>
                <a:srgbClr val="FFFFFF"/>
              </a:highlight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258636-72A8-76FD-460D-56A0FD5A2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49" y="0"/>
            <a:ext cx="1332092" cy="7602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06058">
            <a:off x="6351300" y="-1136174"/>
            <a:ext cx="3204545" cy="40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958301" y="1904158"/>
            <a:ext cx="7218947" cy="113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200" dirty="0">
                <a:solidFill>
                  <a:srgbClr val="FFFFFF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O que é Bug Bounty?</a:t>
            </a:r>
            <a:endParaRPr sz="6200" dirty="0">
              <a:solidFill>
                <a:srgbClr val="FFFFFF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397438">
            <a:off x="-1125233" y="2303510"/>
            <a:ext cx="3204544" cy="40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7B3BBE-5167-D864-7B5F-6DB6D9C77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49" y="0"/>
            <a:ext cx="1332092" cy="7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0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401825" y="859225"/>
            <a:ext cx="8380500" cy="39381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1141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275" y="917725"/>
            <a:ext cx="6179601" cy="38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75" y="80552"/>
            <a:ext cx="1551124" cy="586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1"/>
          <p:cNvGrpSpPr/>
          <p:nvPr/>
        </p:nvGrpSpPr>
        <p:grpSpPr>
          <a:xfrm>
            <a:off x="3159368" y="342100"/>
            <a:ext cx="6007800" cy="148975"/>
            <a:chOff x="3159368" y="342100"/>
            <a:chExt cx="6007800" cy="148975"/>
          </a:xfrm>
        </p:grpSpPr>
        <p:cxnSp>
          <p:nvCxnSpPr>
            <p:cNvPr id="131" name="Google Shape;131;p21"/>
            <p:cNvCxnSpPr/>
            <p:nvPr/>
          </p:nvCxnSpPr>
          <p:spPr>
            <a:xfrm rot="10800000">
              <a:off x="3159368" y="491075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rgbClr val="8FEABB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32" name="Google Shape;132;p21"/>
            <p:cNvCxnSpPr/>
            <p:nvPr/>
          </p:nvCxnSpPr>
          <p:spPr>
            <a:xfrm>
              <a:off x="6968768" y="-1856300"/>
              <a:ext cx="0" cy="4396800"/>
            </a:xfrm>
            <a:prstGeom prst="straightConnector1">
              <a:avLst/>
            </a:prstGeom>
            <a:noFill/>
            <a:ln w="9525" cap="flat" cmpd="sng">
              <a:solidFill>
                <a:srgbClr val="11419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806067">
            <a:off x="7310517" y="-882507"/>
            <a:ext cx="2315814" cy="291861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/>
        </p:nvSpPr>
        <p:spPr>
          <a:xfrm>
            <a:off x="319698" y="807759"/>
            <a:ext cx="3951778" cy="414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Bug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bounty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 é um programa que incentiva pesquisadores de segurança, hackers éticos e profissionais da área a identificar e reportar vulnerabilidades em sistemas, aplicações e redes de empresas ou organizações. Em troca, eles são recompensados com pagamentos em dinheiro, prêmios ou reconhecimento, dependendo da gravidade da falha encontrada e da política do programa.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Programa Público: Qualquer pessoa pode participar e reportar vulnerabilidades, sendo aberto a toda a comunidade de pesquisadores. 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Programa Privado: Restrito a pesquisadores convidados, garantindo maior controle e confidencialidade. 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VDP (Vulnerability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Disclosure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 Program): Focado apenas no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report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 responsável de vulnerabilidades, sem recompensas financeiras garantidas. 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A política do programa 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Escopo, Tipos de Vulnerabilidades Aceitas, Regras de Conduta, Recompensas, Procedimento de Submissão e Termos Legais.</a:t>
            </a:r>
          </a:p>
        </p:txBody>
      </p:sp>
      <p:sp>
        <p:nvSpPr>
          <p:cNvPr id="137" name="Google Shape;137;p21"/>
          <p:cNvSpPr txBox="1"/>
          <p:nvPr/>
        </p:nvSpPr>
        <p:spPr>
          <a:xfrm>
            <a:off x="4784867" y="1300171"/>
            <a:ext cx="3410400" cy="4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Para a empresa: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Detecção proativa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Custo-Benefício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Variedade de abordagens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Fortalecimento da segurança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Reputação e confiança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lt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lt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           Para o pesquisador: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Recompensa financeira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Reconhecimento profissional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Aperfeiçoamento técnico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Contribuição para um mundo mais seguro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Flexibilidade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1250" dirty="0">
              <a:solidFill>
                <a:schemeClr val="lt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3" name="Google Shape;72;p15">
            <a:extLst>
              <a:ext uri="{FF2B5EF4-FFF2-40B4-BE49-F238E27FC236}">
                <a16:creationId xmlns:a16="http://schemas.microsoft.com/office/drawing/2014/main" id="{B7C6BCAB-683E-1ABD-CBDF-76881C02F7D8}"/>
              </a:ext>
            </a:extLst>
          </p:cNvPr>
          <p:cNvSpPr txBox="1"/>
          <p:nvPr/>
        </p:nvSpPr>
        <p:spPr>
          <a:xfrm>
            <a:off x="4784867" y="917725"/>
            <a:ext cx="372095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Benefícios do Bug Bounty</a:t>
            </a:r>
            <a:endParaRPr sz="3200" dirty="0">
              <a:solidFill>
                <a:srgbClr val="FFFFFF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242CCC-8C57-921F-82EE-DDD7DCFE8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949" y="0"/>
            <a:ext cx="1332092" cy="7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0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17409205-4934-EFEE-EEB2-489AD68EB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>
            <a:extLst>
              <a:ext uri="{FF2B5EF4-FFF2-40B4-BE49-F238E27FC236}">
                <a16:creationId xmlns:a16="http://schemas.microsoft.com/office/drawing/2014/main" id="{81825C10-7E80-AB52-B012-32A8E5A85160}"/>
              </a:ext>
            </a:extLst>
          </p:cNvPr>
          <p:cNvSpPr/>
          <p:nvPr/>
        </p:nvSpPr>
        <p:spPr>
          <a:xfrm>
            <a:off x="401825" y="859225"/>
            <a:ext cx="8380500" cy="39381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11419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21" title="Points scored">
            <a:extLst>
              <a:ext uri="{FF2B5EF4-FFF2-40B4-BE49-F238E27FC236}">
                <a16:creationId xmlns:a16="http://schemas.microsoft.com/office/drawing/2014/main" id="{FA891273-9482-2D45-5C69-6C06440A4E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275" y="917725"/>
            <a:ext cx="6179601" cy="38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>
            <a:extLst>
              <a:ext uri="{FF2B5EF4-FFF2-40B4-BE49-F238E27FC236}">
                <a16:creationId xmlns:a16="http://schemas.microsoft.com/office/drawing/2014/main" id="{2B3519F9-A971-37DD-A6EF-72A7284FF58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75" y="80552"/>
            <a:ext cx="1551124" cy="5862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1">
            <a:extLst>
              <a:ext uri="{FF2B5EF4-FFF2-40B4-BE49-F238E27FC236}">
                <a16:creationId xmlns:a16="http://schemas.microsoft.com/office/drawing/2014/main" id="{CA6DDC98-E892-9D40-DBB6-ED515EDE1D7F}"/>
              </a:ext>
            </a:extLst>
          </p:cNvPr>
          <p:cNvGrpSpPr/>
          <p:nvPr/>
        </p:nvGrpSpPr>
        <p:grpSpPr>
          <a:xfrm>
            <a:off x="3159368" y="342100"/>
            <a:ext cx="6007800" cy="148975"/>
            <a:chOff x="3159368" y="342100"/>
            <a:chExt cx="6007800" cy="148975"/>
          </a:xfrm>
        </p:grpSpPr>
        <p:cxnSp>
          <p:nvCxnSpPr>
            <p:cNvPr id="131" name="Google Shape;131;p21">
              <a:extLst>
                <a:ext uri="{FF2B5EF4-FFF2-40B4-BE49-F238E27FC236}">
                  <a16:creationId xmlns:a16="http://schemas.microsoft.com/office/drawing/2014/main" id="{E37CF051-7487-CE41-491F-5C1FE5254D96}"/>
                </a:ext>
              </a:extLst>
            </p:cNvPr>
            <p:cNvCxnSpPr/>
            <p:nvPr/>
          </p:nvCxnSpPr>
          <p:spPr>
            <a:xfrm rot="10800000">
              <a:off x="3159368" y="491075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rgbClr val="8FEABB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132" name="Google Shape;132;p21">
              <a:extLst>
                <a:ext uri="{FF2B5EF4-FFF2-40B4-BE49-F238E27FC236}">
                  <a16:creationId xmlns:a16="http://schemas.microsoft.com/office/drawing/2014/main" id="{5408C14E-8DD1-F5E6-60E1-19351270A2EE}"/>
                </a:ext>
              </a:extLst>
            </p:cNvPr>
            <p:cNvCxnSpPr/>
            <p:nvPr/>
          </p:nvCxnSpPr>
          <p:spPr>
            <a:xfrm>
              <a:off x="6968768" y="-1856300"/>
              <a:ext cx="0" cy="4396800"/>
            </a:xfrm>
            <a:prstGeom prst="straightConnector1">
              <a:avLst/>
            </a:prstGeom>
            <a:noFill/>
            <a:ln w="9525" cap="flat" cmpd="sng">
              <a:solidFill>
                <a:srgbClr val="11419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pic>
        <p:nvPicPr>
          <p:cNvPr id="133" name="Google Shape;133;p21">
            <a:extLst>
              <a:ext uri="{FF2B5EF4-FFF2-40B4-BE49-F238E27FC236}">
                <a16:creationId xmlns:a16="http://schemas.microsoft.com/office/drawing/2014/main" id="{4F0316CC-2B62-D71F-64FC-257B0B770E2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>
            <a:extLst>
              <a:ext uri="{FF2B5EF4-FFF2-40B4-BE49-F238E27FC236}">
                <a16:creationId xmlns:a16="http://schemas.microsoft.com/office/drawing/2014/main" id="{1F8E23F6-CA36-C62A-F871-F17B9FEDE5A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806067">
            <a:off x="7310517" y="-882507"/>
            <a:ext cx="2315814" cy="291861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>
            <a:extLst>
              <a:ext uri="{FF2B5EF4-FFF2-40B4-BE49-F238E27FC236}">
                <a16:creationId xmlns:a16="http://schemas.microsoft.com/office/drawing/2014/main" id="{9949F295-1390-305E-CEB9-F8AF48D3C76F}"/>
              </a:ext>
            </a:extLst>
          </p:cNvPr>
          <p:cNvSpPr txBox="1"/>
          <p:nvPr/>
        </p:nvSpPr>
        <p:spPr>
          <a:xfrm>
            <a:off x="344919" y="1482925"/>
            <a:ext cx="3951778" cy="414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Chain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Exploits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ou explorações em cadeia, é uma técnica avançada utilizada para combinar múltiplas vulnerabilidades, frequentemente consideradas de baixo ou médio risco individualmente, para alcançar um impacto significativo em sistemas e aplicações. Essa abordagem é especialmente relevante no contexto de bug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bounty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, onde as descobertas de maior impacto geralmente resultam em recompensas maiores e em maior reconhecimento pelos programas de segurança.</a:t>
            </a:r>
          </a:p>
        </p:txBody>
      </p:sp>
      <p:sp>
        <p:nvSpPr>
          <p:cNvPr id="137" name="Google Shape;137;p21">
            <a:extLst>
              <a:ext uri="{FF2B5EF4-FFF2-40B4-BE49-F238E27FC236}">
                <a16:creationId xmlns:a16="http://schemas.microsoft.com/office/drawing/2014/main" id="{96FC9ACA-69BE-13CA-EB5C-3B3C131D4DB4}"/>
              </a:ext>
            </a:extLst>
          </p:cNvPr>
          <p:cNvSpPr txBox="1"/>
          <p:nvPr/>
        </p:nvSpPr>
        <p:spPr>
          <a:xfrm>
            <a:off x="4726079" y="1465095"/>
            <a:ext cx="3469654" cy="4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Chain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Exploits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 são uma das abordagens mais poderosas em programas de bug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bounty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 porque permitem que pesquisadores combinem múltiplas vulnerabilidades menores para gerar impactos de alto risco, que não seriam possíveis com falhas isoladas: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  <a:sym typeface="Public Sans Medium"/>
              </a:rPr>
              <a:t>Transformam Vulnerabilidades Comuns em Ataques Críticos;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  <a:sym typeface="Public Sans Medium"/>
              </a:rPr>
              <a:t>Geram Maior Impacto e Recompensas Mais Altas;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  <a:sym typeface="Public Sans Medium"/>
              </a:rPr>
              <a:t>Exploram Gaps no Design do Sistema;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  <a:sym typeface="Public Sans Medium"/>
              </a:rPr>
              <a:t>Diferenciam Bug 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  <a:sym typeface="Public Sans Medium"/>
              </a:rPr>
              <a:t>Hunters</a:t>
            </a:r>
            <a:r>
              <a:rPr lang="pt-BR" sz="1200" dirty="0">
                <a:solidFill>
                  <a:schemeClr val="lt1"/>
                </a:solidFill>
                <a:latin typeface="Public Sans Medium"/>
                <a:sym typeface="Public Sans Medium"/>
              </a:rPr>
              <a:t> no Mercado;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  <a:sym typeface="Public Sans Medium"/>
              </a:rPr>
              <a:t>Aumentam a Eficiência de Descobertas;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lt1"/>
                </a:solidFill>
                <a:latin typeface="Public Sans Medium"/>
                <a:sym typeface="Public Sans Medium"/>
              </a:rPr>
              <a:t>Estimulam o Pensamento Criativo e Estratégico.</a:t>
            </a:r>
            <a:endParaRPr sz="1200" dirty="0">
              <a:solidFill>
                <a:schemeClr val="lt1"/>
              </a:solidFill>
              <a:latin typeface="Public Sans Medium"/>
              <a:sym typeface="Public Sans Medium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3" name="Google Shape;72;p15">
            <a:extLst>
              <a:ext uri="{FF2B5EF4-FFF2-40B4-BE49-F238E27FC236}">
                <a16:creationId xmlns:a16="http://schemas.microsoft.com/office/drawing/2014/main" id="{00CE1BAA-FCDE-A021-8817-598AD5F344A1}"/>
              </a:ext>
            </a:extLst>
          </p:cNvPr>
          <p:cNvSpPr txBox="1"/>
          <p:nvPr/>
        </p:nvSpPr>
        <p:spPr>
          <a:xfrm>
            <a:off x="4726079" y="992126"/>
            <a:ext cx="372095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Importância em Bug Bounty</a:t>
            </a:r>
            <a:endParaRPr sz="3200" dirty="0">
              <a:solidFill>
                <a:srgbClr val="FFFFFF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D654C2-AFD2-1483-34F9-045196D3A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949" y="0"/>
            <a:ext cx="1332092" cy="760298"/>
          </a:xfrm>
          <a:prstGeom prst="rect">
            <a:avLst/>
          </a:prstGeom>
        </p:spPr>
      </p:pic>
      <p:sp>
        <p:nvSpPr>
          <p:cNvPr id="4" name="Google Shape;72;p15">
            <a:extLst>
              <a:ext uri="{FF2B5EF4-FFF2-40B4-BE49-F238E27FC236}">
                <a16:creationId xmlns:a16="http://schemas.microsoft.com/office/drawing/2014/main" id="{CD8DC408-9882-6C53-EE17-0B07CED6D874}"/>
              </a:ext>
            </a:extLst>
          </p:cNvPr>
          <p:cNvSpPr txBox="1"/>
          <p:nvPr/>
        </p:nvSpPr>
        <p:spPr>
          <a:xfrm>
            <a:off x="361675" y="1012547"/>
            <a:ext cx="372095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FFFFFF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Conceito de Chain </a:t>
            </a:r>
            <a:r>
              <a:rPr lang="pt-BR" sz="2000" dirty="0" err="1">
                <a:solidFill>
                  <a:srgbClr val="FFFFFF"/>
                </a:solidFill>
                <a:latin typeface="Public Sans Black"/>
                <a:ea typeface="Public Sans Black"/>
                <a:cs typeface="Public Sans Black"/>
                <a:sym typeface="Public Sans Black"/>
              </a:rPr>
              <a:t>Exploits</a:t>
            </a:r>
            <a:endParaRPr sz="3200" dirty="0">
              <a:solidFill>
                <a:srgbClr val="FFFFFF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51238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2F814993-7C8E-3C03-C89F-DBD0B5119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>
            <a:extLst>
              <a:ext uri="{FF2B5EF4-FFF2-40B4-BE49-F238E27FC236}">
                <a16:creationId xmlns:a16="http://schemas.microsoft.com/office/drawing/2014/main" id="{B29F2168-B43B-3D66-1472-796DB42930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>
            <a:extLst>
              <a:ext uri="{FF2B5EF4-FFF2-40B4-BE49-F238E27FC236}">
                <a16:creationId xmlns:a16="http://schemas.microsoft.com/office/drawing/2014/main" id="{0F88DF7C-FE01-2FE7-2931-917ACC02C8E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06055">
            <a:off x="7397866" y="-759832"/>
            <a:ext cx="2394791" cy="30181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B3A5AE48-F77B-67AE-4ACA-8A884F244DBD}"/>
              </a:ext>
            </a:extLst>
          </p:cNvPr>
          <p:cNvSpPr txBox="1"/>
          <p:nvPr/>
        </p:nvSpPr>
        <p:spPr>
          <a:xfrm>
            <a:off x="1382698" y="73944"/>
            <a:ext cx="5628117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3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Unrestricted File Upload</a:t>
            </a:r>
            <a:endParaRPr sz="4000" dirty="0">
              <a:solidFill>
                <a:schemeClr val="lt1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pic>
        <p:nvPicPr>
          <p:cNvPr id="98" name="Google Shape;98;p18">
            <a:extLst>
              <a:ext uri="{FF2B5EF4-FFF2-40B4-BE49-F238E27FC236}">
                <a16:creationId xmlns:a16="http://schemas.microsoft.com/office/drawing/2014/main" id="{9315DF38-F287-BC2A-7F62-6F400EF82B6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746429">
            <a:off x="-716609" y="3501665"/>
            <a:ext cx="2394791" cy="3018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87A422-3D96-0EE8-9E78-FBD0F232D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49" y="0"/>
            <a:ext cx="1332092" cy="7602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886986-F04D-9657-E8D0-4EEA3950C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18" y="1165638"/>
            <a:ext cx="4110038" cy="2075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Google Shape;136;p21">
            <a:extLst>
              <a:ext uri="{FF2B5EF4-FFF2-40B4-BE49-F238E27FC236}">
                <a16:creationId xmlns:a16="http://schemas.microsoft.com/office/drawing/2014/main" id="{4485A5C8-1337-8309-4166-B36B8CB3FBB5}"/>
              </a:ext>
            </a:extLst>
          </p:cNvPr>
          <p:cNvSpPr txBox="1"/>
          <p:nvPr/>
        </p:nvSpPr>
        <p:spPr>
          <a:xfrm>
            <a:off x="0" y="820347"/>
            <a:ext cx="3951778" cy="141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200" b="1" dirty="0">
                <a:solidFill>
                  <a:schemeClr val="tx1"/>
                </a:solidFill>
                <a:latin typeface="Public Sans Medium"/>
              </a:rPr>
              <a:t>Shell via File Upload</a:t>
            </a:r>
            <a:endParaRPr lang="pt-BR" sz="1200" dirty="0">
              <a:solidFill>
                <a:schemeClr val="lt1"/>
              </a:solidFill>
              <a:latin typeface="Public Sans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EB294B-73DA-E2B1-DE18-79AED3922C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18" y="2933697"/>
            <a:ext cx="3440650" cy="2163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Google Shape;136;p21">
            <a:extLst>
              <a:ext uri="{FF2B5EF4-FFF2-40B4-BE49-F238E27FC236}">
                <a16:creationId xmlns:a16="http://schemas.microsoft.com/office/drawing/2014/main" id="{2DDA340A-31BB-EC3F-007C-E0B644B2E548}"/>
              </a:ext>
            </a:extLst>
          </p:cNvPr>
          <p:cNvSpPr txBox="1"/>
          <p:nvPr/>
        </p:nvSpPr>
        <p:spPr>
          <a:xfrm>
            <a:off x="4553882" y="585371"/>
            <a:ext cx="3951778" cy="141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200" b="1" dirty="0">
                <a:solidFill>
                  <a:schemeClr val="tx1"/>
                </a:solidFill>
                <a:latin typeface="Public Sans Medium"/>
              </a:rPr>
              <a:t>XSS via File Upload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Payload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: </a:t>
            </a:r>
          </a:p>
          <a:p>
            <a:pPr algn="just"/>
            <a:r>
              <a:rPr lang="en-US" sz="1200" dirty="0">
                <a:solidFill>
                  <a:schemeClr val="lt1"/>
                </a:solidFill>
                <a:latin typeface="Public Sans Medium"/>
              </a:rPr>
              <a:t>"&gt;&lt;</a:t>
            </a:r>
            <a:r>
              <a:rPr lang="en-US" sz="1200" dirty="0" err="1">
                <a:solidFill>
                  <a:schemeClr val="lt1"/>
                </a:solidFill>
                <a:latin typeface="Public Sans Medium"/>
              </a:rPr>
              <a:t>img</a:t>
            </a:r>
            <a:r>
              <a:rPr lang="en-US" sz="1200" dirty="0">
                <a:solidFill>
                  <a:schemeClr val="lt1"/>
                </a:solidFill>
                <a:latin typeface="Public Sans Medium"/>
              </a:rPr>
              <a:t> </a:t>
            </a:r>
            <a:r>
              <a:rPr lang="en-US" sz="1200" dirty="0" err="1">
                <a:solidFill>
                  <a:schemeClr val="lt1"/>
                </a:solidFill>
                <a:latin typeface="Public Sans Medium"/>
              </a:rPr>
              <a:t>src</a:t>
            </a:r>
            <a:r>
              <a:rPr lang="en-US" sz="1200" dirty="0">
                <a:solidFill>
                  <a:schemeClr val="lt1"/>
                </a:solidFill>
                <a:latin typeface="Public Sans Medium"/>
              </a:rPr>
              <a:t>=x </a:t>
            </a:r>
            <a:r>
              <a:rPr lang="en-US" sz="1200" dirty="0" err="1">
                <a:solidFill>
                  <a:schemeClr val="lt1"/>
                </a:solidFill>
                <a:latin typeface="Public Sans Medium"/>
              </a:rPr>
              <a:t>onerror</a:t>
            </a:r>
            <a:r>
              <a:rPr lang="en-US" sz="1200" dirty="0">
                <a:solidFill>
                  <a:schemeClr val="lt1"/>
                </a:solidFill>
                <a:latin typeface="Public Sans Medium"/>
              </a:rPr>
              <a:t>=alert(</a:t>
            </a:r>
            <a:r>
              <a:rPr lang="en-US" sz="1200" dirty="0" err="1">
                <a:solidFill>
                  <a:schemeClr val="lt1"/>
                </a:solidFill>
                <a:latin typeface="Public Sans Medium"/>
              </a:rPr>
              <a:t>document.domain</a:t>
            </a:r>
            <a:r>
              <a:rPr lang="en-US" sz="1200" dirty="0">
                <a:solidFill>
                  <a:schemeClr val="lt1"/>
                </a:solidFill>
                <a:latin typeface="Public Sans Medium"/>
              </a:rPr>
              <a:t>)&gt;.gif</a:t>
            </a:r>
            <a:endParaRPr lang="pt-BR" sz="1200" dirty="0">
              <a:solidFill>
                <a:schemeClr val="lt1"/>
              </a:solidFill>
              <a:latin typeface="Public Sans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</p:txBody>
      </p:sp>
      <p:sp>
        <p:nvSpPr>
          <p:cNvPr id="9" name="Google Shape;136;p21">
            <a:extLst>
              <a:ext uri="{FF2B5EF4-FFF2-40B4-BE49-F238E27FC236}">
                <a16:creationId xmlns:a16="http://schemas.microsoft.com/office/drawing/2014/main" id="{DCAEB0BE-D5A9-D062-2F26-AA654901C782}"/>
              </a:ext>
            </a:extLst>
          </p:cNvPr>
          <p:cNvSpPr txBox="1"/>
          <p:nvPr/>
        </p:nvSpPr>
        <p:spPr>
          <a:xfrm>
            <a:off x="4567736" y="3033429"/>
            <a:ext cx="3951778" cy="141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200" b="1" dirty="0">
                <a:solidFill>
                  <a:schemeClr val="tx1"/>
                </a:solidFill>
                <a:latin typeface="Public Sans Medium"/>
              </a:rPr>
              <a:t>Upload de Formulários de Login</a:t>
            </a:r>
            <a:endParaRPr lang="pt-BR" sz="1200" dirty="0">
              <a:solidFill>
                <a:schemeClr val="lt1"/>
              </a:solidFill>
              <a:latin typeface="Public Sans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5F9FE8-9693-C0C6-56EC-9C09161C0E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3483" y="1251935"/>
            <a:ext cx="3763718" cy="17814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FF6083-9F4A-B54B-97CA-7702F5BE40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3297" y="3354100"/>
            <a:ext cx="3384774" cy="1755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83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06055">
            <a:off x="7432442" y="-1055752"/>
            <a:ext cx="2394791" cy="30181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382698" y="73944"/>
            <a:ext cx="562811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3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Open </a:t>
            </a:r>
            <a:r>
              <a:rPr lang="pt-BR" sz="3200" dirty="0" err="1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Redirect</a:t>
            </a:r>
            <a:endParaRPr lang="pt-BR" sz="3200" dirty="0">
              <a:solidFill>
                <a:schemeClr val="lt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746429">
            <a:off x="-716609" y="3501665"/>
            <a:ext cx="2394791" cy="3018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DD59A8-0147-C83C-92D8-E39E47B8D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49" y="0"/>
            <a:ext cx="1332092" cy="760298"/>
          </a:xfrm>
          <a:prstGeom prst="rect">
            <a:avLst/>
          </a:prstGeom>
        </p:spPr>
      </p:pic>
      <p:sp>
        <p:nvSpPr>
          <p:cNvPr id="4" name="Google Shape;136;p21">
            <a:extLst>
              <a:ext uri="{FF2B5EF4-FFF2-40B4-BE49-F238E27FC236}">
                <a16:creationId xmlns:a16="http://schemas.microsoft.com/office/drawing/2014/main" id="{3EC1ADA7-DCEE-7783-87C6-11B699D9AACA}"/>
              </a:ext>
            </a:extLst>
          </p:cNvPr>
          <p:cNvSpPr txBox="1"/>
          <p:nvPr/>
        </p:nvSpPr>
        <p:spPr>
          <a:xfrm>
            <a:off x="10418" y="749251"/>
            <a:ext cx="3951778" cy="141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200" b="1" dirty="0">
                <a:solidFill>
                  <a:schemeClr val="tx1"/>
                </a:solidFill>
                <a:latin typeface="Public Sans Medium"/>
              </a:rPr>
              <a:t>Open </a:t>
            </a:r>
            <a:r>
              <a:rPr lang="pt-BR" sz="1200" b="1" dirty="0" err="1">
                <a:solidFill>
                  <a:schemeClr val="tx1"/>
                </a:solidFill>
                <a:latin typeface="Public Sans Medium"/>
              </a:rPr>
              <a:t>Redirect</a:t>
            </a:r>
            <a:r>
              <a:rPr lang="pt-BR" sz="1200" b="1" dirty="0">
                <a:solidFill>
                  <a:schemeClr val="tx1"/>
                </a:solidFill>
                <a:latin typeface="Public Sans Medium"/>
              </a:rPr>
              <a:t> + Cross Site </a:t>
            </a:r>
            <a:r>
              <a:rPr lang="pt-BR" sz="1200" b="1" dirty="0" err="1">
                <a:solidFill>
                  <a:schemeClr val="tx1"/>
                </a:solidFill>
                <a:latin typeface="Public Sans Medium"/>
              </a:rPr>
              <a:t>Scripting</a:t>
            </a:r>
            <a:r>
              <a:rPr lang="pt-BR" sz="1200" b="1" dirty="0">
                <a:solidFill>
                  <a:schemeClr val="tx1"/>
                </a:solidFill>
                <a:latin typeface="Public Sans Medium"/>
              </a:rPr>
              <a:t> (XSS)</a:t>
            </a:r>
            <a:endParaRPr lang="pt-BR" sz="1200" dirty="0">
              <a:solidFill>
                <a:schemeClr val="tx1"/>
              </a:solidFill>
              <a:latin typeface="Public Sans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Payloads: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&lt;&gt;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javascript:alert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(1);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";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alert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(0);//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chemeClr val="lt1"/>
                </a:solidFill>
                <a:latin typeface="Public Sans Medium"/>
              </a:rPr>
              <a:t>//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javascript:alert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(1);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javascript:alert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(1)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javascript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://%0aalert(</a:t>
            </a:r>
            <a:r>
              <a:rPr lang="pt-BR" sz="1200" dirty="0" err="1">
                <a:solidFill>
                  <a:schemeClr val="lt1"/>
                </a:solidFill>
                <a:latin typeface="Public Sans Medium"/>
              </a:rPr>
              <a:t>document.cookie</a:t>
            </a:r>
            <a:r>
              <a:rPr lang="pt-BR" sz="1200" dirty="0">
                <a:solidFill>
                  <a:schemeClr val="lt1"/>
                </a:solidFill>
                <a:latin typeface="Public Sans Medium"/>
              </a:rPr>
              <a:t>)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</p:txBody>
      </p:sp>
      <p:pic>
        <p:nvPicPr>
          <p:cNvPr id="9" name="Picture 8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E899E201-B712-164C-01A4-8B20845FB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65" y="2160628"/>
            <a:ext cx="3893131" cy="2188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Google Shape;136;p21">
            <a:extLst>
              <a:ext uri="{FF2B5EF4-FFF2-40B4-BE49-F238E27FC236}">
                <a16:creationId xmlns:a16="http://schemas.microsoft.com/office/drawing/2014/main" id="{409F633F-E5E2-ED4C-2750-3386868B7574}"/>
              </a:ext>
            </a:extLst>
          </p:cNvPr>
          <p:cNvSpPr txBox="1"/>
          <p:nvPr/>
        </p:nvSpPr>
        <p:spPr>
          <a:xfrm>
            <a:off x="4420342" y="54609"/>
            <a:ext cx="3951778" cy="141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1"/>
                </a:solidFill>
                <a:latin typeface="Public Sans Medium"/>
              </a:rPr>
              <a:t>Open Redirect + Stealing OAuth Access Tokens</a:t>
            </a:r>
            <a:endParaRPr lang="pt-BR" sz="1200" dirty="0">
              <a:solidFill>
                <a:schemeClr val="lt1"/>
              </a:solidFill>
              <a:latin typeface="Public Sans Medium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D23409-1DD7-EBAF-A3B8-3EA21AD576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3941" y="349572"/>
            <a:ext cx="3818179" cy="19762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B13D75-8BC8-1878-0445-30762C86E7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0740" y="4451228"/>
            <a:ext cx="5430982" cy="660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719D467-55A7-74E5-9AC8-8A5FB69F68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3940" y="2379109"/>
            <a:ext cx="3523259" cy="2030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FF23E394-7A66-3C4D-70C5-EBC550559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>
            <a:extLst>
              <a:ext uri="{FF2B5EF4-FFF2-40B4-BE49-F238E27FC236}">
                <a16:creationId xmlns:a16="http://schemas.microsoft.com/office/drawing/2014/main" id="{71F1178F-7602-E799-C733-AF8B336E2C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>
            <a:extLst>
              <a:ext uri="{FF2B5EF4-FFF2-40B4-BE49-F238E27FC236}">
                <a16:creationId xmlns:a16="http://schemas.microsoft.com/office/drawing/2014/main" id="{F13DF582-1A41-C3F1-D45C-49A02D38C61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806055">
            <a:off x="7397866" y="-759832"/>
            <a:ext cx="2394791" cy="301816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EA393346-422F-4A44-A165-C162F71E04C1}"/>
              </a:ext>
            </a:extLst>
          </p:cNvPr>
          <p:cNvSpPr txBox="1"/>
          <p:nvPr/>
        </p:nvSpPr>
        <p:spPr>
          <a:xfrm>
            <a:off x="1382698" y="73944"/>
            <a:ext cx="5628117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3200" dirty="0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Account </a:t>
            </a:r>
            <a:r>
              <a:rPr lang="pt-BR" sz="3200" dirty="0" err="1">
                <a:solidFill>
                  <a:schemeClr val="lt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TakeOver</a:t>
            </a:r>
            <a:endParaRPr lang="pt-BR" sz="3200" dirty="0">
              <a:solidFill>
                <a:schemeClr val="lt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Public Sans Black"/>
              <a:ea typeface="Public Sans Black"/>
              <a:cs typeface="Public Sans Black"/>
              <a:sym typeface="Public Sans Black"/>
            </a:endParaRPr>
          </a:p>
        </p:txBody>
      </p:sp>
      <p:pic>
        <p:nvPicPr>
          <p:cNvPr id="98" name="Google Shape;98;p18">
            <a:extLst>
              <a:ext uri="{FF2B5EF4-FFF2-40B4-BE49-F238E27FC236}">
                <a16:creationId xmlns:a16="http://schemas.microsoft.com/office/drawing/2014/main" id="{8DB8159A-94BF-E2DF-0FB2-CDD0325B970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746429">
            <a:off x="-716609" y="3501665"/>
            <a:ext cx="2394791" cy="3018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43F4025-8D1A-971C-E7A8-F1F08A3FF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949" y="0"/>
            <a:ext cx="1332092" cy="760298"/>
          </a:xfrm>
          <a:prstGeom prst="rect">
            <a:avLst/>
          </a:prstGeom>
        </p:spPr>
      </p:pic>
      <p:sp>
        <p:nvSpPr>
          <p:cNvPr id="3" name="Google Shape;136;p21">
            <a:extLst>
              <a:ext uri="{FF2B5EF4-FFF2-40B4-BE49-F238E27FC236}">
                <a16:creationId xmlns:a16="http://schemas.microsoft.com/office/drawing/2014/main" id="{EC8D6128-B016-FF42-59D0-9297BE454A25}"/>
              </a:ext>
            </a:extLst>
          </p:cNvPr>
          <p:cNvSpPr txBox="1"/>
          <p:nvPr/>
        </p:nvSpPr>
        <p:spPr>
          <a:xfrm>
            <a:off x="10418" y="749251"/>
            <a:ext cx="3951778" cy="141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1200" b="1" dirty="0">
                <a:solidFill>
                  <a:schemeClr val="tx1"/>
                </a:solidFill>
                <a:latin typeface="Public Sans Medium"/>
              </a:rPr>
              <a:t>Business </a:t>
            </a:r>
            <a:r>
              <a:rPr lang="pt-BR" sz="1200" b="1" dirty="0" err="1">
                <a:solidFill>
                  <a:schemeClr val="tx1"/>
                </a:solidFill>
                <a:latin typeface="Public Sans Medium"/>
              </a:rPr>
              <a:t>Logic</a:t>
            </a:r>
            <a:r>
              <a:rPr lang="pt-BR" sz="1200" b="1" dirty="0">
                <a:solidFill>
                  <a:schemeClr val="tx1"/>
                </a:solidFill>
                <a:latin typeface="Public Sans Medium"/>
              </a:rPr>
              <a:t> Error + ATO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200" dirty="0">
              <a:solidFill>
                <a:schemeClr val="lt1"/>
              </a:solidFill>
              <a:latin typeface="Public Sans Mediu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3F17AA-4F46-C575-438B-EE7C1A3A8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29" y="1096261"/>
            <a:ext cx="4165709" cy="1899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17A616-DF2D-A089-A8B4-AD47F12867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729" y="3183730"/>
            <a:ext cx="3985058" cy="1756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AB900F-ECF6-CB0C-A4D4-60274BC8CD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7559" y="1957429"/>
            <a:ext cx="4404880" cy="20762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8982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1092</Words>
  <Application>Microsoft Office PowerPoint</Application>
  <PresentationFormat>On-screen Show (16:9)</PresentationFormat>
  <Paragraphs>128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Courier New</vt:lpstr>
      <vt:lpstr>Public Sans</vt:lpstr>
      <vt:lpstr>Public Sans Black</vt:lpstr>
      <vt:lpstr>Public Sans Medium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Piasentin</dc:creator>
  <cp:lastModifiedBy>LUCAS PIASENTIN</cp:lastModifiedBy>
  <cp:revision>58</cp:revision>
  <dcterms:modified xsi:type="dcterms:W3CDTF">2024-12-12T13:37:33Z</dcterms:modified>
</cp:coreProperties>
</file>