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30" autoAdjust="0"/>
  </p:normalViewPr>
  <p:slideViewPr>
    <p:cSldViewPr showGuides="1">
      <p:cViewPr varScale="1">
        <p:scale>
          <a:sx n="94" d="100"/>
          <a:sy n="94" d="100"/>
        </p:scale>
        <p:origin x="21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A5963-AF4B-496C-AEFE-B82207452C0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C5D9-3547-4831-8633-BF30DE83A73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open.com/developpement-mobile-ionic-ly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onicframework.com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open.com/developpement-flutter-ly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lutter.dev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open.com/glossaire/io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axopen.com/glossaire/ui" TargetMode="External"/><Relationship Id="rId5" Type="http://schemas.openxmlformats.org/officeDocument/2006/relationships/hyperlink" Target="https://www.axopen.com/glossaire/swift" TargetMode="External"/><Relationship Id="rId4" Type="http://schemas.openxmlformats.org/officeDocument/2006/relationships/hyperlink" Target="https://www.axopen.com/developpement-swift-lyon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open.com/glossaire/android" TargetMode="External"/><Relationship Id="rId7" Type="http://schemas.openxmlformats.org/officeDocument/2006/relationships/hyperlink" Target="https://www.axopen.com/glossaire/jav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axopen.com/glossaire/kotlin" TargetMode="External"/><Relationship Id="rId5" Type="http://schemas.openxmlformats.org/officeDocument/2006/relationships/hyperlink" Target="https://www.axopen.com/developpement-kotlin-lyon/" TargetMode="External"/><Relationship Id="rId4" Type="http://schemas.openxmlformats.org/officeDocument/2006/relationships/hyperlink" Target="https://www.axopen.com/developpement-java-et-expertise-java-lyon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open.com/glossaire/react-nativ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axopen.com/glossaire/react" TargetMode="External"/><Relationship Id="rId5" Type="http://schemas.openxmlformats.org/officeDocument/2006/relationships/hyperlink" Target="https://www.axopen.com/react-lyon" TargetMode="External"/><Relationship Id="rId4" Type="http://schemas.openxmlformats.org/officeDocument/2006/relationships/hyperlink" Target="https://www.axopen.com/developpement-javascript-et-expertise-a-lyon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open.com/developpement-react-native-ly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ctnative.dev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open.com/glossaire/ioni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axopen.com/developpement-typescript-lyon" TargetMode="External"/><Relationship Id="rId4" Type="http://schemas.openxmlformats.org/officeDocument/2006/relationships/hyperlink" Target="https://www.axopen.com/expertise-angular-ly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pPr defTabSz="803275"/>
            <a:r>
              <a:rPr lang="fr-FR" dirty="0"/>
              <a:t>On doit l’avènement des applications mobiles au tout premier </a:t>
            </a:r>
            <a:r>
              <a:rPr lang="fr-FR" dirty="0" err="1"/>
              <a:t>Iphone</a:t>
            </a:r>
            <a:r>
              <a:rPr lang="fr-FR" dirty="0"/>
              <a:t> sorti en 2007. Depuis, </a:t>
            </a:r>
            <a:r>
              <a:rPr lang="fr-FR" b="1" dirty="0"/>
              <a:t>elles ont chamboulé notre quotidien</a:t>
            </a:r>
            <a:r>
              <a:rPr lang="fr-FR" dirty="0"/>
              <a:t>.</a:t>
            </a:r>
          </a:p>
          <a:p>
            <a:pPr defTabSz="803275"/>
            <a:r>
              <a:rPr lang="fr-FR" dirty="0"/>
              <a:t>QR code, mobilité accrue et télétravail : dans le contexte actuel, les applications mobiles sont plus que jamais utilisées, dans le cadre privé mais aussi professionnel.</a:t>
            </a:r>
          </a:p>
          <a:p>
            <a:pPr defTabSz="803275"/>
            <a:r>
              <a:rPr lang="fr-FR" dirty="0"/>
              <a:t>Il existe deux manières de programmer une application mobile, je vais vous expliquer les avantages et inconvénients de chacune et on vous donne les nouveautés !</a:t>
            </a:r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r>
              <a:rPr lang="fr-FR" dirty="0"/>
              <a:t>Les avantages d’</a:t>
            </a:r>
            <a:r>
              <a:rPr lang="fr-FR" dirty="0">
                <a:hlinkClick r:id="rId3"/>
              </a:rPr>
              <a:t>Ionic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Basé sur </a:t>
            </a:r>
            <a:r>
              <a:rPr lang="fr-FR" dirty="0" err="1"/>
              <a:t>Angular</a:t>
            </a:r>
            <a:r>
              <a:rPr lang="fr-FR" dirty="0"/>
              <a:t> : un framework connu, efficace et fiable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Multiple </a:t>
            </a:r>
            <a:r>
              <a:rPr lang="fr-FR" dirty="0" err="1"/>
              <a:t>framworks</a:t>
            </a:r>
            <a:r>
              <a:rPr lang="fr-FR" dirty="0"/>
              <a:t> compatibles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Beaucoup de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Possibilité de migrer un composant Web </a:t>
            </a:r>
            <a:r>
              <a:rPr lang="fr-FR" dirty="0" err="1"/>
              <a:t>Angular</a:t>
            </a:r>
            <a:r>
              <a:rPr lang="fr-FR" dirty="0"/>
              <a:t> sur une app mobile simple (voir même une application entière)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Design embarqué</a:t>
            </a:r>
          </a:p>
          <a:p>
            <a:pPr>
              <a:buFont typeface="Arial" panose="020B0604020202020204" pitchFamily="34" charset="0"/>
              <a:buNone/>
            </a:pPr>
            <a:endParaRPr lang="fr-FR" dirty="0"/>
          </a:p>
          <a:p>
            <a:r>
              <a:rPr lang="fr-FR" dirty="0"/>
              <a:t>Les inconvénients d’</a:t>
            </a:r>
            <a:r>
              <a:rPr lang="fr-FR" dirty="0">
                <a:hlinkClick r:id="rId4"/>
              </a:rPr>
              <a:t>Ionic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Performance limitée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API native parfois inaccessible (notamment sur iOS)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MAJ fréquente (cycle de vie limité)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Design assez rigide est complexe</a:t>
            </a:r>
          </a:p>
          <a:p>
            <a:pPr defTabSz="803275"/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582137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pPr defTabSz="803275"/>
            <a:r>
              <a:rPr lang="fr-FR" dirty="0"/>
              <a:t>Le langage qui prend de plus en plus de parts de marché. Seul hic : </a:t>
            </a:r>
            <a:r>
              <a:rPr lang="fr-FR" b="1" dirty="0"/>
              <a:t>il faut réapprendre un nouveau langage pour s’en servir !</a:t>
            </a:r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313406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r>
              <a:rPr lang="fr-FR" dirty="0"/>
              <a:t>Les avantages de </a:t>
            </a:r>
            <a:r>
              <a:rPr lang="fr-FR" dirty="0">
                <a:hlinkClick r:id="rId3"/>
              </a:rPr>
              <a:t>Flutter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Basé sur Dart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Excellente performance (compile en ARM natif)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Permet de faire du Desktop et du Browser en plus du mobile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Bon hot </a:t>
            </a:r>
            <a:r>
              <a:rPr lang="fr-FR" dirty="0" err="1"/>
              <a:t>reloading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Sa popularité est en constante croissance depuis quelques années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 documentation est très agréable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L'UI sera exactement la même pour Android ou 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Open Source</a:t>
            </a:r>
          </a:p>
          <a:p>
            <a:pPr>
              <a:buFont typeface="Arial" panose="020B0604020202020204" pitchFamily="34" charset="0"/>
              <a:buNone/>
            </a:pPr>
            <a:endParaRPr lang="fr-FR" dirty="0"/>
          </a:p>
          <a:p>
            <a:r>
              <a:rPr lang="fr-FR" dirty="0"/>
              <a:t>Les inconvénients de </a:t>
            </a:r>
            <a:r>
              <a:rPr lang="fr-FR" dirty="0">
                <a:hlinkClick r:id="rId4"/>
              </a:rPr>
              <a:t>Flutter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Dart n'est pas un langage populaire, et est assez unique en son genre.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L'UI sera exactement la même pour Android ou 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framework est assez nouveau, peu manquer de maturité</a:t>
            </a:r>
          </a:p>
          <a:p>
            <a:pPr defTabSz="803275"/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770513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r>
              <a:rPr lang="fr-FR" b="1" dirty="0"/>
              <a:t>80 % du coût d’une application mobile, c’est sa maintenance.</a:t>
            </a:r>
            <a:endParaRPr lang="fr-FR" dirty="0"/>
          </a:p>
          <a:p>
            <a:r>
              <a:rPr lang="fr-FR" dirty="0"/>
              <a:t>Vous vous en doutez, développer deux fois c’est plus cher. On n’ira pas jusqu’à doubler le prix de l’application mobile car il y a tout de même des éléments qui se recoupent.</a:t>
            </a:r>
          </a:p>
          <a:p>
            <a:r>
              <a:rPr lang="fr-FR" dirty="0"/>
              <a:t>Avec du cross-platform, il y aura moins de coûts d’entrée.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81290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pPr defTabSz="803275"/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80038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pPr defTabSz="803275"/>
            <a:r>
              <a:rPr lang="en-US" sz="1200" baseline="0" dirty="0"/>
              <a:t>Avant de </a:t>
            </a:r>
            <a:r>
              <a:rPr lang="en-US" sz="1200" baseline="0" dirty="0" err="1"/>
              <a:t>parler</a:t>
            </a:r>
            <a:r>
              <a:rPr lang="en-US" sz="1200" baseline="0" dirty="0"/>
              <a:t> de </a:t>
            </a:r>
            <a:r>
              <a:rPr lang="en-US" sz="1200" baseline="0" dirty="0" err="1"/>
              <a:t>développement</a:t>
            </a:r>
            <a:r>
              <a:rPr lang="en-US" sz="1200" baseline="0" dirty="0"/>
              <a:t> cross-platform je </a:t>
            </a:r>
            <a:r>
              <a:rPr lang="en-US" sz="1200" baseline="0" dirty="0" err="1"/>
              <a:t>vais</a:t>
            </a:r>
            <a:r>
              <a:rPr lang="en-US" sz="1200" baseline="0" dirty="0"/>
              <a:t> dans un premier temps </a:t>
            </a:r>
            <a:r>
              <a:rPr lang="en-US" sz="1200" baseline="0" dirty="0" err="1"/>
              <a:t>vous</a:t>
            </a:r>
            <a:r>
              <a:rPr lang="en-US" sz="1200" baseline="0" dirty="0"/>
              <a:t> </a:t>
            </a:r>
            <a:r>
              <a:rPr lang="en-US" sz="1200" baseline="0" dirty="0" err="1"/>
              <a:t>parler</a:t>
            </a:r>
            <a:r>
              <a:rPr lang="en-US" sz="1200" baseline="0" dirty="0"/>
              <a:t> du development native, car </a:t>
            </a:r>
            <a:r>
              <a:rPr lang="en-US" sz="1200" baseline="0" dirty="0" err="1"/>
              <a:t>c’est</a:t>
            </a:r>
            <a:r>
              <a:rPr lang="en-US" sz="1200" baseline="0" dirty="0"/>
              <a:t> </a:t>
            </a:r>
            <a:r>
              <a:rPr lang="en-US" sz="1200" baseline="0" dirty="0" err="1"/>
              <a:t>ce</a:t>
            </a:r>
            <a:r>
              <a:rPr lang="en-US" sz="1200" baseline="0" dirty="0"/>
              <a:t> qui </a:t>
            </a:r>
            <a:r>
              <a:rPr lang="en-US" sz="1200" baseline="0" dirty="0" err="1"/>
              <a:t>est</a:t>
            </a:r>
            <a:r>
              <a:rPr lang="en-US" sz="1200" baseline="0" dirty="0"/>
              <a:t> arrive </a:t>
            </a:r>
            <a:r>
              <a:rPr lang="en-US" sz="1200" baseline="0" dirty="0" err="1"/>
              <a:t>en</a:t>
            </a:r>
            <a:r>
              <a:rPr lang="en-US" sz="1200" baseline="0" dirty="0"/>
              <a:t> premier,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496931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r>
              <a:rPr lang="fr-FR" dirty="0"/>
              <a:t>Au départ, le développement </a:t>
            </a:r>
            <a:r>
              <a:rPr lang="fr-FR" dirty="0">
                <a:hlinkClick r:id="rId3"/>
              </a:rPr>
              <a:t>iOS Système d'exploitation des appareils Apple.</a:t>
            </a:r>
            <a:r>
              <a:rPr lang="fr-FR" dirty="0"/>
              <a:t> était réalisé avec Objectif C basé sur le C, un langage assez lourd. Celui-ci a laissé place à </a:t>
            </a:r>
            <a:r>
              <a:rPr lang="fr-FR" dirty="0">
                <a:hlinkClick r:id="rId4"/>
              </a:rPr>
              <a:t>Swift</a:t>
            </a:r>
            <a:r>
              <a:rPr lang="fr-FR" dirty="0"/>
              <a:t> en 2013. </a:t>
            </a:r>
          </a:p>
          <a:p>
            <a:r>
              <a:rPr lang="fr-FR" dirty="0"/>
              <a:t>Après une fièvre de sorties de versions majeures tous les 6 mois, </a:t>
            </a:r>
            <a:r>
              <a:rPr lang="fr-FR" b="1" dirty="0"/>
              <a:t>la volonté d’Apple est de stabiliser le langage</a:t>
            </a:r>
            <a:r>
              <a:rPr lang="fr-FR" dirty="0"/>
              <a:t> depuis quelques années. Conséquence : peu d’évolutions !</a:t>
            </a:r>
          </a:p>
          <a:p>
            <a:r>
              <a:rPr lang="fr-FR" dirty="0"/>
              <a:t>Aujourd’hui, on est en </a:t>
            </a:r>
            <a:r>
              <a:rPr lang="fr-FR" dirty="0">
                <a:hlinkClick r:id="rId5"/>
              </a:rPr>
              <a:t>Swift Langage de programmation créé par Apple, pour le développement sur leur différents périphériques.</a:t>
            </a:r>
            <a:r>
              <a:rPr lang="fr-FR" dirty="0"/>
              <a:t> 5.4. La version majeure date de 2019.</a:t>
            </a:r>
          </a:p>
          <a:p>
            <a:r>
              <a:rPr lang="fr-FR" dirty="0"/>
              <a:t>Les dernières évolutions sont facultatives mais notons quand même Swift </a:t>
            </a:r>
            <a:r>
              <a:rPr lang="fr-FR" dirty="0">
                <a:hlinkClick r:id="rId6"/>
              </a:rPr>
              <a:t>UI L'UI signifie "user interface", et se compose de tous les éléments graphique d'une interface utilisateur.</a:t>
            </a:r>
            <a:r>
              <a:rPr lang="fr-FR" dirty="0"/>
              <a:t> qui a pour volonté d’</a:t>
            </a:r>
            <a:r>
              <a:rPr lang="fr-FR" b="1" dirty="0"/>
              <a:t>unifier toutes les interfaces</a:t>
            </a:r>
            <a:r>
              <a:rPr lang="fr-FR" dirty="0"/>
              <a:t> au sein de l’écosystème Apple : </a:t>
            </a:r>
            <a:r>
              <a:rPr lang="fr-FR" dirty="0" err="1"/>
              <a:t>Iphone</a:t>
            </a:r>
            <a:r>
              <a:rPr lang="fr-FR" dirty="0"/>
              <a:t>, </a:t>
            </a:r>
            <a:r>
              <a:rPr lang="fr-FR" dirty="0" err="1"/>
              <a:t>Ipad</a:t>
            </a:r>
            <a:r>
              <a:rPr lang="fr-FR" dirty="0"/>
              <a:t>, mac.</a:t>
            </a:r>
          </a:p>
          <a:p>
            <a:pPr defTabSz="803275"/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49176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r>
              <a:rPr lang="fr-FR" dirty="0"/>
              <a:t>Initialement, le développement d’applications mobiles sur </a:t>
            </a:r>
            <a:r>
              <a:rPr lang="fr-FR" dirty="0">
                <a:hlinkClick r:id="rId3"/>
              </a:rPr>
              <a:t>Android, Android est un système d'exploitation mobile basé sur Linux.</a:t>
            </a:r>
            <a:r>
              <a:rPr lang="fr-FR" dirty="0"/>
              <a:t> était sur du </a:t>
            </a:r>
            <a:r>
              <a:rPr lang="fr-FR" b="1" dirty="0">
                <a:hlinkClick r:id="rId4"/>
              </a:rPr>
              <a:t>Java</a:t>
            </a:r>
            <a:r>
              <a:rPr lang="fr-FR" b="1" dirty="0"/>
              <a:t> natif</a:t>
            </a:r>
            <a:r>
              <a:rPr lang="fr-FR" dirty="0"/>
              <a:t>, puis on est passé progressivement sur du </a:t>
            </a:r>
            <a:r>
              <a:rPr lang="fr-FR" dirty="0" err="1">
                <a:hlinkClick r:id="rId5"/>
              </a:rPr>
              <a:t>Kotlin</a:t>
            </a:r>
            <a:r>
              <a:rPr lang="fr-FR" dirty="0"/>
              <a:t>, né en 2016, poussé par Google et développé par </a:t>
            </a:r>
            <a:r>
              <a:rPr lang="fr-FR" dirty="0" err="1"/>
              <a:t>JetBrain</a:t>
            </a:r>
            <a:r>
              <a:rPr lang="fr-FR" dirty="0"/>
              <a:t>, qui sont aussi derrière Android Studio.</a:t>
            </a:r>
          </a:p>
          <a:p>
            <a:r>
              <a:rPr lang="fr-FR" dirty="0" err="1">
                <a:hlinkClick r:id="rId6"/>
              </a:rPr>
              <a:t>Kotlin</a:t>
            </a:r>
            <a:r>
              <a:rPr lang="fr-FR" dirty="0">
                <a:hlinkClick r:id="rId6"/>
              </a:rPr>
              <a:t> Langage de programmation permettant de développement des applications mobiles Android natives.</a:t>
            </a:r>
            <a:r>
              <a:rPr lang="fr-FR" dirty="0"/>
              <a:t> est plus une surcouche de </a:t>
            </a:r>
            <a:r>
              <a:rPr lang="fr-FR" dirty="0">
                <a:hlinkClick r:id="rId7"/>
              </a:rPr>
              <a:t>Java, Langage de développement très populaire !</a:t>
            </a:r>
            <a:r>
              <a:rPr lang="fr-FR" dirty="0"/>
              <a:t> qu’un langage en tant que tel, mais elle simplifie grandement les choses pour les néophytes. De plus, </a:t>
            </a:r>
            <a:r>
              <a:rPr lang="fr-FR" b="1" dirty="0"/>
              <a:t>les erreurs sont mieux gérées</a:t>
            </a:r>
            <a:r>
              <a:rPr lang="fr-FR" dirty="0"/>
              <a:t>, ce n’est pas rien ! La syntaxe de </a:t>
            </a:r>
            <a:r>
              <a:rPr lang="fr-FR" dirty="0" err="1"/>
              <a:t>Kotlin</a:t>
            </a:r>
            <a:r>
              <a:rPr lang="fr-FR" dirty="0"/>
              <a:t>, qui ressemble un peu à celle de Swift,</a:t>
            </a:r>
          </a:p>
          <a:p>
            <a:r>
              <a:rPr lang="fr-FR" dirty="0"/>
              <a:t>Le développement d’applications mobiles sur Java est encore très utilisé, grâce à la communauté de développeurs et aux projets open source disponibles.</a:t>
            </a:r>
          </a:p>
          <a:p>
            <a:pPr defTabSz="803275"/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8493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pPr defTabSz="803275"/>
            <a:r>
              <a:rPr lang="fr-FR" dirty="0"/>
              <a:t>Pour contourner l’onéreux multi-développement sur iOS et Android en parallèle, avec plusieurs périphériques et systèmes ciblés, le cross-platform a vu le jour. L’idée est simple : </a:t>
            </a:r>
            <a:r>
              <a:rPr lang="fr-FR" b="1" dirty="0"/>
              <a:t>une application unique qui se déploie sur plusieurs périphériques</a:t>
            </a:r>
            <a:r>
              <a:rPr lang="fr-FR" dirty="0"/>
              <a:t>.</a:t>
            </a:r>
          </a:p>
          <a:p>
            <a:r>
              <a:rPr lang="fr-FR" dirty="0"/>
              <a:t>Plusieurs types de cross-platform existent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premier se base sur un </a:t>
            </a:r>
            <a:r>
              <a:rPr lang="fr-FR" b="1" dirty="0"/>
              <a:t>équivalent navigateur</a:t>
            </a:r>
            <a:r>
              <a:rPr lang="fr-FR" dirty="0"/>
              <a:t> : l’application crée des pages navigateur et les affiche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second utilise </a:t>
            </a:r>
            <a:r>
              <a:rPr lang="fr-FR" b="1" dirty="0"/>
              <a:t>des </a:t>
            </a:r>
            <a:r>
              <a:rPr lang="fr-FR" b="1" dirty="0" err="1"/>
              <a:t>frameworks</a:t>
            </a:r>
            <a:r>
              <a:rPr lang="fr-FR" b="1" dirty="0"/>
              <a:t> qui creusent au plus proche du natif</a:t>
            </a:r>
            <a:r>
              <a:rPr lang="fr-FR" dirty="0"/>
              <a:t> en créant du code Java et du code iOS pour que ça soit plus fonctionnel.</a:t>
            </a:r>
          </a:p>
          <a:p>
            <a:pPr defTabSz="803275"/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538767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r>
              <a:rPr lang="fr-FR" dirty="0" err="1">
                <a:hlinkClick r:id="rId3"/>
              </a:rPr>
              <a:t>React</a:t>
            </a:r>
            <a:r>
              <a:rPr lang="fr-FR" dirty="0">
                <a:hlinkClick r:id="rId3"/>
              </a:rPr>
              <a:t> Native Framework basé sur </a:t>
            </a:r>
            <a:r>
              <a:rPr lang="fr-FR" dirty="0" err="1">
                <a:hlinkClick r:id="rId3"/>
              </a:rPr>
              <a:t>React</a:t>
            </a:r>
            <a:r>
              <a:rPr lang="fr-FR" dirty="0">
                <a:hlinkClick r:id="rId3"/>
              </a:rPr>
              <a:t> pour le développement d'applications cross-platform.</a:t>
            </a:r>
            <a:r>
              <a:rPr lang="fr-FR" dirty="0"/>
              <a:t> est un framework 100% </a:t>
            </a:r>
            <a:r>
              <a:rPr lang="fr-FR" dirty="0">
                <a:hlinkClick r:id="rId4"/>
              </a:rPr>
              <a:t>JavaScript</a:t>
            </a:r>
            <a:r>
              <a:rPr lang="fr-FR" dirty="0"/>
              <a:t> basé sur </a:t>
            </a:r>
            <a:r>
              <a:rPr lang="fr-FR" dirty="0" err="1">
                <a:hlinkClick r:id="rId5"/>
              </a:rPr>
              <a:t>React</a:t>
            </a:r>
            <a:r>
              <a:rPr lang="fr-FR" dirty="0"/>
              <a:t>.</a:t>
            </a:r>
          </a:p>
          <a:p>
            <a:r>
              <a:rPr lang="fr-FR" dirty="0"/>
              <a:t>Ce framework est né à l'origine chez Facebook en 2012. </a:t>
            </a:r>
            <a:r>
              <a:rPr lang="fr-FR" dirty="0" err="1">
                <a:hlinkClick r:id="rId6"/>
              </a:rPr>
              <a:t>React</a:t>
            </a:r>
            <a:r>
              <a:rPr lang="fr-FR" dirty="0">
                <a:hlinkClick r:id="rId6"/>
              </a:rPr>
              <a:t> est un framework de développement JavaScript populaire.</a:t>
            </a:r>
            <a:r>
              <a:rPr lang="fr-FR" dirty="0"/>
              <a:t> Native avait pour objectif premier de moderniser et de simplifier le développement des applications Facebook Android et iOS qui se faisaient vieillissantes. Depuis, l’application Facebook a fait marche arrière mais le framework marche toujours ! Depuis 2015, il est passé </a:t>
            </a:r>
            <a:r>
              <a:rPr lang="fr-FR" b="1" dirty="0"/>
              <a:t>open source</a:t>
            </a:r>
            <a:r>
              <a:rPr lang="fr-FR" dirty="0"/>
              <a:t>.</a:t>
            </a:r>
          </a:p>
          <a:p>
            <a:pPr defTabSz="803275"/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60570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r>
              <a:rPr lang="fr-FR" dirty="0"/>
              <a:t>Les avantages de </a:t>
            </a:r>
            <a:r>
              <a:rPr lang="fr-FR" dirty="0" err="1">
                <a:hlinkClick r:id="rId3"/>
              </a:rPr>
              <a:t>React</a:t>
            </a:r>
            <a:r>
              <a:rPr lang="fr-FR" dirty="0">
                <a:hlinkClick r:id="rId3"/>
              </a:rPr>
              <a:t> Native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Basé sur </a:t>
            </a:r>
            <a:r>
              <a:rPr lang="fr-FR" dirty="0" err="1"/>
              <a:t>React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Hot </a:t>
            </a:r>
            <a:r>
              <a:rPr lang="fr-FR" dirty="0" err="1"/>
              <a:t>Reloading</a:t>
            </a:r>
            <a:r>
              <a:rPr lang="fr-FR" dirty="0"/>
              <a:t> très efficace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Possibilité d'utiliser Expo pour un lancement et des tests quasiment instantanés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Une grande communauté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Bonnes performances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Beaucoup de librairies disponibles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Simple à apprendre si on connaît déjà </a:t>
            </a:r>
            <a:r>
              <a:rPr lang="fr-FR" dirty="0" err="1"/>
              <a:t>React</a:t>
            </a:r>
            <a:endParaRPr lang="fr-FR" dirty="0"/>
          </a:p>
          <a:p>
            <a:pPr>
              <a:buFont typeface="Arial" panose="020B0604020202020204" pitchFamily="34" charset="0"/>
              <a:buNone/>
            </a:pPr>
            <a:endParaRPr lang="fr-FR" dirty="0"/>
          </a:p>
          <a:p>
            <a:r>
              <a:rPr lang="fr-FR" dirty="0"/>
              <a:t>Les inconvénients de </a:t>
            </a:r>
            <a:r>
              <a:rPr lang="fr-FR" dirty="0" err="1">
                <a:hlinkClick r:id="rId4"/>
              </a:rPr>
              <a:t>React</a:t>
            </a:r>
            <a:r>
              <a:rPr lang="fr-FR" dirty="0">
                <a:hlinkClick r:id="rId4"/>
              </a:rPr>
              <a:t> Native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Difficile à débugger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Supporte un peu moins bien Android qu'IOS</a:t>
            </a:r>
          </a:p>
          <a:p>
            <a:pPr defTabSz="803275"/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062333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pPr defTabSz="803275"/>
            <a:r>
              <a:rPr lang="fr-FR" dirty="0">
                <a:hlinkClick r:id="rId3"/>
              </a:rPr>
              <a:t>Ionic.</a:t>
            </a:r>
            <a:r>
              <a:rPr lang="fr-FR" dirty="0"/>
              <a:t> repose sur les </a:t>
            </a:r>
            <a:r>
              <a:rPr lang="fr-FR" b="1" dirty="0"/>
              <a:t>langages de développement </a:t>
            </a:r>
            <a:r>
              <a:rPr lang="fr-FR" b="1" dirty="0" err="1">
                <a:hlinkClick r:id="rId4"/>
              </a:rPr>
              <a:t>Angular</a:t>
            </a:r>
            <a:r>
              <a:rPr lang="fr-FR" b="1" dirty="0"/>
              <a:t> et </a:t>
            </a:r>
            <a:r>
              <a:rPr lang="fr-FR" b="1" dirty="0" err="1">
                <a:hlinkClick r:id="rId5"/>
              </a:rPr>
              <a:t>TypeScript</a:t>
            </a:r>
            <a:r>
              <a:rPr lang="fr-FR" dirty="0"/>
              <a:t>, deux technologies qui, associées, forment un combo très productif !</a:t>
            </a:r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6008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21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44564CC-E754-CABD-785C-E6A0E675DA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14" y="2048654"/>
            <a:ext cx="5318371" cy="2592288"/>
          </a:xfrm>
          <a:prstGeom prst="rect">
            <a:avLst/>
          </a:prstGeom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499423828">
                  <a:custGeom>
                    <a:avLst/>
                    <a:gdLst>
                      <a:gd name="connsiteX0" fmla="*/ 0 w 7478178"/>
                      <a:gd name="connsiteY0" fmla="*/ 0 h 3645024"/>
                      <a:gd name="connsiteX1" fmla="*/ 425681 w 7478178"/>
                      <a:gd name="connsiteY1" fmla="*/ 0 h 3645024"/>
                      <a:gd name="connsiteX2" fmla="*/ 1000925 w 7478178"/>
                      <a:gd name="connsiteY2" fmla="*/ 0 h 3645024"/>
                      <a:gd name="connsiteX3" fmla="*/ 1725733 w 7478178"/>
                      <a:gd name="connsiteY3" fmla="*/ 0 h 3645024"/>
                      <a:gd name="connsiteX4" fmla="*/ 2375760 w 7478178"/>
                      <a:gd name="connsiteY4" fmla="*/ 0 h 3645024"/>
                      <a:gd name="connsiteX5" fmla="*/ 3025786 w 7478178"/>
                      <a:gd name="connsiteY5" fmla="*/ 0 h 3645024"/>
                      <a:gd name="connsiteX6" fmla="*/ 3526249 w 7478178"/>
                      <a:gd name="connsiteY6" fmla="*/ 0 h 3645024"/>
                      <a:gd name="connsiteX7" fmla="*/ 4101493 w 7478178"/>
                      <a:gd name="connsiteY7" fmla="*/ 0 h 3645024"/>
                      <a:gd name="connsiteX8" fmla="*/ 4826301 w 7478178"/>
                      <a:gd name="connsiteY8" fmla="*/ 0 h 3645024"/>
                      <a:gd name="connsiteX9" fmla="*/ 5251982 w 7478178"/>
                      <a:gd name="connsiteY9" fmla="*/ 0 h 3645024"/>
                      <a:gd name="connsiteX10" fmla="*/ 5827226 w 7478178"/>
                      <a:gd name="connsiteY10" fmla="*/ 0 h 3645024"/>
                      <a:gd name="connsiteX11" fmla="*/ 6252907 w 7478178"/>
                      <a:gd name="connsiteY11" fmla="*/ 0 h 3645024"/>
                      <a:gd name="connsiteX12" fmla="*/ 6753370 w 7478178"/>
                      <a:gd name="connsiteY12" fmla="*/ 0 h 3645024"/>
                      <a:gd name="connsiteX13" fmla="*/ 7478178 w 7478178"/>
                      <a:gd name="connsiteY13" fmla="*/ 0 h 3645024"/>
                      <a:gd name="connsiteX14" fmla="*/ 7478178 w 7478178"/>
                      <a:gd name="connsiteY14" fmla="*/ 411367 h 3645024"/>
                      <a:gd name="connsiteX15" fmla="*/ 7478178 w 7478178"/>
                      <a:gd name="connsiteY15" fmla="*/ 822734 h 3645024"/>
                      <a:gd name="connsiteX16" fmla="*/ 7478178 w 7478178"/>
                      <a:gd name="connsiteY16" fmla="*/ 1379902 h 3645024"/>
                      <a:gd name="connsiteX17" fmla="*/ 7478178 w 7478178"/>
                      <a:gd name="connsiteY17" fmla="*/ 1827719 h 3645024"/>
                      <a:gd name="connsiteX18" fmla="*/ 7478178 w 7478178"/>
                      <a:gd name="connsiteY18" fmla="*/ 2421337 h 3645024"/>
                      <a:gd name="connsiteX19" fmla="*/ 7478178 w 7478178"/>
                      <a:gd name="connsiteY19" fmla="*/ 3014956 h 3645024"/>
                      <a:gd name="connsiteX20" fmla="*/ 7478178 w 7478178"/>
                      <a:gd name="connsiteY20" fmla="*/ 3645024 h 3645024"/>
                      <a:gd name="connsiteX21" fmla="*/ 6753370 w 7478178"/>
                      <a:gd name="connsiteY21" fmla="*/ 3645024 h 3645024"/>
                      <a:gd name="connsiteX22" fmla="*/ 6327689 w 7478178"/>
                      <a:gd name="connsiteY22" fmla="*/ 3645024 h 3645024"/>
                      <a:gd name="connsiteX23" fmla="*/ 5827226 w 7478178"/>
                      <a:gd name="connsiteY23" fmla="*/ 3645024 h 3645024"/>
                      <a:gd name="connsiteX24" fmla="*/ 5326764 w 7478178"/>
                      <a:gd name="connsiteY24" fmla="*/ 3645024 h 3645024"/>
                      <a:gd name="connsiteX25" fmla="*/ 4826301 w 7478178"/>
                      <a:gd name="connsiteY25" fmla="*/ 3645024 h 3645024"/>
                      <a:gd name="connsiteX26" fmla="*/ 4400620 w 7478178"/>
                      <a:gd name="connsiteY26" fmla="*/ 3645024 h 3645024"/>
                      <a:gd name="connsiteX27" fmla="*/ 3900157 w 7478178"/>
                      <a:gd name="connsiteY27" fmla="*/ 3645024 h 3645024"/>
                      <a:gd name="connsiteX28" fmla="*/ 3549258 w 7478178"/>
                      <a:gd name="connsiteY28" fmla="*/ 3645024 h 3645024"/>
                      <a:gd name="connsiteX29" fmla="*/ 2824450 w 7478178"/>
                      <a:gd name="connsiteY29" fmla="*/ 3645024 h 3645024"/>
                      <a:gd name="connsiteX30" fmla="*/ 2099642 w 7478178"/>
                      <a:gd name="connsiteY30" fmla="*/ 3645024 h 3645024"/>
                      <a:gd name="connsiteX31" fmla="*/ 1673961 w 7478178"/>
                      <a:gd name="connsiteY31" fmla="*/ 3645024 h 3645024"/>
                      <a:gd name="connsiteX32" fmla="*/ 1098717 w 7478178"/>
                      <a:gd name="connsiteY32" fmla="*/ 3645024 h 3645024"/>
                      <a:gd name="connsiteX33" fmla="*/ 523472 w 7478178"/>
                      <a:gd name="connsiteY33" fmla="*/ 3645024 h 3645024"/>
                      <a:gd name="connsiteX34" fmla="*/ 0 w 7478178"/>
                      <a:gd name="connsiteY34" fmla="*/ 3645024 h 3645024"/>
                      <a:gd name="connsiteX35" fmla="*/ 0 w 7478178"/>
                      <a:gd name="connsiteY35" fmla="*/ 3233657 h 3645024"/>
                      <a:gd name="connsiteX36" fmla="*/ 0 w 7478178"/>
                      <a:gd name="connsiteY36" fmla="*/ 2785840 h 3645024"/>
                      <a:gd name="connsiteX37" fmla="*/ 0 w 7478178"/>
                      <a:gd name="connsiteY37" fmla="*/ 2338023 h 3645024"/>
                      <a:gd name="connsiteX38" fmla="*/ 0 w 7478178"/>
                      <a:gd name="connsiteY38" fmla="*/ 1744404 h 3645024"/>
                      <a:gd name="connsiteX39" fmla="*/ 0 w 7478178"/>
                      <a:gd name="connsiteY39" fmla="*/ 1187236 h 3645024"/>
                      <a:gd name="connsiteX40" fmla="*/ 0 w 7478178"/>
                      <a:gd name="connsiteY40" fmla="*/ 702969 h 3645024"/>
                      <a:gd name="connsiteX41" fmla="*/ 0 w 7478178"/>
                      <a:gd name="connsiteY41" fmla="*/ 0 h 36450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7478178" h="3645024" fill="none" extrusionOk="0">
                        <a:moveTo>
                          <a:pt x="0" y="0"/>
                        </a:moveTo>
                        <a:cubicBezTo>
                          <a:pt x="207225" y="-20834"/>
                          <a:pt x="241226" y="10781"/>
                          <a:pt x="425681" y="0"/>
                        </a:cubicBezTo>
                        <a:cubicBezTo>
                          <a:pt x="610136" y="-10781"/>
                          <a:pt x="860399" y="30648"/>
                          <a:pt x="1000925" y="0"/>
                        </a:cubicBezTo>
                        <a:cubicBezTo>
                          <a:pt x="1141451" y="-30648"/>
                          <a:pt x="1566397" y="62954"/>
                          <a:pt x="1725733" y="0"/>
                        </a:cubicBezTo>
                        <a:cubicBezTo>
                          <a:pt x="1885069" y="-62954"/>
                          <a:pt x="2226599" y="5169"/>
                          <a:pt x="2375760" y="0"/>
                        </a:cubicBezTo>
                        <a:cubicBezTo>
                          <a:pt x="2524921" y="-5169"/>
                          <a:pt x="2867857" y="75796"/>
                          <a:pt x="3025786" y="0"/>
                        </a:cubicBezTo>
                        <a:cubicBezTo>
                          <a:pt x="3183715" y="-75796"/>
                          <a:pt x="3362535" y="49372"/>
                          <a:pt x="3526249" y="0"/>
                        </a:cubicBezTo>
                        <a:cubicBezTo>
                          <a:pt x="3689963" y="-49372"/>
                          <a:pt x="3898793" y="34583"/>
                          <a:pt x="4101493" y="0"/>
                        </a:cubicBezTo>
                        <a:cubicBezTo>
                          <a:pt x="4304193" y="-34583"/>
                          <a:pt x="4593158" y="82301"/>
                          <a:pt x="4826301" y="0"/>
                        </a:cubicBezTo>
                        <a:cubicBezTo>
                          <a:pt x="5059444" y="-82301"/>
                          <a:pt x="5064031" y="35580"/>
                          <a:pt x="5251982" y="0"/>
                        </a:cubicBezTo>
                        <a:cubicBezTo>
                          <a:pt x="5439933" y="-35580"/>
                          <a:pt x="5672673" y="12724"/>
                          <a:pt x="5827226" y="0"/>
                        </a:cubicBezTo>
                        <a:cubicBezTo>
                          <a:pt x="5981779" y="-12724"/>
                          <a:pt x="6055583" y="23056"/>
                          <a:pt x="6252907" y="0"/>
                        </a:cubicBezTo>
                        <a:cubicBezTo>
                          <a:pt x="6450231" y="-23056"/>
                          <a:pt x="6553686" y="49256"/>
                          <a:pt x="6753370" y="0"/>
                        </a:cubicBezTo>
                        <a:cubicBezTo>
                          <a:pt x="6953054" y="-49256"/>
                          <a:pt x="7225817" y="63119"/>
                          <a:pt x="7478178" y="0"/>
                        </a:cubicBezTo>
                        <a:cubicBezTo>
                          <a:pt x="7484503" y="124031"/>
                          <a:pt x="7468555" y="301123"/>
                          <a:pt x="7478178" y="411367"/>
                        </a:cubicBezTo>
                        <a:cubicBezTo>
                          <a:pt x="7487801" y="521611"/>
                          <a:pt x="7460440" y="636313"/>
                          <a:pt x="7478178" y="822734"/>
                        </a:cubicBezTo>
                        <a:cubicBezTo>
                          <a:pt x="7495916" y="1009155"/>
                          <a:pt x="7453443" y="1186209"/>
                          <a:pt x="7478178" y="1379902"/>
                        </a:cubicBezTo>
                        <a:cubicBezTo>
                          <a:pt x="7502913" y="1573595"/>
                          <a:pt x="7433430" y="1635657"/>
                          <a:pt x="7478178" y="1827719"/>
                        </a:cubicBezTo>
                        <a:cubicBezTo>
                          <a:pt x="7522926" y="2019781"/>
                          <a:pt x="7428653" y="2246537"/>
                          <a:pt x="7478178" y="2421337"/>
                        </a:cubicBezTo>
                        <a:cubicBezTo>
                          <a:pt x="7527703" y="2596137"/>
                          <a:pt x="7475016" y="2843120"/>
                          <a:pt x="7478178" y="3014956"/>
                        </a:cubicBezTo>
                        <a:cubicBezTo>
                          <a:pt x="7481340" y="3186792"/>
                          <a:pt x="7451409" y="3431175"/>
                          <a:pt x="7478178" y="3645024"/>
                        </a:cubicBezTo>
                        <a:cubicBezTo>
                          <a:pt x="7169955" y="3720830"/>
                          <a:pt x="7017374" y="3575718"/>
                          <a:pt x="6753370" y="3645024"/>
                        </a:cubicBezTo>
                        <a:cubicBezTo>
                          <a:pt x="6489366" y="3714330"/>
                          <a:pt x="6481672" y="3637068"/>
                          <a:pt x="6327689" y="3645024"/>
                        </a:cubicBezTo>
                        <a:cubicBezTo>
                          <a:pt x="6173706" y="3652980"/>
                          <a:pt x="6056818" y="3610277"/>
                          <a:pt x="5827226" y="3645024"/>
                        </a:cubicBezTo>
                        <a:cubicBezTo>
                          <a:pt x="5597634" y="3679771"/>
                          <a:pt x="5540464" y="3640979"/>
                          <a:pt x="5326764" y="3645024"/>
                        </a:cubicBezTo>
                        <a:cubicBezTo>
                          <a:pt x="5113064" y="3649069"/>
                          <a:pt x="5039760" y="3608287"/>
                          <a:pt x="4826301" y="3645024"/>
                        </a:cubicBezTo>
                        <a:cubicBezTo>
                          <a:pt x="4612842" y="3681761"/>
                          <a:pt x="4562936" y="3618564"/>
                          <a:pt x="4400620" y="3645024"/>
                        </a:cubicBezTo>
                        <a:cubicBezTo>
                          <a:pt x="4238304" y="3671484"/>
                          <a:pt x="4100624" y="3595736"/>
                          <a:pt x="3900157" y="3645024"/>
                        </a:cubicBezTo>
                        <a:cubicBezTo>
                          <a:pt x="3699690" y="3694312"/>
                          <a:pt x="3718853" y="3610491"/>
                          <a:pt x="3549258" y="3645024"/>
                        </a:cubicBezTo>
                        <a:cubicBezTo>
                          <a:pt x="3379663" y="3679557"/>
                          <a:pt x="3040730" y="3636100"/>
                          <a:pt x="2824450" y="3645024"/>
                        </a:cubicBezTo>
                        <a:cubicBezTo>
                          <a:pt x="2608170" y="3653948"/>
                          <a:pt x="2346656" y="3600644"/>
                          <a:pt x="2099642" y="3645024"/>
                        </a:cubicBezTo>
                        <a:cubicBezTo>
                          <a:pt x="1852628" y="3689404"/>
                          <a:pt x="1883589" y="3631037"/>
                          <a:pt x="1673961" y="3645024"/>
                        </a:cubicBezTo>
                        <a:cubicBezTo>
                          <a:pt x="1464333" y="3659011"/>
                          <a:pt x="1339978" y="3622359"/>
                          <a:pt x="1098717" y="3645024"/>
                        </a:cubicBezTo>
                        <a:cubicBezTo>
                          <a:pt x="857456" y="3667689"/>
                          <a:pt x="656901" y="3600058"/>
                          <a:pt x="523472" y="3645024"/>
                        </a:cubicBezTo>
                        <a:cubicBezTo>
                          <a:pt x="390043" y="3689990"/>
                          <a:pt x="139698" y="3612072"/>
                          <a:pt x="0" y="3645024"/>
                        </a:cubicBezTo>
                        <a:cubicBezTo>
                          <a:pt x="-2180" y="3471092"/>
                          <a:pt x="1153" y="3428960"/>
                          <a:pt x="0" y="3233657"/>
                        </a:cubicBezTo>
                        <a:cubicBezTo>
                          <a:pt x="-1153" y="3038354"/>
                          <a:pt x="53114" y="2996053"/>
                          <a:pt x="0" y="2785840"/>
                        </a:cubicBezTo>
                        <a:cubicBezTo>
                          <a:pt x="-53114" y="2575627"/>
                          <a:pt x="9741" y="2475030"/>
                          <a:pt x="0" y="2338023"/>
                        </a:cubicBezTo>
                        <a:cubicBezTo>
                          <a:pt x="-9741" y="2201016"/>
                          <a:pt x="42271" y="1891625"/>
                          <a:pt x="0" y="1744404"/>
                        </a:cubicBezTo>
                        <a:cubicBezTo>
                          <a:pt x="-42271" y="1597183"/>
                          <a:pt x="60599" y="1455329"/>
                          <a:pt x="0" y="1187236"/>
                        </a:cubicBezTo>
                        <a:cubicBezTo>
                          <a:pt x="-60599" y="919143"/>
                          <a:pt x="14113" y="940546"/>
                          <a:pt x="0" y="702969"/>
                        </a:cubicBezTo>
                        <a:cubicBezTo>
                          <a:pt x="-14113" y="465392"/>
                          <a:pt x="68944" y="289406"/>
                          <a:pt x="0" y="0"/>
                        </a:cubicBezTo>
                        <a:close/>
                      </a:path>
                      <a:path w="7478178" h="3645024" stroke="0" extrusionOk="0">
                        <a:moveTo>
                          <a:pt x="0" y="0"/>
                        </a:moveTo>
                        <a:cubicBezTo>
                          <a:pt x="215852" y="-12000"/>
                          <a:pt x="392722" y="15046"/>
                          <a:pt x="650026" y="0"/>
                        </a:cubicBezTo>
                        <a:cubicBezTo>
                          <a:pt x="907330" y="-15046"/>
                          <a:pt x="950331" y="62829"/>
                          <a:pt x="1225271" y="0"/>
                        </a:cubicBezTo>
                        <a:cubicBezTo>
                          <a:pt x="1500212" y="-62829"/>
                          <a:pt x="1490164" y="4896"/>
                          <a:pt x="1576170" y="0"/>
                        </a:cubicBezTo>
                        <a:cubicBezTo>
                          <a:pt x="1662176" y="-4896"/>
                          <a:pt x="1960720" y="39628"/>
                          <a:pt x="2226196" y="0"/>
                        </a:cubicBezTo>
                        <a:cubicBezTo>
                          <a:pt x="2491672" y="-39628"/>
                          <a:pt x="2570805" y="9926"/>
                          <a:pt x="2876222" y="0"/>
                        </a:cubicBezTo>
                        <a:cubicBezTo>
                          <a:pt x="3181639" y="-9926"/>
                          <a:pt x="3260122" y="64915"/>
                          <a:pt x="3526249" y="0"/>
                        </a:cubicBezTo>
                        <a:cubicBezTo>
                          <a:pt x="3792376" y="-64915"/>
                          <a:pt x="3825567" y="32259"/>
                          <a:pt x="4026711" y="0"/>
                        </a:cubicBezTo>
                        <a:cubicBezTo>
                          <a:pt x="4227855" y="-32259"/>
                          <a:pt x="4476009" y="76662"/>
                          <a:pt x="4676737" y="0"/>
                        </a:cubicBezTo>
                        <a:cubicBezTo>
                          <a:pt x="4877465" y="-76662"/>
                          <a:pt x="5198597" y="43559"/>
                          <a:pt x="5401545" y="0"/>
                        </a:cubicBezTo>
                        <a:cubicBezTo>
                          <a:pt x="5604493" y="-43559"/>
                          <a:pt x="5759396" y="12396"/>
                          <a:pt x="5976790" y="0"/>
                        </a:cubicBezTo>
                        <a:cubicBezTo>
                          <a:pt x="6194185" y="-12396"/>
                          <a:pt x="6324969" y="63461"/>
                          <a:pt x="6626816" y="0"/>
                        </a:cubicBezTo>
                        <a:cubicBezTo>
                          <a:pt x="6928663" y="-63461"/>
                          <a:pt x="7057284" y="42765"/>
                          <a:pt x="7478178" y="0"/>
                        </a:cubicBezTo>
                        <a:cubicBezTo>
                          <a:pt x="7490454" y="193148"/>
                          <a:pt x="7458370" y="440627"/>
                          <a:pt x="7478178" y="557168"/>
                        </a:cubicBezTo>
                        <a:cubicBezTo>
                          <a:pt x="7497986" y="673709"/>
                          <a:pt x="7456176" y="887171"/>
                          <a:pt x="7478178" y="1041435"/>
                        </a:cubicBezTo>
                        <a:cubicBezTo>
                          <a:pt x="7500180" y="1195699"/>
                          <a:pt x="7419677" y="1438427"/>
                          <a:pt x="7478178" y="1598603"/>
                        </a:cubicBezTo>
                        <a:cubicBezTo>
                          <a:pt x="7536679" y="1758779"/>
                          <a:pt x="7460686" y="1864678"/>
                          <a:pt x="7478178" y="2082871"/>
                        </a:cubicBezTo>
                        <a:cubicBezTo>
                          <a:pt x="7495670" y="2301064"/>
                          <a:pt x="7427168" y="2447651"/>
                          <a:pt x="7478178" y="2640039"/>
                        </a:cubicBezTo>
                        <a:cubicBezTo>
                          <a:pt x="7529188" y="2832427"/>
                          <a:pt x="7444692" y="2860660"/>
                          <a:pt x="7478178" y="3051406"/>
                        </a:cubicBezTo>
                        <a:cubicBezTo>
                          <a:pt x="7511664" y="3242152"/>
                          <a:pt x="7476555" y="3440445"/>
                          <a:pt x="7478178" y="3645024"/>
                        </a:cubicBezTo>
                        <a:cubicBezTo>
                          <a:pt x="7360079" y="3677931"/>
                          <a:pt x="7137092" y="3580350"/>
                          <a:pt x="6902934" y="3645024"/>
                        </a:cubicBezTo>
                        <a:cubicBezTo>
                          <a:pt x="6668776" y="3709698"/>
                          <a:pt x="6600612" y="3611961"/>
                          <a:pt x="6402471" y="3645024"/>
                        </a:cubicBezTo>
                        <a:cubicBezTo>
                          <a:pt x="6204330" y="3678087"/>
                          <a:pt x="5844430" y="3622576"/>
                          <a:pt x="5677663" y="3645024"/>
                        </a:cubicBezTo>
                        <a:cubicBezTo>
                          <a:pt x="5510896" y="3667472"/>
                          <a:pt x="5288357" y="3593554"/>
                          <a:pt x="4952855" y="3645024"/>
                        </a:cubicBezTo>
                        <a:cubicBezTo>
                          <a:pt x="4617353" y="3696494"/>
                          <a:pt x="4685946" y="3615536"/>
                          <a:pt x="4601956" y="3645024"/>
                        </a:cubicBezTo>
                        <a:cubicBezTo>
                          <a:pt x="4517966" y="3674512"/>
                          <a:pt x="4212854" y="3600674"/>
                          <a:pt x="3951929" y="3645024"/>
                        </a:cubicBezTo>
                        <a:cubicBezTo>
                          <a:pt x="3691004" y="3689374"/>
                          <a:pt x="3433866" y="3589805"/>
                          <a:pt x="3301903" y="3645024"/>
                        </a:cubicBezTo>
                        <a:cubicBezTo>
                          <a:pt x="3169940" y="3700243"/>
                          <a:pt x="3009141" y="3619669"/>
                          <a:pt x="2726659" y="3645024"/>
                        </a:cubicBezTo>
                        <a:cubicBezTo>
                          <a:pt x="2444177" y="3670379"/>
                          <a:pt x="2446411" y="3635341"/>
                          <a:pt x="2300978" y="3645024"/>
                        </a:cubicBezTo>
                        <a:cubicBezTo>
                          <a:pt x="2155545" y="3654707"/>
                          <a:pt x="1847609" y="3608950"/>
                          <a:pt x="1650952" y="3645024"/>
                        </a:cubicBezTo>
                        <a:cubicBezTo>
                          <a:pt x="1454295" y="3681098"/>
                          <a:pt x="1316783" y="3644112"/>
                          <a:pt x="1225271" y="3645024"/>
                        </a:cubicBezTo>
                        <a:cubicBezTo>
                          <a:pt x="1133759" y="3645936"/>
                          <a:pt x="866960" y="3600021"/>
                          <a:pt x="575244" y="3645024"/>
                        </a:cubicBezTo>
                        <a:cubicBezTo>
                          <a:pt x="283528" y="3690027"/>
                          <a:pt x="267955" y="3625430"/>
                          <a:pt x="0" y="3645024"/>
                        </a:cubicBezTo>
                        <a:cubicBezTo>
                          <a:pt x="-34862" y="3500797"/>
                          <a:pt x="34544" y="3282339"/>
                          <a:pt x="0" y="3124306"/>
                        </a:cubicBezTo>
                        <a:cubicBezTo>
                          <a:pt x="-34544" y="2966273"/>
                          <a:pt x="26755" y="2740762"/>
                          <a:pt x="0" y="2640039"/>
                        </a:cubicBezTo>
                        <a:cubicBezTo>
                          <a:pt x="-26755" y="2539316"/>
                          <a:pt x="1163" y="2166034"/>
                          <a:pt x="0" y="2046421"/>
                        </a:cubicBezTo>
                        <a:cubicBezTo>
                          <a:pt x="-1163" y="1926808"/>
                          <a:pt x="20910" y="1664796"/>
                          <a:pt x="0" y="1489253"/>
                        </a:cubicBezTo>
                        <a:cubicBezTo>
                          <a:pt x="-20910" y="1313710"/>
                          <a:pt x="47885" y="1181536"/>
                          <a:pt x="0" y="895634"/>
                        </a:cubicBezTo>
                        <a:cubicBezTo>
                          <a:pt x="-47885" y="609732"/>
                          <a:pt x="72159" y="4106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B912BE-8F55-D3A1-ED35-B3E7AA35C2FA}"/>
              </a:ext>
            </a:extLst>
          </p:cNvPr>
          <p:cNvSpPr txBox="1"/>
          <p:nvPr/>
        </p:nvSpPr>
        <p:spPr>
          <a:xfrm>
            <a:off x="467406" y="836712"/>
            <a:ext cx="8209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Developing a Cross 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latform 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pp</a:t>
            </a:r>
            <a:endParaRPr lang="fr-FR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8" name="Image 17" descr="Une image contenant texte, sombre&#10;&#10;Description générée automatiquement">
            <a:extLst>
              <a:ext uri="{FF2B5EF4-FFF2-40B4-BE49-F238E27FC236}">
                <a16:creationId xmlns:a16="http://schemas.microsoft.com/office/drawing/2014/main" id="{6EF9B7D2-053B-A1E8-0B85-78CD707C56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92" y="5085184"/>
            <a:ext cx="1527616" cy="1527616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E70FA24-6F80-402C-EA76-81955F189EAF}"/>
              </a:ext>
            </a:extLst>
          </p:cNvPr>
          <p:cNvCxnSpPr>
            <a:cxnSpLocks/>
          </p:cNvCxnSpPr>
          <p:nvPr/>
        </p:nvCxnSpPr>
        <p:spPr>
          <a:xfrm flipV="1">
            <a:off x="3703825" y="5249298"/>
            <a:ext cx="1728192" cy="11643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F5BF1DD-E8CF-85FE-A526-47FF4E8D6657}"/>
              </a:ext>
            </a:extLst>
          </p:cNvPr>
          <p:cNvCxnSpPr>
            <a:cxnSpLocks/>
          </p:cNvCxnSpPr>
          <p:nvPr/>
        </p:nvCxnSpPr>
        <p:spPr>
          <a:xfrm>
            <a:off x="3707904" y="5301208"/>
            <a:ext cx="1619746" cy="10605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9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A278253-792A-929A-3D90-BF4A0BF1E81D}"/>
              </a:ext>
            </a:extLst>
          </p:cNvPr>
          <p:cNvSpPr txBox="1"/>
          <p:nvPr/>
        </p:nvSpPr>
        <p:spPr>
          <a:xfrm>
            <a:off x="467406" y="476672"/>
            <a:ext cx="8209188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Ionic: </a:t>
            </a:r>
          </a:p>
          <a:p>
            <a:pPr algn="ctr"/>
            <a:r>
              <a:rPr lang="fr-FR" sz="44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Advantages</a:t>
            </a:r>
            <a:r>
              <a:rPr lang="fr-FR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- </a:t>
            </a:r>
            <a:r>
              <a:rPr lang="fr-FR" sz="44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Disadvantages</a:t>
            </a:r>
            <a:endParaRPr lang="fr-FR" sz="44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5CBDB0-1935-733F-BA9B-66F42DABE6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29"/>
          <a:stretch/>
        </p:blipFill>
        <p:spPr>
          <a:xfrm>
            <a:off x="478246" y="1930966"/>
            <a:ext cx="1234937" cy="24180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5D286E8-C335-0A4F-4EC6-9FFE51A40B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9"/>
          <a:stretch/>
        </p:blipFill>
        <p:spPr>
          <a:xfrm>
            <a:off x="453486" y="4277017"/>
            <a:ext cx="1234937" cy="241805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E5885F2-D432-9B87-0AF6-9025618DC2B1}"/>
              </a:ext>
            </a:extLst>
          </p:cNvPr>
          <p:cNvSpPr txBox="1"/>
          <p:nvPr/>
        </p:nvSpPr>
        <p:spPr>
          <a:xfrm>
            <a:off x="2195736" y="2539830"/>
            <a:ext cx="6603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• </a:t>
            </a:r>
            <a:r>
              <a:rPr lang="en-US" sz="2400" dirty="0"/>
              <a:t>Based on Angular </a:t>
            </a:r>
          </a:p>
          <a:p>
            <a:r>
              <a:rPr lang="fr-FR" sz="2400" dirty="0"/>
              <a:t>• A lot of documentation</a:t>
            </a:r>
          </a:p>
          <a:p>
            <a:r>
              <a:rPr lang="fr-FR" sz="2400" dirty="0"/>
              <a:t>• Embedded design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0E1F37-99B3-814B-ABF1-360CDD83ABC2}"/>
              </a:ext>
            </a:extLst>
          </p:cNvPr>
          <p:cNvSpPr txBox="1"/>
          <p:nvPr/>
        </p:nvSpPr>
        <p:spPr>
          <a:xfrm>
            <a:off x="2195736" y="5070547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• Limited performance</a:t>
            </a:r>
          </a:p>
          <a:p>
            <a:r>
              <a:rPr lang="fr-FR" sz="2400" dirty="0"/>
              <a:t>• </a:t>
            </a:r>
            <a:r>
              <a:rPr lang="en-US" sz="2400" dirty="0"/>
              <a:t>Native API sometimes inaccessible (especially on iOS)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74343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A278253-792A-929A-3D90-BF4A0BF1E81D}"/>
              </a:ext>
            </a:extLst>
          </p:cNvPr>
          <p:cNvSpPr txBox="1"/>
          <p:nvPr/>
        </p:nvSpPr>
        <p:spPr>
          <a:xfrm>
            <a:off x="467406" y="476672"/>
            <a:ext cx="8209188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Flutter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83049D-23AC-B721-432E-956D6D019A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36" y="1412776"/>
            <a:ext cx="3923928" cy="14371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CF9D07B-DA32-AD61-F348-48BBD1F2E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04" y="4437112"/>
            <a:ext cx="2213992" cy="1106996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2A6B631-0AEA-1DB3-0CA2-BC7D4D275DD3}"/>
              </a:ext>
            </a:extLst>
          </p:cNvPr>
          <p:cNvCxnSpPr>
            <a:cxnSpLocks/>
          </p:cNvCxnSpPr>
          <p:nvPr/>
        </p:nvCxnSpPr>
        <p:spPr>
          <a:xfrm flipV="1">
            <a:off x="4644008" y="2780928"/>
            <a:ext cx="0" cy="1800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que 16">
            <a:extLst>
              <a:ext uri="{FF2B5EF4-FFF2-40B4-BE49-F238E27FC236}">
                <a16:creationId xmlns:a16="http://schemas.microsoft.com/office/drawing/2014/main" id="{610B80E8-EBD4-8F5B-E275-317DAD2361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7644" y="1556792"/>
            <a:ext cx="6408712" cy="50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17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A278253-792A-929A-3D90-BF4A0BF1E81D}"/>
              </a:ext>
            </a:extLst>
          </p:cNvPr>
          <p:cNvSpPr txBox="1"/>
          <p:nvPr/>
        </p:nvSpPr>
        <p:spPr>
          <a:xfrm>
            <a:off x="467406" y="476672"/>
            <a:ext cx="8209188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Flutter: </a:t>
            </a:r>
          </a:p>
          <a:p>
            <a:pPr algn="ctr"/>
            <a:r>
              <a:rPr lang="fr-FR" sz="44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Advantages</a:t>
            </a:r>
            <a:r>
              <a:rPr lang="fr-FR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- </a:t>
            </a:r>
            <a:r>
              <a:rPr lang="fr-FR" sz="44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Disadvantages</a:t>
            </a:r>
            <a:endParaRPr lang="fr-FR" sz="44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5CBDB0-1935-733F-BA9B-66F42DABE6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29"/>
          <a:stretch/>
        </p:blipFill>
        <p:spPr>
          <a:xfrm>
            <a:off x="478246" y="1930966"/>
            <a:ext cx="1234937" cy="24180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5D286E8-C335-0A4F-4EC6-9FFE51A40B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9"/>
          <a:stretch/>
        </p:blipFill>
        <p:spPr>
          <a:xfrm>
            <a:off x="453486" y="4277017"/>
            <a:ext cx="1234937" cy="241805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E5885F2-D432-9B87-0AF6-9025618DC2B1}"/>
              </a:ext>
            </a:extLst>
          </p:cNvPr>
          <p:cNvSpPr txBox="1"/>
          <p:nvPr/>
        </p:nvSpPr>
        <p:spPr>
          <a:xfrm>
            <a:off x="2195736" y="2539830"/>
            <a:ext cx="6603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• </a:t>
            </a:r>
            <a:r>
              <a:rPr lang="en-US" sz="2400" dirty="0"/>
              <a:t>Great performance</a:t>
            </a:r>
          </a:p>
          <a:p>
            <a:r>
              <a:rPr lang="fr-FR" sz="2400" dirty="0"/>
              <a:t>• </a:t>
            </a:r>
            <a:r>
              <a:rPr lang="en-US" sz="2400" dirty="0"/>
              <a:t>Allows you to do Desktop and Browser in addition to mobile</a:t>
            </a:r>
          </a:p>
          <a:p>
            <a:r>
              <a:rPr lang="fr-FR" sz="2400" dirty="0"/>
              <a:t>• </a:t>
            </a:r>
            <a:r>
              <a:rPr lang="en-US" sz="2400" dirty="0"/>
              <a:t>The documentation is very nice</a:t>
            </a:r>
            <a:endParaRPr lang="fr-FR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0E1F37-99B3-814B-ABF1-360CDD83ABC2}"/>
              </a:ext>
            </a:extLst>
          </p:cNvPr>
          <p:cNvSpPr txBox="1"/>
          <p:nvPr/>
        </p:nvSpPr>
        <p:spPr>
          <a:xfrm>
            <a:off x="2195736" y="5070547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• </a:t>
            </a:r>
            <a:r>
              <a:rPr lang="en-US" sz="2400" dirty="0"/>
              <a:t>Dart is not a popular language, and is quite unique</a:t>
            </a:r>
          </a:p>
          <a:p>
            <a:r>
              <a:rPr lang="fr-FR" sz="2400" dirty="0"/>
              <a:t>• </a:t>
            </a:r>
            <a:r>
              <a:rPr lang="en-US" sz="2400" dirty="0"/>
              <a:t>The framework is quite new, little lack of maturity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13483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A278253-792A-929A-3D90-BF4A0BF1E81D}"/>
              </a:ext>
            </a:extLst>
          </p:cNvPr>
          <p:cNvSpPr txBox="1"/>
          <p:nvPr/>
        </p:nvSpPr>
        <p:spPr>
          <a:xfrm>
            <a:off x="467406" y="476672"/>
            <a:ext cx="8209188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AD01A7-DECD-A210-6E6B-DB61E6D4D8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14" y="1844824"/>
            <a:ext cx="5318371" cy="2592288"/>
          </a:xfrm>
          <a:prstGeom prst="rect">
            <a:avLst/>
          </a:prstGeom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499423828">
                  <a:custGeom>
                    <a:avLst/>
                    <a:gdLst>
                      <a:gd name="connsiteX0" fmla="*/ 0 w 7478178"/>
                      <a:gd name="connsiteY0" fmla="*/ 0 h 3645024"/>
                      <a:gd name="connsiteX1" fmla="*/ 425681 w 7478178"/>
                      <a:gd name="connsiteY1" fmla="*/ 0 h 3645024"/>
                      <a:gd name="connsiteX2" fmla="*/ 1000925 w 7478178"/>
                      <a:gd name="connsiteY2" fmla="*/ 0 h 3645024"/>
                      <a:gd name="connsiteX3" fmla="*/ 1725733 w 7478178"/>
                      <a:gd name="connsiteY3" fmla="*/ 0 h 3645024"/>
                      <a:gd name="connsiteX4" fmla="*/ 2375760 w 7478178"/>
                      <a:gd name="connsiteY4" fmla="*/ 0 h 3645024"/>
                      <a:gd name="connsiteX5" fmla="*/ 3025786 w 7478178"/>
                      <a:gd name="connsiteY5" fmla="*/ 0 h 3645024"/>
                      <a:gd name="connsiteX6" fmla="*/ 3526249 w 7478178"/>
                      <a:gd name="connsiteY6" fmla="*/ 0 h 3645024"/>
                      <a:gd name="connsiteX7" fmla="*/ 4101493 w 7478178"/>
                      <a:gd name="connsiteY7" fmla="*/ 0 h 3645024"/>
                      <a:gd name="connsiteX8" fmla="*/ 4826301 w 7478178"/>
                      <a:gd name="connsiteY8" fmla="*/ 0 h 3645024"/>
                      <a:gd name="connsiteX9" fmla="*/ 5251982 w 7478178"/>
                      <a:gd name="connsiteY9" fmla="*/ 0 h 3645024"/>
                      <a:gd name="connsiteX10" fmla="*/ 5827226 w 7478178"/>
                      <a:gd name="connsiteY10" fmla="*/ 0 h 3645024"/>
                      <a:gd name="connsiteX11" fmla="*/ 6252907 w 7478178"/>
                      <a:gd name="connsiteY11" fmla="*/ 0 h 3645024"/>
                      <a:gd name="connsiteX12" fmla="*/ 6753370 w 7478178"/>
                      <a:gd name="connsiteY12" fmla="*/ 0 h 3645024"/>
                      <a:gd name="connsiteX13" fmla="*/ 7478178 w 7478178"/>
                      <a:gd name="connsiteY13" fmla="*/ 0 h 3645024"/>
                      <a:gd name="connsiteX14" fmla="*/ 7478178 w 7478178"/>
                      <a:gd name="connsiteY14" fmla="*/ 411367 h 3645024"/>
                      <a:gd name="connsiteX15" fmla="*/ 7478178 w 7478178"/>
                      <a:gd name="connsiteY15" fmla="*/ 822734 h 3645024"/>
                      <a:gd name="connsiteX16" fmla="*/ 7478178 w 7478178"/>
                      <a:gd name="connsiteY16" fmla="*/ 1379902 h 3645024"/>
                      <a:gd name="connsiteX17" fmla="*/ 7478178 w 7478178"/>
                      <a:gd name="connsiteY17" fmla="*/ 1827719 h 3645024"/>
                      <a:gd name="connsiteX18" fmla="*/ 7478178 w 7478178"/>
                      <a:gd name="connsiteY18" fmla="*/ 2421337 h 3645024"/>
                      <a:gd name="connsiteX19" fmla="*/ 7478178 w 7478178"/>
                      <a:gd name="connsiteY19" fmla="*/ 3014956 h 3645024"/>
                      <a:gd name="connsiteX20" fmla="*/ 7478178 w 7478178"/>
                      <a:gd name="connsiteY20" fmla="*/ 3645024 h 3645024"/>
                      <a:gd name="connsiteX21" fmla="*/ 6753370 w 7478178"/>
                      <a:gd name="connsiteY21" fmla="*/ 3645024 h 3645024"/>
                      <a:gd name="connsiteX22" fmla="*/ 6327689 w 7478178"/>
                      <a:gd name="connsiteY22" fmla="*/ 3645024 h 3645024"/>
                      <a:gd name="connsiteX23" fmla="*/ 5827226 w 7478178"/>
                      <a:gd name="connsiteY23" fmla="*/ 3645024 h 3645024"/>
                      <a:gd name="connsiteX24" fmla="*/ 5326764 w 7478178"/>
                      <a:gd name="connsiteY24" fmla="*/ 3645024 h 3645024"/>
                      <a:gd name="connsiteX25" fmla="*/ 4826301 w 7478178"/>
                      <a:gd name="connsiteY25" fmla="*/ 3645024 h 3645024"/>
                      <a:gd name="connsiteX26" fmla="*/ 4400620 w 7478178"/>
                      <a:gd name="connsiteY26" fmla="*/ 3645024 h 3645024"/>
                      <a:gd name="connsiteX27" fmla="*/ 3900157 w 7478178"/>
                      <a:gd name="connsiteY27" fmla="*/ 3645024 h 3645024"/>
                      <a:gd name="connsiteX28" fmla="*/ 3549258 w 7478178"/>
                      <a:gd name="connsiteY28" fmla="*/ 3645024 h 3645024"/>
                      <a:gd name="connsiteX29" fmla="*/ 2824450 w 7478178"/>
                      <a:gd name="connsiteY29" fmla="*/ 3645024 h 3645024"/>
                      <a:gd name="connsiteX30" fmla="*/ 2099642 w 7478178"/>
                      <a:gd name="connsiteY30" fmla="*/ 3645024 h 3645024"/>
                      <a:gd name="connsiteX31" fmla="*/ 1673961 w 7478178"/>
                      <a:gd name="connsiteY31" fmla="*/ 3645024 h 3645024"/>
                      <a:gd name="connsiteX32" fmla="*/ 1098717 w 7478178"/>
                      <a:gd name="connsiteY32" fmla="*/ 3645024 h 3645024"/>
                      <a:gd name="connsiteX33" fmla="*/ 523472 w 7478178"/>
                      <a:gd name="connsiteY33" fmla="*/ 3645024 h 3645024"/>
                      <a:gd name="connsiteX34" fmla="*/ 0 w 7478178"/>
                      <a:gd name="connsiteY34" fmla="*/ 3645024 h 3645024"/>
                      <a:gd name="connsiteX35" fmla="*/ 0 w 7478178"/>
                      <a:gd name="connsiteY35" fmla="*/ 3233657 h 3645024"/>
                      <a:gd name="connsiteX36" fmla="*/ 0 w 7478178"/>
                      <a:gd name="connsiteY36" fmla="*/ 2785840 h 3645024"/>
                      <a:gd name="connsiteX37" fmla="*/ 0 w 7478178"/>
                      <a:gd name="connsiteY37" fmla="*/ 2338023 h 3645024"/>
                      <a:gd name="connsiteX38" fmla="*/ 0 w 7478178"/>
                      <a:gd name="connsiteY38" fmla="*/ 1744404 h 3645024"/>
                      <a:gd name="connsiteX39" fmla="*/ 0 w 7478178"/>
                      <a:gd name="connsiteY39" fmla="*/ 1187236 h 3645024"/>
                      <a:gd name="connsiteX40" fmla="*/ 0 w 7478178"/>
                      <a:gd name="connsiteY40" fmla="*/ 702969 h 3645024"/>
                      <a:gd name="connsiteX41" fmla="*/ 0 w 7478178"/>
                      <a:gd name="connsiteY41" fmla="*/ 0 h 36450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7478178" h="3645024" fill="none" extrusionOk="0">
                        <a:moveTo>
                          <a:pt x="0" y="0"/>
                        </a:moveTo>
                        <a:cubicBezTo>
                          <a:pt x="207225" y="-20834"/>
                          <a:pt x="241226" y="10781"/>
                          <a:pt x="425681" y="0"/>
                        </a:cubicBezTo>
                        <a:cubicBezTo>
                          <a:pt x="610136" y="-10781"/>
                          <a:pt x="860399" y="30648"/>
                          <a:pt x="1000925" y="0"/>
                        </a:cubicBezTo>
                        <a:cubicBezTo>
                          <a:pt x="1141451" y="-30648"/>
                          <a:pt x="1566397" y="62954"/>
                          <a:pt x="1725733" y="0"/>
                        </a:cubicBezTo>
                        <a:cubicBezTo>
                          <a:pt x="1885069" y="-62954"/>
                          <a:pt x="2226599" y="5169"/>
                          <a:pt x="2375760" y="0"/>
                        </a:cubicBezTo>
                        <a:cubicBezTo>
                          <a:pt x="2524921" y="-5169"/>
                          <a:pt x="2867857" y="75796"/>
                          <a:pt x="3025786" y="0"/>
                        </a:cubicBezTo>
                        <a:cubicBezTo>
                          <a:pt x="3183715" y="-75796"/>
                          <a:pt x="3362535" y="49372"/>
                          <a:pt x="3526249" y="0"/>
                        </a:cubicBezTo>
                        <a:cubicBezTo>
                          <a:pt x="3689963" y="-49372"/>
                          <a:pt x="3898793" y="34583"/>
                          <a:pt x="4101493" y="0"/>
                        </a:cubicBezTo>
                        <a:cubicBezTo>
                          <a:pt x="4304193" y="-34583"/>
                          <a:pt x="4593158" y="82301"/>
                          <a:pt x="4826301" y="0"/>
                        </a:cubicBezTo>
                        <a:cubicBezTo>
                          <a:pt x="5059444" y="-82301"/>
                          <a:pt x="5064031" y="35580"/>
                          <a:pt x="5251982" y="0"/>
                        </a:cubicBezTo>
                        <a:cubicBezTo>
                          <a:pt x="5439933" y="-35580"/>
                          <a:pt x="5672673" y="12724"/>
                          <a:pt x="5827226" y="0"/>
                        </a:cubicBezTo>
                        <a:cubicBezTo>
                          <a:pt x="5981779" y="-12724"/>
                          <a:pt x="6055583" y="23056"/>
                          <a:pt x="6252907" y="0"/>
                        </a:cubicBezTo>
                        <a:cubicBezTo>
                          <a:pt x="6450231" y="-23056"/>
                          <a:pt x="6553686" y="49256"/>
                          <a:pt x="6753370" y="0"/>
                        </a:cubicBezTo>
                        <a:cubicBezTo>
                          <a:pt x="6953054" y="-49256"/>
                          <a:pt x="7225817" y="63119"/>
                          <a:pt x="7478178" y="0"/>
                        </a:cubicBezTo>
                        <a:cubicBezTo>
                          <a:pt x="7484503" y="124031"/>
                          <a:pt x="7468555" y="301123"/>
                          <a:pt x="7478178" y="411367"/>
                        </a:cubicBezTo>
                        <a:cubicBezTo>
                          <a:pt x="7487801" y="521611"/>
                          <a:pt x="7460440" y="636313"/>
                          <a:pt x="7478178" y="822734"/>
                        </a:cubicBezTo>
                        <a:cubicBezTo>
                          <a:pt x="7495916" y="1009155"/>
                          <a:pt x="7453443" y="1186209"/>
                          <a:pt x="7478178" y="1379902"/>
                        </a:cubicBezTo>
                        <a:cubicBezTo>
                          <a:pt x="7502913" y="1573595"/>
                          <a:pt x="7433430" y="1635657"/>
                          <a:pt x="7478178" y="1827719"/>
                        </a:cubicBezTo>
                        <a:cubicBezTo>
                          <a:pt x="7522926" y="2019781"/>
                          <a:pt x="7428653" y="2246537"/>
                          <a:pt x="7478178" y="2421337"/>
                        </a:cubicBezTo>
                        <a:cubicBezTo>
                          <a:pt x="7527703" y="2596137"/>
                          <a:pt x="7475016" y="2843120"/>
                          <a:pt x="7478178" y="3014956"/>
                        </a:cubicBezTo>
                        <a:cubicBezTo>
                          <a:pt x="7481340" y="3186792"/>
                          <a:pt x="7451409" y="3431175"/>
                          <a:pt x="7478178" y="3645024"/>
                        </a:cubicBezTo>
                        <a:cubicBezTo>
                          <a:pt x="7169955" y="3720830"/>
                          <a:pt x="7017374" y="3575718"/>
                          <a:pt x="6753370" y="3645024"/>
                        </a:cubicBezTo>
                        <a:cubicBezTo>
                          <a:pt x="6489366" y="3714330"/>
                          <a:pt x="6481672" y="3637068"/>
                          <a:pt x="6327689" y="3645024"/>
                        </a:cubicBezTo>
                        <a:cubicBezTo>
                          <a:pt x="6173706" y="3652980"/>
                          <a:pt x="6056818" y="3610277"/>
                          <a:pt x="5827226" y="3645024"/>
                        </a:cubicBezTo>
                        <a:cubicBezTo>
                          <a:pt x="5597634" y="3679771"/>
                          <a:pt x="5540464" y="3640979"/>
                          <a:pt x="5326764" y="3645024"/>
                        </a:cubicBezTo>
                        <a:cubicBezTo>
                          <a:pt x="5113064" y="3649069"/>
                          <a:pt x="5039760" y="3608287"/>
                          <a:pt x="4826301" y="3645024"/>
                        </a:cubicBezTo>
                        <a:cubicBezTo>
                          <a:pt x="4612842" y="3681761"/>
                          <a:pt x="4562936" y="3618564"/>
                          <a:pt x="4400620" y="3645024"/>
                        </a:cubicBezTo>
                        <a:cubicBezTo>
                          <a:pt x="4238304" y="3671484"/>
                          <a:pt x="4100624" y="3595736"/>
                          <a:pt x="3900157" y="3645024"/>
                        </a:cubicBezTo>
                        <a:cubicBezTo>
                          <a:pt x="3699690" y="3694312"/>
                          <a:pt x="3718853" y="3610491"/>
                          <a:pt x="3549258" y="3645024"/>
                        </a:cubicBezTo>
                        <a:cubicBezTo>
                          <a:pt x="3379663" y="3679557"/>
                          <a:pt x="3040730" y="3636100"/>
                          <a:pt x="2824450" y="3645024"/>
                        </a:cubicBezTo>
                        <a:cubicBezTo>
                          <a:pt x="2608170" y="3653948"/>
                          <a:pt x="2346656" y="3600644"/>
                          <a:pt x="2099642" y="3645024"/>
                        </a:cubicBezTo>
                        <a:cubicBezTo>
                          <a:pt x="1852628" y="3689404"/>
                          <a:pt x="1883589" y="3631037"/>
                          <a:pt x="1673961" y="3645024"/>
                        </a:cubicBezTo>
                        <a:cubicBezTo>
                          <a:pt x="1464333" y="3659011"/>
                          <a:pt x="1339978" y="3622359"/>
                          <a:pt x="1098717" y="3645024"/>
                        </a:cubicBezTo>
                        <a:cubicBezTo>
                          <a:pt x="857456" y="3667689"/>
                          <a:pt x="656901" y="3600058"/>
                          <a:pt x="523472" y="3645024"/>
                        </a:cubicBezTo>
                        <a:cubicBezTo>
                          <a:pt x="390043" y="3689990"/>
                          <a:pt x="139698" y="3612072"/>
                          <a:pt x="0" y="3645024"/>
                        </a:cubicBezTo>
                        <a:cubicBezTo>
                          <a:pt x="-2180" y="3471092"/>
                          <a:pt x="1153" y="3428960"/>
                          <a:pt x="0" y="3233657"/>
                        </a:cubicBezTo>
                        <a:cubicBezTo>
                          <a:pt x="-1153" y="3038354"/>
                          <a:pt x="53114" y="2996053"/>
                          <a:pt x="0" y="2785840"/>
                        </a:cubicBezTo>
                        <a:cubicBezTo>
                          <a:pt x="-53114" y="2575627"/>
                          <a:pt x="9741" y="2475030"/>
                          <a:pt x="0" y="2338023"/>
                        </a:cubicBezTo>
                        <a:cubicBezTo>
                          <a:pt x="-9741" y="2201016"/>
                          <a:pt x="42271" y="1891625"/>
                          <a:pt x="0" y="1744404"/>
                        </a:cubicBezTo>
                        <a:cubicBezTo>
                          <a:pt x="-42271" y="1597183"/>
                          <a:pt x="60599" y="1455329"/>
                          <a:pt x="0" y="1187236"/>
                        </a:cubicBezTo>
                        <a:cubicBezTo>
                          <a:pt x="-60599" y="919143"/>
                          <a:pt x="14113" y="940546"/>
                          <a:pt x="0" y="702969"/>
                        </a:cubicBezTo>
                        <a:cubicBezTo>
                          <a:pt x="-14113" y="465392"/>
                          <a:pt x="68944" y="289406"/>
                          <a:pt x="0" y="0"/>
                        </a:cubicBezTo>
                        <a:close/>
                      </a:path>
                      <a:path w="7478178" h="3645024" stroke="0" extrusionOk="0">
                        <a:moveTo>
                          <a:pt x="0" y="0"/>
                        </a:moveTo>
                        <a:cubicBezTo>
                          <a:pt x="215852" y="-12000"/>
                          <a:pt x="392722" y="15046"/>
                          <a:pt x="650026" y="0"/>
                        </a:cubicBezTo>
                        <a:cubicBezTo>
                          <a:pt x="907330" y="-15046"/>
                          <a:pt x="950331" y="62829"/>
                          <a:pt x="1225271" y="0"/>
                        </a:cubicBezTo>
                        <a:cubicBezTo>
                          <a:pt x="1500212" y="-62829"/>
                          <a:pt x="1490164" y="4896"/>
                          <a:pt x="1576170" y="0"/>
                        </a:cubicBezTo>
                        <a:cubicBezTo>
                          <a:pt x="1662176" y="-4896"/>
                          <a:pt x="1960720" y="39628"/>
                          <a:pt x="2226196" y="0"/>
                        </a:cubicBezTo>
                        <a:cubicBezTo>
                          <a:pt x="2491672" y="-39628"/>
                          <a:pt x="2570805" y="9926"/>
                          <a:pt x="2876222" y="0"/>
                        </a:cubicBezTo>
                        <a:cubicBezTo>
                          <a:pt x="3181639" y="-9926"/>
                          <a:pt x="3260122" y="64915"/>
                          <a:pt x="3526249" y="0"/>
                        </a:cubicBezTo>
                        <a:cubicBezTo>
                          <a:pt x="3792376" y="-64915"/>
                          <a:pt x="3825567" y="32259"/>
                          <a:pt x="4026711" y="0"/>
                        </a:cubicBezTo>
                        <a:cubicBezTo>
                          <a:pt x="4227855" y="-32259"/>
                          <a:pt x="4476009" y="76662"/>
                          <a:pt x="4676737" y="0"/>
                        </a:cubicBezTo>
                        <a:cubicBezTo>
                          <a:pt x="4877465" y="-76662"/>
                          <a:pt x="5198597" y="43559"/>
                          <a:pt x="5401545" y="0"/>
                        </a:cubicBezTo>
                        <a:cubicBezTo>
                          <a:pt x="5604493" y="-43559"/>
                          <a:pt x="5759396" y="12396"/>
                          <a:pt x="5976790" y="0"/>
                        </a:cubicBezTo>
                        <a:cubicBezTo>
                          <a:pt x="6194185" y="-12396"/>
                          <a:pt x="6324969" y="63461"/>
                          <a:pt x="6626816" y="0"/>
                        </a:cubicBezTo>
                        <a:cubicBezTo>
                          <a:pt x="6928663" y="-63461"/>
                          <a:pt x="7057284" y="42765"/>
                          <a:pt x="7478178" y="0"/>
                        </a:cubicBezTo>
                        <a:cubicBezTo>
                          <a:pt x="7490454" y="193148"/>
                          <a:pt x="7458370" y="440627"/>
                          <a:pt x="7478178" y="557168"/>
                        </a:cubicBezTo>
                        <a:cubicBezTo>
                          <a:pt x="7497986" y="673709"/>
                          <a:pt x="7456176" y="887171"/>
                          <a:pt x="7478178" y="1041435"/>
                        </a:cubicBezTo>
                        <a:cubicBezTo>
                          <a:pt x="7500180" y="1195699"/>
                          <a:pt x="7419677" y="1438427"/>
                          <a:pt x="7478178" y="1598603"/>
                        </a:cubicBezTo>
                        <a:cubicBezTo>
                          <a:pt x="7536679" y="1758779"/>
                          <a:pt x="7460686" y="1864678"/>
                          <a:pt x="7478178" y="2082871"/>
                        </a:cubicBezTo>
                        <a:cubicBezTo>
                          <a:pt x="7495670" y="2301064"/>
                          <a:pt x="7427168" y="2447651"/>
                          <a:pt x="7478178" y="2640039"/>
                        </a:cubicBezTo>
                        <a:cubicBezTo>
                          <a:pt x="7529188" y="2832427"/>
                          <a:pt x="7444692" y="2860660"/>
                          <a:pt x="7478178" y="3051406"/>
                        </a:cubicBezTo>
                        <a:cubicBezTo>
                          <a:pt x="7511664" y="3242152"/>
                          <a:pt x="7476555" y="3440445"/>
                          <a:pt x="7478178" y="3645024"/>
                        </a:cubicBezTo>
                        <a:cubicBezTo>
                          <a:pt x="7360079" y="3677931"/>
                          <a:pt x="7137092" y="3580350"/>
                          <a:pt x="6902934" y="3645024"/>
                        </a:cubicBezTo>
                        <a:cubicBezTo>
                          <a:pt x="6668776" y="3709698"/>
                          <a:pt x="6600612" y="3611961"/>
                          <a:pt x="6402471" y="3645024"/>
                        </a:cubicBezTo>
                        <a:cubicBezTo>
                          <a:pt x="6204330" y="3678087"/>
                          <a:pt x="5844430" y="3622576"/>
                          <a:pt x="5677663" y="3645024"/>
                        </a:cubicBezTo>
                        <a:cubicBezTo>
                          <a:pt x="5510896" y="3667472"/>
                          <a:pt x="5288357" y="3593554"/>
                          <a:pt x="4952855" y="3645024"/>
                        </a:cubicBezTo>
                        <a:cubicBezTo>
                          <a:pt x="4617353" y="3696494"/>
                          <a:pt x="4685946" y="3615536"/>
                          <a:pt x="4601956" y="3645024"/>
                        </a:cubicBezTo>
                        <a:cubicBezTo>
                          <a:pt x="4517966" y="3674512"/>
                          <a:pt x="4212854" y="3600674"/>
                          <a:pt x="3951929" y="3645024"/>
                        </a:cubicBezTo>
                        <a:cubicBezTo>
                          <a:pt x="3691004" y="3689374"/>
                          <a:pt x="3433866" y="3589805"/>
                          <a:pt x="3301903" y="3645024"/>
                        </a:cubicBezTo>
                        <a:cubicBezTo>
                          <a:pt x="3169940" y="3700243"/>
                          <a:pt x="3009141" y="3619669"/>
                          <a:pt x="2726659" y="3645024"/>
                        </a:cubicBezTo>
                        <a:cubicBezTo>
                          <a:pt x="2444177" y="3670379"/>
                          <a:pt x="2446411" y="3635341"/>
                          <a:pt x="2300978" y="3645024"/>
                        </a:cubicBezTo>
                        <a:cubicBezTo>
                          <a:pt x="2155545" y="3654707"/>
                          <a:pt x="1847609" y="3608950"/>
                          <a:pt x="1650952" y="3645024"/>
                        </a:cubicBezTo>
                        <a:cubicBezTo>
                          <a:pt x="1454295" y="3681098"/>
                          <a:pt x="1316783" y="3644112"/>
                          <a:pt x="1225271" y="3645024"/>
                        </a:cubicBezTo>
                        <a:cubicBezTo>
                          <a:pt x="1133759" y="3645936"/>
                          <a:pt x="866960" y="3600021"/>
                          <a:pt x="575244" y="3645024"/>
                        </a:cubicBezTo>
                        <a:cubicBezTo>
                          <a:pt x="283528" y="3690027"/>
                          <a:pt x="267955" y="3625430"/>
                          <a:pt x="0" y="3645024"/>
                        </a:cubicBezTo>
                        <a:cubicBezTo>
                          <a:pt x="-34862" y="3500797"/>
                          <a:pt x="34544" y="3282339"/>
                          <a:pt x="0" y="3124306"/>
                        </a:cubicBezTo>
                        <a:cubicBezTo>
                          <a:pt x="-34544" y="2966273"/>
                          <a:pt x="26755" y="2740762"/>
                          <a:pt x="0" y="2640039"/>
                        </a:cubicBezTo>
                        <a:cubicBezTo>
                          <a:pt x="-26755" y="2539316"/>
                          <a:pt x="1163" y="2166034"/>
                          <a:pt x="0" y="2046421"/>
                        </a:cubicBezTo>
                        <a:cubicBezTo>
                          <a:pt x="-1163" y="1926808"/>
                          <a:pt x="20910" y="1664796"/>
                          <a:pt x="0" y="1489253"/>
                        </a:cubicBezTo>
                        <a:cubicBezTo>
                          <a:pt x="-20910" y="1313710"/>
                          <a:pt x="47885" y="1181536"/>
                          <a:pt x="0" y="895634"/>
                        </a:cubicBezTo>
                        <a:cubicBezTo>
                          <a:pt x="-47885" y="609732"/>
                          <a:pt x="72159" y="4106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D03E803-BC82-43A8-6223-6F70D13A5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941168"/>
            <a:ext cx="3451274" cy="172563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6D261A0-A898-38EE-149F-44D73FD8DE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2" y="2708920"/>
            <a:ext cx="5436386" cy="382897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85154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D14BA2E-856B-87BB-CA54-04152B139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68" y="526368"/>
            <a:ext cx="5805264" cy="58052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7053C7-E790-F188-8B9E-714374526C6E}"/>
              </a:ext>
            </a:extLst>
          </p:cNvPr>
          <p:cNvSpPr/>
          <p:nvPr/>
        </p:nvSpPr>
        <p:spPr>
          <a:xfrm>
            <a:off x="1763688" y="2564904"/>
            <a:ext cx="5616624" cy="26642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950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A278253-792A-929A-3D90-BF4A0BF1E81D}"/>
              </a:ext>
            </a:extLst>
          </p:cNvPr>
          <p:cNvSpPr txBox="1"/>
          <p:nvPr/>
        </p:nvSpPr>
        <p:spPr>
          <a:xfrm>
            <a:off x="467406" y="476672"/>
            <a:ext cx="8209188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4400" b="1" i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ative </a:t>
            </a:r>
            <a:r>
              <a:rPr lang="en-US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lang="en-US" sz="4400" b="1" i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evelopment or Cross-Platform </a:t>
            </a:r>
            <a:r>
              <a:rPr lang="en-US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US" sz="4400" b="1" i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echnology ?</a:t>
            </a:r>
            <a:endParaRPr lang="fr-FR" sz="44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A44AD6-45B0-14E3-E99E-B7E6EC494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8492"/>
            <a:ext cx="9144000" cy="44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A278253-792A-929A-3D90-BF4A0BF1E81D}"/>
              </a:ext>
            </a:extLst>
          </p:cNvPr>
          <p:cNvSpPr txBox="1"/>
          <p:nvPr/>
        </p:nvSpPr>
        <p:spPr>
          <a:xfrm>
            <a:off x="467406" y="476672"/>
            <a:ext cx="8209188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Native : IOS - Swift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FFC8C2-5C9F-86CD-B541-2E154A5D6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6" y="1628799"/>
            <a:ext cx="2038350" cy="2190750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5A04C2DC-34CA-7D15-C24E-84B098AB9CC7}"/>
              </a:ext>
            </a:extLst>
          </p:cNvPr>
          <p:cNvSpPr/>
          <p:nvPr/>
        </p:nvSpPr>
        <p:spPr>
          <a:xfrm>
            <a:off x="3248232" y="2544154"/>
            <a:ext cx="1512168" cy="360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332EE6-6013-B9AB-11DF-21C21368A1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77" y="2233860"/>
            <a:ext cx="3173717" cy="98062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F9B1582-EA8A-915A-AB05-C568E9AAB313}"/>
              </a:ext>
            </a:extLst>
          </p:cNvPr>
          <p:cNvSpPr txBox="1"/>
          <p:nvPr/>
        </p:nvSpPr>
        <p:spPr>
          <a:xfrm>
            <a:off x="3491880" y="2060848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2013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4837FB8-88C3-2FF4-2074-DF83CC24A2E0}"/>
              </a:ext>
            </a:extLst>
          </p:cNvPr>
          <p:cNvSpPr/>
          <p:nvPr/>
        </p:nvSpPr>
        <p:spPr>
          <a:xfrm rot="5400000">
            <a:off x="6948264" y="4005064"/>
            <a:ext cx="1512168" cy="360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057CCC-1AB1-26AE-4109-1F1B26DBBC06}"/>
              </a:ext>
            </a:extLst>
          </p:cNvPr>
          <p:cNvSpPr txBox="1"/>
          <p:nvPr/>
        </p:nvSpPr>
        <p:spPr>
          <a:xfrm>
            <a:off x="7884368" y="3819549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2019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D448DA4-CB9E-5207-4CA9-0EAB8FB6A0FF}"/>
              </a:ext>
            </a:extLst>
          </p:cNvPr>
          <p:cNvSpPr txBox="1"/>
          <p:nvPr/>
        </p:nvSpPr>
        <p:spPr>
          <a:xfrm>
            <a:off x="7181608" y="5039329"/>
            <a:ext cx="104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V 5.4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4735A2C-0706-67A8-7CB1-A9F00CD4C162}"/>
              </a:ext>
            </a:extLst>
          </p:cNvPr>
          <p:cNvSpPr/>
          <p:nvPr/>
        </p:nvSpPr>
        <p:spPr>
          <a:xfrm rot="10800000">
            <a:off x="5364088" y="5151696"/>
            <a:ext cx="1512168" cy="360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2098D92-DAEF-46DF-AD30-6F60239950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70" y="4541671"/>
            <a:ext cx="1580089" cy="158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54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 animBg="1"/>
      <p:bldP spid="9" grpId="0"/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A278253-792A-929A-3D90-BF4A0BF1E81D}"/>
              </a:ext>
            </a:extLst>
          </p:cNvPr>
          <p:cNvSpPr txBox="1"/>
          <p:nvPr/>
        </p:nvSpPr>
        <p:spPr>
          <a:xfrm>
            <a:off x="467406" y="476672"/>
            <a:ext cx="8209188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Native : Android - </a:t>
            </a:r>
            <a:r>
              <a:rPr lang="fr-FR" sz="44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Kotlin</a:t>
            </a:r>
            <a:endParaRPr lang="fr-FR" sz="44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0662844-9B06-4D55-D260-F4F357AB1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54" y="2348880"/>
            <a:ext cx="1665082" cy="1665082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B374751-159C-A77A-C972-AE65EEF73B20}"/>
              </a:ext>
            </a:extLst>
          </p:cNvPr>
          <p:cNvSpPr/>
          <p:nvPr/>
        </p:nvSpPr>
        <p:spPr>
          <a:xfrm>
            <a:off x="3419872" y="3335930"/>
            <a:ext cx="1512168" cy="360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AD95130-A31D-A695-62F7-0612CCFA0AC1}"/>
              </a:ext>
            </a:extLst>
          </p:cNvPr>
          <p:cNvSpPr txBox="1"/>
          <p:nvPr/>
        </p:nvSpPr>
        <p:spPr>
          <a:xfrm>
            <a:off x="3663520" y="2852624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2016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E4495B4-8B86-15CB-5003-EF28DCDF37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34" y="3848343"/>
            <a:ext cx="562372" cy="56237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33453A3-3ADE-0214-CDEC-282BEB475C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12" y="3584293"/>
            <a:ext cx="1665082" cy="111005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43B1C4A-FB3C-3730-D7FC-831C4E826D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348880"/>
            <a:ext cx="3112188" cy="23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68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A278253-792A-929A-3D90-BF4A0BF1E81D}"/>
              </a:ext>
            </a:extLst>
          </p:cNvPr>
          <p:cNvSpPr txBox="1"/>
          <p:nvPr/>
        </p:nvSpPr>
        <p:spPr>
          <a:xfrm>
            <a:off x="467406" y="476672"/>
            <a:ext cx="8209188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Cross-Platform  </a:t>
            </a:r>
          </a:p>
          <a:p>
            <a:pPr algn="ctr"/>
            <a:r>
              <a:rPr lang="fr-FR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 </a:t>
            </a:r>
            <a:r>
              <a:rPr lang="en-US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does</a:t>
            </a:r>
            <a:r>
              <a:rPr lang="fr-FR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44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r>
              <a:rPr lang="fr-FR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44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works</a:t>
            </a:r>
            <a:r>
              <a:rPr lang="fr-FR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?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1139F31E-B840-1635-70B7-E82C0BBC6CD1}"/>
              </a:ext>
            </a:extLst>
          </p:cNvPr>
          <p:cNvSpPr/>
          <p:nvPr/>
        </p:nvSpPr>
        <p:spPr>
          <a:xfrm>
            <a:off x="467406" y="2852936"/>
            <a:ext cx="4104456" cy="792088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Browser Equivalent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26C86564-82DA-052F-CFED-2CB0E0EDC70E}"/>
              </a:ext>
            </a:extLst>
          </p:cNvPr>
          <p:cNvSpPr/>
          <p:nvPr/>
        </p:nvSpPr>
        <p:spPr>
          <a:xfrm>
            <a:off x="467406" y="4916722"/>
            <a:ext cx="4104456" cy="792088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Native </a:t>
            </a:r>
            <a:r>
              <a:rPr lang="fr-FR" sz="3200" b="1" dirty="0" err="1"/>
              <a:t>Frameworks</a:t>
            </a:r>
            <a:endParaRPr lang="fr-FR" sz="3200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A862BAC-417C-A7E5-7962-1F5D161CF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52" y="1721648"/>
            <a:ext cx="2304256" cy="230425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D95535F-D23B-7AA8-F818-5FB01D205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149080"/>
            <a:ext cx="2376264" cy="17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72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A278253-792A-929A-3D90-BF4A0BF1E81D}"/>
              </a:ext>
            </a:extLst>
          </p:cNvPr>
          <p:cNvSpPr txBox="1"/>
          <p:nvPr/>
        </p:nvSpPr>
        <p:spPr>
          <a:xfrm>
            <a:off x="467406" y="476672"/>
            <a:ext cx="8209188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4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React</a:t>
            </a:r>
            <a:r>
              <a:rPr lang="fr-FR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Native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9A9EF9-FE6D-44E5-FA70-8DB740C98C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21" y="1628800"/>
            <a:ext cx="2162158" cy="142072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E33348A-6F39-D199-A79F-A1A9A0AA2F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28" y="3945987"/>
            <a:ext cx="1224944" cy="172819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01D54F2-344F-F683-1849-3CBE1D0B6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62" y="3945987"/>
            <a:ext cx="2630076" cy="1728192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CB424A2-4A1E-C6CD-E495-E3126B9CE0F6}"/>
              </a:ext>
            </a:extLst>
          </p:cNvPr>
          <p:cNvCxnSpPr>
            <a:cxnSpLocks/>
          </p:cNvCxnSpPr>
          <p:nvPr/>
        </p:nvCxnSpPr>
        <p:spPr>
          <a:xfrm>
            <a:off x="3490921" y="4810083"/>
            <a:ext cx="21238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AC2BD57-1BF5-C04D-EACF-A027EEBF0B76}"/>
              </a:ext>
            </a:extLst>
          </p:cNvPr>
          <p:cNvCxnSpPr>
            <a:cxnSpLocks/>
          </p:cNvCxnSpPr>
          <p:nvPr/>
        </p:nvCxnSpPr>
        <p:spPr>
          <a:xfrm flipH="1" flipV="1">
            <a:off x="5220072" y="2636912"/>
            <a:ext cx="1152128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E33D19C-C5C7-9941-1B76-BC54AEACB0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76286" y="2636912"/>
            <a:ext cx="1152128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CD897887-0410-152F-33E3-8150DA960E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666527"/>
            <a:ext cx="1008112" cy="1008112"/>
          </a:xfrm>
          <a:prstGeom prst="rect">
            <a:avLst/>
          </a:prstGeom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3F53F4E-25D1-6002-FEBB-CFFA221FB02D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2262331"/>
            <a:ext cx="1441119" cy="16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D5B15C-BB2D-6C36-3D0C-25B13C9057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2401" b="5201"/>
          <a:stretch/>
        </p:blipFill>
        <p:spPr>
          <a:xfrm>
            <a:off x="287524" y="1412776"/>
            <a:ext cx="8568952" cy="52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4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A278253-792A-929A-3D90-BF4A0BF1E81D}"/>
              </a:ext>
            </a:extLst>
          </p:cNvPr>
          <p:cNvSpPr txBox="1"/>
          <p:nvPr/>
        </p:nvSpPr>
        <p:spPr>
          <a:xfrm>
            <a:off x="467406" y="476672"/>
            <a:ext cx="8209188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4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React</a:t>
            </a:r>
            <a:r>
              <a:rPr lang="fr-FR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Native : </a:t>
            </a:r>
          </a:p>
          <a:p>
            <a:pPr algn="ctr"/>
            <a:r>
              <a:rPr lang="fr-FR" sz="44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Advantages</a:t>
            </a:r>
            <a:r>
              <a:rPr lang="fr-FR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- </a:t>
            </a:r>
            <a:r>
              <a:rPr lang="fr-FR" sz="4400" b="1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Disadvantages</a:t>
            </a:r>
            <a:endParaRPr lang="fr-FR" sz="44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5CBDB0-1935-733F-BA9B-66F42DABE6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29"/>
          <a:stretch/>
        </p:blipFill>
        <p:spPr>
          <a:xfrm>
            <a:off x="478246" y="1930966"/>
            <a:ext cx="1234937" cy="24180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5D286E8-C335-0A4F-4EC6-9FFE51A40B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9"/>
          <a:stretch/>
        </p:blipFill>
        <p:spPr>
          <a:xfrm>
            <a:off x="453486" y="4277017"/>
            <a:ext cx="1234937" cy="241805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E5885F2-D432-9B87-0AF6-9025618DC2B1}"/>
              </a:ext>
            </a:extLst>
          </p:cNvPr>
          <p:cNvSpPr txBox="1"/>
          <p:nvPr/>
        </p:nvSpPr>
        <p:spPr>
          <a:xfrm>
            <a:off x="2195736" y="2539830"/>
            <a:ext cx="6603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• </a:t>
            </a:r>
            <a:r>
              <a:rPr lang="fr-FR" sz="2400" dirty="0" err="1"/>
              <a:t>Based</a:t>
            </a:r>
            <a:r>
              <a:rPr lang="fr-FR" sz="2400" dirty="0"/>
              <a:t> on </a:t>
            </a:r>
            <a:r>
              <a:rPr lang="fr-FR" sz="2400" dirty="0" err="1"/>
              <a:t>React</a:t>
            </a:r>
            <a:endParaRPr lang="fr-FR" sz="2400" dirty="0"/>
          </a:p>
          <a:p>
            <a:r>
              <a:rPr lang="fr-FR" sz="2400" dirty="0"/>
              <a:t>• A large </a:t>
            </a:r>
            <a:r>
              <a:rPr lang="fr-FR" sz="2400" dirty="0" err="1"/>
              <a:t>community</a:t>
            </a:r>
            <a:endParaRPr lang="fr-FR" sz="2400" dirty="0"/>
          </a:p>
          <a:p>
            <a:r>
              <a:rPr lang="fr-FR" sz="2400" dirty="0"/>
              <a:t>• </a:t>
            </a:r>
            <a:r>
              <a:rPr lang="fr-FR" sz="2400" dirty="0" err="1"/>
              <a:t>Many</a:t>
            </a:r>
            <a:r>
              <a:rPr lang="fr-FR" sz="2400" dirty="0"/>
              <a:t> packages </a:t>
            </a:r>
            <a:r>
              <a:rPr lang="fr-FR" sz="2400" dirty="0" err="1"/>
              <a:t>available</a:t>
            </a:r>
            <a:endParaRPr lang="fr-FR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0E1F37-99B3-814B-ABF1-360CDD83ABC2}"/>
              </a:ext>
            </a:extLst>
          </p:cNvPr>
          <p:cNvSpPr txBox="1"/>
          <p:nvPr/>
        </p:nvSpPr>
        <p:spPr>
          <a:xfrm>
            <a:off x="2195736" y="5070547"/>
            <a:ext cx="6603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• Hard to </a:t>
            </a:r>
            <a:r>
              <a:rPr lang="fr-FR" sz="2400" dirty="0" err="1"/>
              <a:t>debug</a:t>
            </a:r>
            <a:endParaRPr lang="fr-FR" sz="2400" dirty="0"/>
          </a:p>
          <a:p>
            <a:r>
              <a:rPr lang="fr-FR" sz="2400" dirty="0"/>
              <a:t>• </a:t>
            </a:r>
            <a:r>
              <a:rPr lang="en-US" sz="2400" dirty="0"/>
              <a:t>Supports Android a little less well than IOS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80484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A278253-792A-929A-3D90-BF4A0BF1E81D}"/>
              </a:ext>
            </a:extLst>
          </p:cNvPr>
          <p:cNvSpPr txBox="1"/>
          <p:nvPr/>
        </p:nvSpPr>
        <p:spPr>
          <a:xfrm>
            <a:off x="467406" y="476672"/>
            <a:ext cx="8209188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Ionic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F23FF5-C736-C876-1944-FF7F178B6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962" y="1585283"/>
            <a:ext cx="3744416" cy="124189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7429DBB-B17A-B4F7-F6DA-B8006448B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0" y="3784265"/>
            <a:ext cx="3199963" cy="1665734"/>
          </a:xfrm>
          <a:prstGeom prst="rect">
            <a:avLst/>
          </a:prstGeom>
        </p:spPr>
      </p:pic>
      <p:pic>
        <p:nvPicPr>
          <p:cNvPr id="12" name="Image 11" descr="Une image contenant texte, signe, clipart&#10;&#10;Description générée automatiquement">
            <a:extLst>
              <a:ext uri="{FF2B5EF4-FFF2-40B4-BE49-F238E27FC236}">
                <a16:creationId xmlns:a16="http://schemas.microsoft.com/office/drawing/2014/main" id="{8B95E518-8C1C-5488-6DFD-97F5999E11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005064"/>
            <a:ext cx="1224136" cy="1224136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9FB733D-5F7B-52EA-B8B9-32ED723F45C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11978" y="3029919"/>
            <a:ext cx="1152128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F701B1E-E61D-57BE-8B91-4513141C6C91}"/>
              </a:ext>
            </a:extLst>
          </p:cNvPr>
          <p:cNvCxnSpPr>
            <a:cxnSpLocks/>
          </p:cNvCxnSpPr>
          <p:nvPr/>
        </p:nvCxnSpPr>
        <p:spPr>
          <a:xfrm flipH="1" flipV="1">
            <a:off x="5436096" y="3029919"/>
            <a:ext cx="1152128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0A53430C-2588-7902-C825-AFA5A9D688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058" y="5449999"/>
            <a:ext cx="832682" cy="1174775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D4D5019-5A37-ED8B-4576-BE1FDDDDC47B}"/>
              </a:ext>
            </a:extLst>
          </p:cNvPr>
          <p:cNvCxnSpPr>
            <a:cxnSpLocks/>
          </p:cNvCxnSpPr>
          <p:nvPr/>
        </p:nvCxnSpPr>
        <p:spPr>
          <a:xfrm flipH="1" flipV="1">
            <a:off x="3692098" y="5050619"/>
            <a:ext cx="483857" cy="499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BEF30E0-0625-9805-A7DD-B236728B7F18}"/>
              </a:ext>
            </a:extLst>
          </p:cNvPr>
          <p:cNvCxnSpPr>
            <a:cxnSpLocks/>
          </p:cNvCxnSpPr>
          <p:nvPr/>
        </p:nvCxnSpPr>
        <p:spPr>
          <a:xfrm flipV="1">
            <a:off x="5140161" y="4902127"/>
            <a:ext cx="1340051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D0EC460-6BBE-47F7-5378-240FAD8A1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1" y="1406865"/>
            <a:ext cx="8472658" cy="52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23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berg_PansIn_TP10188139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APDescription xmlns="6d93d202-47fc-4405-873a-cab67cc5f1b2" xsi:nil="true"/>
    <AssetExpire xmlns="6d93d202-47fc-4405-873a-cab67cc5f1b2">2029-05-12T07:00:00+00:00</AssetExpire>
    <IntlLangReviewDate xmlns="6d93d202-47fc-4405-873a-cab67cc5f1b2">2010-05-28T00:21:00+00:00</IntlLangReviewDate>
    <TPFriendlyName xmlns="6d93d202-47fc-4405-873a-cab67cc5f1b2" xsi:nil="true"/>
    <IntlLangReview xmlns="6d93d202-47fc-4405-873a-cab67cc5f1b2" xsi:nil="true"/>
    <PolicheckWords xmlns="6d93d202-47fc-4405-873a-cab67cc5f1b2" xsi:nil="true"/>
    <SubmitterId xmlns="6d93d202-47fc-4405-873a-cab67cc5f1b2" xsi:nil="true"/>
    <AcquiredFrom xmlns="6d93d202-47fc-4405-873a-cab67cc5f1b2">Community</AcquiredFrom>
    <EditorialStatus xmlns="6d93d202-47fc-4405-873a-cab67cc5f1b2" xsi:nil="true"/>
    <Markets xmlns="6d93d202-47fc-4405-873a-cab67cc5f1b2"/>
    <OriginAsset xmlns="6d93d202-47fc-4405-873a-cab67cc5f1b2" xsi:nil="true"/>
    <AssetStart xmlns="6d93d202-47fc-4405-873a-cab67cc5f1b2">2010-05-28T00:18:36+00:00</AssetStart>
    <FriendlyTitle xmlns="6d93d202-47fc-4405-873a-cab67cc5f1b2" xsi:nil="true"/>
    <MarketSpecific xmlns="6d93d202-47fc-4405-873a-cab67cc5f1b2">false</MarketSpecific>
    <TPNamespace xmlns="6d93d202-47fc-4405-873a-cab67cc5f1b2" xsi:nil="true"/>
    <PublishStatusLookup xmlns="6d93d202-47fc-4405-873a-cab67cc5f1b2">
      <Value>334718</Value>
      <Value>453726</Value>
    </PublishStatusLookup>
    <APAuthor xmlns="6d93d202-47fc-4405-873a-cab67cc5f1b2">
      <UserInfo>
        <DisplayName>REDMOND\v-luannv</DisplayName>
        <AccountId>92</AccountId>
        <AccountType/>
      </UserInfo>
    </APAuthor>
    <TPCommandLine xmlns="6d93d202-47fc-4405-873a-cab67cc5f1b2" xsi:nil="true"/>
    <IntlLangReviewer xmlns="6d93d202-47fc-4405-873a-cab67cc5f1b2" xsi:nil="true"/>
    <OpenTemplate xmlns="6d93d202-47fc-4405-873a-cab67cc5f1b2">true</OpenTemplate>
    <CSXSubmissionDate xmlns="6d93d202-47fc-4405-873a-cab67cc5f1b2" xsi:nil="true"/>
    <Manager xmlns="6d93d202-47fc-4405-873a-cab67cc5f1b2" xsi:nil="true"/>
    <NumericId xmlns="6d93d202-47fc-4405-873a-cab67cc5f1b2" xsi:nil="true"/>
    <ParentAssetId xmlns="6d93d202-47fc-4405-873a-cab67cc5f1b2" xsi:nil="true"/>
    <OriginalSourceMarket xmlns="6d93d202-47fc-4405-873a-cab67cc5f1b2">english</OriginalSourceMarket>
    <ApprovalStatus xmlns="6d93d202-47fc-4405-873a-cab67cc5f1b2">InProgress</ApprovalStatus>
    <TPComponent xmlns="6d93d202-47fc-4405-873a-cab67cc5f1b2" xsi:nil="true"/>
    <EditorialTags xmlns="6d93d202-47fc-4405-873a-cab67cc5f1b2" xsi:nil="true"/>
    <TPExecutable xmlns="6d93d202-47fc-4405-873a-cab67cc5f1b2" xsi:nil="true"/>
    <TPLaunchHelpLink xmlns="6d93d202-47fc-4405-873a-cab67cc5f1b2" xsi:nil="true"/>
    <SourceTitle xmlns="6d93d202-47fc-4405-873a-cab67cc5f1b2" xsi:nil="true"/>
    <CSXUpdate xmlns="6d93d202-47fc-4405-873a-cab67cc5f1b2">true</CSXUpdate>
    <IntlLocPriority xmlns="6d93d202-47fc-4405-873a-cab67cc5f1b2" xsi:nil="true"/>
    <UAProjectedTotalWords xmlns="6d93d202-47fc-4405-873a-cab67cc5f1b2" xsi:nil="true"/>
    <AssetType xmlns="6d93d202-47fc-4405-873a-cab67cc5f1b2" xsi:nil="true"/>
    <MachineTranslated xmlns="6d93d202-47fc-4405-873a-cab67cc5f1b2">false</MachineTranslated>
    <OutputCachingOn xmlns="6d93d202-47fc-4405-873a-cab67cc5f1b2">true</OutputCachingOn>
    <TemplateStatus xmlns="6d93d202-47fc-4405-873a-cab67cc5f1b2" xsi:nil="true"/>
    <IsSearchable xmlns="6d93d202-47fc-4405-873a-cab67cc5f1b2">true</IsSearchable>
    <ContentItem xmlns="6d93d202-47fc-4405-873a-cab67cc5f1b2" xsi:nil="true"/>
    <HandoffToMSDN xmlns="6d93d202-47fc-4405-873a-cab67cc5f1b2">2010-05-28T00:21:00+00:00</HandoffToMSDN>
    <ShowIn xmlns="6d93d202-47fc-4405-873a-cab67cc5f1b2">Show everywhere</ShowIn>
    <ThumbnailAssetId xmlns="6d93d202-47fc-4405-873a-cab67cc5f1b2" xsi:nil="true"/>
    <UALocComments xmlns="6d93d202-47fc-4405-873a-cab67cc5f1b2" xsi:nil="true"/>
    <UALocRecommendation xmlns="6d93d202-47fc-4405-873a-cab67cc5f1b2">Localize</UALocRecommendation>
    <LastModifiedDateTime xmlns="6d93d202-47fc-4405-873a-cab67cc5f1b2">2010-05-28T00:21:00+00:00</LastModifiedDateTime>
    <LastPublishResultLookup xmlns="6d93d202-47fc-4405-873a-cab67cc5f1b2" xsi:nil="true"/>
    <LegacyData xmlns="6d93d202-47fc-4405-873a-cab67cc5f1b2" xsi:nil="true"/>
    <ClipArtFilename xmlns="6d93d202-47fc-4405-873a-cab67cc5f1b2" xsi:nil="true"/>
    <TPApplication xmlns="6d93d202-47fc-4405-873a-cab67cc5f1b2" xsi:nil="true"/>
    <CSXHash xmlns="6d93d202-47fc-4405-873a-cab67cc5f1b2" xsi:nil="true"/>
    <DirectSourceMarket xmlns="6d93d202-47fc-4405-873a-cab67cc5f1b2">english</DirectSourceMarket>
    <PrimaryImageGen xmlns="6d93d202-47fc-4405-873a-cab67cc5f1b2">true</PrimaryImageGen>
    <PlannedPubDate xmlns="6d93d202-47fc-4405-873a-cab67cc5f1b2">2010-05-28T00:21:00+00:00</PlannedPubDate>
    <CSXSubmissionMarket xmlns="6d93d202-47fc-4405-873a-cab67cc5f1b2" xsi:nil="true"/>
    <Downloads xmlns="6d93d202-47fc-4405-873a-cab67cc5f1b2">0</Downloads>
    <ArtSampleDocs xmlns="6d93d202-47fc-4405-873a-cab67cc5f1b2" xsi:nil="true"/>
    <TrustLevel xmlns="6d93d202-47fc-4405-873a-cab67cc5f1b2">1 Microsoft Managed Content</TrustLevel>
    <TPLaunchHelpLinkType xmlns="6d93d202-47fc-4405-873a-cab67cc5f1b2">Template</TPLaunchHelpLinkType>
    <BusinessGroup xmlns="6d93d202-47fc-4405-873a-cab67cc5f1b2" xsi:nil="true"/>
    <Providers xmlns="6d93d202-47fc-4405-873a-cab67cc5f1b2" xsi:nil="true"/>
    <TemplateTemplateType xmlns="6d93d202-47fc-4405-873a-cab67cc5f1b2">PowerPoint Presentation Template</TemplateTemplateType>
    <TimesCloned xmlns="6d93d202-47fc-4405-873a-cab67cc5f1b2" xsi:nil="true"/>
    <TPAppVersion xmlns="6d93d202-47fc-4405-873a-cab67cc5f1b2" xsi:nil="true"/>
    <VoteCount xmlns="6d93d202-47fc-4405-873a-cab67cc5f1b2" xsi:nil="true"/>
    <AverageRating xmlns="6d93d202-47fc-4405-873a-cab67cc5f1b2" xsi:nil="true"/>
    <Provider xmlns="6d93d202-47fc-4405-873a-cab67cc5f1b2" xsi:nil="true"/>
    <UACurrentWords xmlns="6d93d202-47fc-4405-873a-cab67cc5f1b2" xsi:nil="true"/>
    <AssetId xmlns="6d93d202-47fc-4405-873a-cab67cc5f1b2">TP101881394</AssetId>
    <TPClientViewer xmlns="6d93d202-47fc-4405-873a-cab67cc5f1b2" xsi:nil="true"/>
    <DSATActionTaken xmlns="6d93d202-47fc-4405-873a-cab67cc5f1b2">Best Bets</DSATActionTaken>
    <APEditor xmlns="6d93d202-47fc-4405-873a-cab67cc5f1b2">
      <UserInfo>
        <DisplayName/>
        <AccountId xsi:nil="true"/>
        <AccountType/>
      </UserInfo>
    </APEditor>
    <TPInstallLocation xmlns="6d93d202-47fc-4405-873a-cab67cc5f1b2" xsi:nil="true"/>
    <OOCacheId xmlns="6d93d202-47fc-4405-873a-cab67cc5f1b2" xsi:nil="true"/>
    <IsDeleted xmlns="6d93d202-47fc-4405-873a-cab67cc5f1b2">false</IsDeleted>
    <PublishTargets xmlns="6d93d202-47fc-4405-873a-cab67cc5f1b2">OfficeOnline</PublishTargets>
    <ApprovalLog xmlns="6d93d202-47fc-4405-873a-cab67cc5f1b2" xsi:nil="true"/>
    <BugNumber xmlns="6d93d202-47fc-4405-873a-cab67cc5f1b2" xsi:nil="true"/>
    <CrawlForDependencies xmlns="6d93d202-47fc-4405-873a-cab67cc5f1b2">true</CrawlForDependencies>
    <LastHandOff xmlns="6d93d202-47fc-4405-873a-cab67cc5f1b2" xsi:nil="true"/>
    <Milestone xmlns="6d93d202-47fc-4405-873a-cab67cc5f1b2" xsi:nil="true"/>
    <UANotes xmlns="6d93d202-47fc-4405-873a-cab67cc5f1b2" xsi:nil="true"/>
    <LocManualTestRequired xmlns="6d93d202-47fc-4405-873a-cab67cc5f1b2" xsi:nil="true"/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55668</LocLastLocAttemptVersionLookup>
    <InternalTagsTaxHTField0 xmlns="6d93d202-47fc-4405-873a-cab67cc5f1b2">
      <Terms xmlns="http://schemas.microsoft.com/office/infopath/2007/PartnerControls"/>
    </InternalTagsTaxHTField0>
    <LocProcessedForMarketsLookup xmlns="6d93d202-47fc-4405-873a-cab67cc5f1b2" xsi:nil="true"/>
    <LocRecommendedHandoff xmlns="6d93d202-47fc-4405-873a-cab67cc5f1b2" xsi:nil="true"/>
    <LocOverallPreviewStatusLookup xmlns="6d93d202-47fc-4405-873a-cab67cc5f1b2" xsi:nil="true"/>
    <LocOverallPublishStatusLookup xmlns="6d93d202-47fc-4405-873a-cab67cc5f1b2" xsi:nil="true"/>
    <Component xmlns="64acb2c5-0a2b-4bda-bd34-58e36cbb80d2" xsi:nil="true"/>
    <LocProcessedForHandoffsLookup xmlns="6d93d202-47fc-4405-873a-cab67cc5f1b2" xsi:nil="true"/>
    <LocLastLocAttemptVersionTypeLookup xmlns="6d93d202-47fc-4405-873a-cab67cc5f1b2" xsi:nil="true"/>
    <LocOverallHandbackStatusLookup xmlns="6d93d202-47fc-4405-873a-cab67cc5f1b2" xsi:nil="true"/>
    <BlockPublish xmlns="6d93d202-47fc-4405-873a-cab67cc5f1b2" xsi:nil="true"/>
    <LocComments xmlns="6d93d202-47fc-4405-873a-cab67cc5f1b2" xsi:nil="true"/>
    <TaxCatchAll xmlns="6d93d202-47fc-4405-873a-cab67cc5f1b2"/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Description0 xmlns="64acb2c5-0a2b-4bda-bd34-58e36cbb80d2" xsi:nil="true"/>
    <FeatureTagsTaxHTField0 xmlns="6d93d202-47fc-4405-873a-cab67cc5f1b2">
      <Terms xmlns="http://schemas.microsoft.com/office/infopath/2007/PartnerControls"/>
    </FeatureTagsTaxHTField0>
    <LocOverallLocStatusLookup xmlns="6d93d202-47fc-4405-873a-cab67cc5f1b2" xsi:nil="true"/>
    <LocPublishedLinkedAssetsLookup xmlns="6d93d202-47fc-4405-873a-cab67cc5f1b2" xsi:nil="true"/>
    <LocNewPublishedVersionLookup xmlns="6d93d202-47fc-4405-873a-cab67cc5f1b2" xsi:nil="true"/>
    <LocPublishedDependentAssetsLookup xmlns="6d93d202-47fc-4405-873a-cab67cc5f1b2" xsi:nil="true"/>
    <OriginalRelease xmlns="6d93d202-47fc-4405-873a-cab67cc5f1b2">14</OriginalRelease>
    <LocMarketGroupTiers2 xmlns="6d93d202-47fc-4405-873a-cab67cc5f1b2" xsi:nil="true"/>
  </documentManagement>
</p:properties>
</file>

<file path=customXml/itemProps1.xml><?xml version="1.0" encoding="utf-8"?>
<ds:datastoreItem xmlns:ds="http://schemas.openxmlformats.org/officeDocument/2006/customXml" ds:itemID="{CD5C41E8-B092-4922-A6CC-2AB24793D8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158805-5224-4F10-B3CA-CF0A252F88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47BF8E-C7AD-49C2-BFFB-C5765C319574}">
  <ds:schemaRefs>
    <ds:schemaRef ds:uri="http://purl.org/dc/terms/"/>
    <ds:schemaRef ds:uri="http://www.w3.org/XML/1998/namespace"/>
    <ds:schemaRef ds:uri="64acb2c5-0a2b-4bda-bd34-58e36cbb80d2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6d93d202-47fc-4405-873a-cab67cc5f1b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Image animée de type panoramique dans une fenêtre avec légendes s’affichant avec effet de fondu</Template>
  <TotalTime>291</TotalTime>
  <Words>1059</Words>
  <Application>Microsoft Office PowerPoint</Application>
  <PresentationFormat>Affichage à l'écran (4:3)</PresentationFormat>
  <Paragraphs>97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Aharoni</vt:lpstr>
      <vt:lpstr>Arial</vt:lpstr>
      <vt:lpstr>Calibri</vt:lpstr>
      <vt:lpstr>Terberg_PansIn_TP101881394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Doffemont</dc:creator>
  <cp:lastModifiedBy>Florian Doffemont</cp:lastModifiedBy>
  <cp:revision>7</cp:revision>
  <dcterms:created xsi:type="dcterms:W3CDTF">2022-09-18T09:00:25Z</dcterms:created>
  <dcterms:modified xsi:type="dcterms:W3CDTF">2022-10-08T10:07:52Z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Scrubbed &amp; tested?">
    <vt:lpwstr>0</vt:lpwstr>
  </property>
  <property fmtid="{D5CDD505-2E9C-101B-9397-08002B2CF9AE}" pid="4" name="Effects types">
    <vt:lpwstr/>
  </property>
  <property fmtid="{D5CDD505-2E9C-101B-9397-08002B2CF9AE}" pid="5" name="Notes0">
    <vt:lpwstr/>
  </property>
  <property fmtid="{D5CDD505-2E9C-101B-9397-08002B2CF9AE}" pid="6" name="Presentation">
    <vt:lpwstr>TEXT_PIC</vt:lpwstr>
  </property>
  <property fmtid="{D5CDD505-2E9C-101B-9397-08002B2CF9AE}" pid="7" name="SlideDescription">
    <vt:lpwstr/>
  </property>
  <property fmtid="{D5CDD505-2E9C-101B-9397-08002B2CF9AE}" pid="8" name="APTrustLevel">
    <vt:r8>1</vt:r8>
  </property>
</Properties>
</file>