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F7DED2-D27D-462E-A6DF-696ED9403AF2}">
  <a:tblStyle styleId="{F1F7DED2-D27D-462E-A6DF-696ED9403A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5.xml"/><Relationship Id="rId22" Type="http://schemas.openxmlformats.org/officeDocument/2006/relationships/font" Target="fonts/ProximaNova-italic.fntdata"/><Relationship Id="rId10" Type="http://schemas.openxmlformats.org/officeDocument/2006/relationships/slide" Target="slides/slide4.xml"/><Relationship Id="rId21" Type="http://schemas.openxmlformats.org/officeDocument/2006/relationships/font" Target="fonts/ProximaNova-bold.fntdata"/><Relationship Id="rId13" Type="http://schemas.openxmlformats.org/officeDocument/2006/relationships/slide" Target="slides/slide7.xml"/><Relationship Id="rId24" Type="http://schemas.openxmlformats.org/officeDocument/2006/relationships/font" Target="fonts/AlfaSlabOne-regular.fntdata"/><Relationship Id="rId12" Type="http://schemas.openxmlformats.org/officeDocument/2006/relationships/slide" Target="slides/slide6.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7b8f1416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7b8f1416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ff78a2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ff78a2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b8f1416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b8f1416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b8f1416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b8f1416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637535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637535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ea2d316a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ea2d316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820f167e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820f167e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682fc6a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682fc6a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6375355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6375355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ea2d316a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ea2d316a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b8f1416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b8f1416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b8f1416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7b8f1416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myskillsfuture.gov.sg/content/student/en/preu/world-of-work/occupation/occupation-detail.Project-Manager-15126.html" TargetMode="External"/><Relationship Id="rId4" Type="http://schemas.openxmlformats.org/officeDocument/2006/relationships/hyperlink" Target="https://www.myskillsfuture.gov.sg/content/student/en/preu/world-of-work/occupation/occupation-detail.Sound-Editor-Sound-Engineer-123343.html" TargetMode="External"/><Relationship Id="rId10" Type="http://schemas.openxmlformats.org/officeDocument/2006/relationships/hyperlink" Target="https://www.gameindustrycareerguide.com/video-game-designer-salary/" TargetMode="External"/><Relationship Id="rId9" Type="http://schemas.openxmlformats.org/officeDocument/2006/relationships/hyperlink" Target="https://www.gameindustrycareerguide.com/video-game-audio-engineer-salary/" TargetMode="External"/><Relationship Id="rId5" Type="http://schemas.openxmlformats.org/officeDocument/2006/relationships/hyperlink" Target="https://www.myskillsfuture.gov.sg/content/student/en/preu/world-of-work/occupation/occupation-detail.Senior-3D-Artist-(Modelling-Rigging-Texturing,-Digital-Lighting,-Digital-Compositing)-123444.html" TargetMode="External"/><Relationship Id="rId6" Type="http://schemas.openxmlformats.org/officeDocument/2006/relationships/hyperlink" Target="https://www.myskillsfuture.gov.sg/content/student/en/preu/world-of-work/occupation/occupation-detail.Quality-Assurance-Tester-123442.html" TargetMode="External"/><Relationship Id="rId7" Type="http://schemas.openxmlformats.org/officeDocument/2006/relationships/hyperlink" Target="https://www.myskillsfuture.gov.sg/content/student/en/preu/world-of-work/occupation/occupation-detail.Software-and-Applications-Developer-79348.html" TargetMode="External"/><Relationship Id="rId8" Type="http://schemas.openxmlformats.org/officeDocument/2006/relationships/hyperlink" Target="https://imaginovation.net/blog/mobile-game-app-development-cost/#:~:text=As%20the%20cost%20involved%20in,a%20high%2Dend%20mobile%20g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 Id="rId11" Type="http://schemas.openxmlformats.org/officeDocument/2006/relationships/image" Target="../media/image15.png"/><Relationship Id="rId10" Type="http://schemas.openxmlformats.org/officeDocument/2006/relationships/image" Target="../media/image11.png"/><Relationship Id="rId9" Type="http://schemas.openxmlformats.org/officeDocument/2006/relationships/image" Target="../media/image9.png"/><Relationship Id="rId5" Type="http://schemas.openxmlformats.org/officeDocument/2006/relationships/image" Target="../media/image14.jp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54633" y="688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Creative Production A1</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8000"/>
              <a:t>Done by: </a:t>
            </a:r>
            <a:endParaRPr sz="8000"/>
          </a:p>
          <a:p>
            <a:pPr indent="0" lvl="0" marL="0" rtl="0" algn="ctr">
              <a:spcBef>
                <a:spcPts val="0"/>
              </a:spcBef>
              <a:spcAft>
                <a:spcPts val="0"/>
              </a:spcAft>
              <a:buNone/>
            </a:pPr>
            <a:r>
              <a:rPr lang="en" sz="8000"/>
              <a:t>Keannu</a:t>
            </a:r>
            <a:endParaRPr sz="8000"/>
          </a:p>
          <a:p>
            <a:pPr indent="0" lvl="0" marL="0" rtl="0" algn="ctr">
              <a:spcBef>
                <a:spcPts val="0"/>
              </a:spcBef>
              <a:spcAft>
                <a:spcPts val="0"/>
              </a:spcAft>
              <a:buNone/>
            </a:pPr>
            <a:r>
              <a:rPr lang="en" sz="8000"/>
              <a:t>Winston</a:t>
            </a:r>
            <a:endParaRPr sz="8000"/>
          </a:p>
          <a:p>
            <a:pPr indent="0" lvl="0" marL="0" rtl="0" algn="ctr">
              <a:spcBef>
                <a:spcPts val="0"/>
              </a:spcBef>
              <a:spcAft>
                <a:spcPts val="0"/>
              </a:spcAft>
              <a:buNone/>
            </a:pPr>
            <a:r>
              <a:rPr lang="en" sz="8000"/>
              <a:t>Darius</a:t>
            </a:r>
            <a:endParaRPr sz="8000"/>
          </a:p>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time payments-CAPEX</a:t>
            </a:r>
            <a:endParaRPr/>
          </a:p>
        </p:txBody>
      </p:sp>
      <p:pic>
        <p:nvPicPr>
          <p:cNvPr id="126" name="Google Shape;126;p22"/>
          <p:cNvPicPr preferRelativeResize="0"/>
          <p:nvPr/>
        </p:nvPicPr>
        <p:blipFill>
          <a:blip r:embed="rId3">
            <a:alphaModFix/>
          </a:blip>
          <a:stretch>
            <a:fillRect/>
          </a:stretch>
        </p:blipFill>
        <p:spPr>
          <a:xfrm>
            <a:off x="448363" y="1059775"/>
            <a:ext cx="4813622" cy="3271950"/>
          </a:xfrm>
          <a:prstGeom prst="rect">
            <a:avLst/>
          </a:prstGeom>
          <a:noFill/>
          <a:ln>
            <a:noFill/>
          </a:ln>
        </p:spPr>
      </p:pic>
      <p:sp>
        <p:nvSpPr>
          <p:cNvPr id="127" name="Google Shape;127;p22"/>
          <p:cNvSpPr txBox="1"/>
          <p:nvPr/>
        </p:nvSpPr>
        <p:spPr>
          <a:xfrm>
            <a:off x="5612550" y="348025"/>
            <a:ext cx="3139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Office rental gives our employees a space to get work done</a:t>
            </a:r>
            <a:endParaRPr>
              <a:solidFill>
                <a:schemeClr val="dk2"/>
              </a:solidFill>
            </a:endParaRPr>
          </a:p>
          <a:p>
            <a:pPr indent="0" lvl="0" marL="0" rtl="0" algn="l">
              <a:spcBef>
                <a:spcPts val="0"/>
              </a:spcBef>
              <a:spcAft>
                <a:spcPts val="0"/>
              </a:spcAft>
              <a:buNone/>
            </a:pPr>
            <a:r>
              <a:rPr lang="en">
                <a:solidFill>
                  <a:schemeClr val="dk2"/>
                </a:solidFill>
              </a:rPr>
              <a:t>Average listings range from $400 to $1000, taken </a:t>
            </a:r>
            <a:r>
              <a:rPr lang="en">
                <a:solidFill>
                  <a:schemeClr val="dk2"/>
                </a:solidFill>
              </a:rPr>
              <a:t>average</a:t>
            </a:r>
            <a:r>
              <a:rPr lang="en">
                <a:solidFill>
                  <a:schemeClr val="dk2"/>
                </a:solidFill>
              </a:rPr>
              <a:t> is $500 monthly so in total $3000.</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The average Utility </a:t>
            </a:r>
            <a:r>
              <a:rPr lang="en">
                <a:solidFill>
                  <a:schemeClr val="dk2"/>
                </a:solidFill>
              </a:rPr>
              <a:t>bill</a:t>
            </a:r>
            <a:r>
              <a:rPr lang="en">
                <a:solidFill>
                  <a:schemeClr val="dk2"/>
                </a:solidFill>
              </a:rPr>
              <a:t> in Singapore is $134 per month, </a:t>
            </a:r>
            <a:r>
              <a:rPr lang="en">
                <a:solidFill>
                  <a:schemeClr val="dk2"/>
                </a:solidFill>
              </a:rPr>
              <a:t>averaging</a:t>
            </a:r>
            <a:r>
              <a:rPr lang="en">
                <a:solidFill>
                  <a:schemeClr val="dk2"/>
                </a:solidFill>
              </a:rPr>
              <a:t> at $800 for 6 months.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Servers for us to share our work with a one-time purchase of $150</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Phones for us to test the devices with a one-time purchase of $1000</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Unity Licence which we must pay to publish the game under the Unity Engine with a one-time purchase of $1500</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if…. </a:t>
            </a:r>
            <a:endParaRPr/>
          </a:p>
        </p:txBody>
      </p:sp>
      <p:sp>
        <p:nvSpPr>
          <p:cNvPr id="133" name="Google Shape;133;p23"/>
          <p:cNvSpPr txBox="1"/>
          <p:nvPr>
            <p:ph idx="1" type="body"/>
          </p:nvPr>
        </p:nvSpPr>
        <p:spPr>
          <a:xfrm>
            <a:off x="311700" y="1084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6393F"/>
                </a:solidFill>
              </a:rPr>
              <a:t>What if our </a:t>
            </a:r>
            <a:r>
              <a:rPr lang="en" sz="1400">
                <a:solidFill>
                  <a:srgbClr val="36393F"/>
                </a:solidFill>
              </a:rPr>
              <a:t>employees</a:t>
            </a:r>
            <a:r>
              <a:rPr lang="en" sz="1400">
                <a:solidFill>
                  <a:srgbClr val="36393F"/>
                </a:solidFill>
              </a:rPr>
              <a:t> fall ill?</a:t>
            </a:r>
            <a:endParaRPr sz="1400">
              <a:solidFill>
                <a:srgbClr val="36393F"/>
              </a:solidFill>
            </a:endParaRPr>
          </a:p>
          <a:p>
            <a:pPr indent="0" lvl="0" marL="0" rtl="0" algn="l">
              <a:spcBef>
                <a:spcPts val="1200"/>
              </a:spcBef>
              <a:spcAft>
                <a:spcPts val="0"/>
              </a:spcAft>
              <a:buNone/>
            </a:pPr>
            <a:r>
              <a:rPr lang="en" sz="1400">
                <a:solidFill>
                  <a:srgbClr val="36393F"/>
                </a:solidFill>
              </a:rPr>
              <a:t>We will find backups in case we are short on manpower. As immediate positions cannot be filled, progress will slow down, which means that the current members will have to work harder to compensate.</a:t>
            </a:r>
            <a:endParaRPr sz="1400">
              <a:solidFill>
                <a:srgbClr val="36393F"/>
              </a:solidFill>
            </a:endParaRPr>
          </a:p>
          <a:p>
            <a:pPr indent="0" lvl="0" marL="0" rtl="0" algn="l">
              <a:spcBef>
                <a:spcPts val="1200"/>
              </a:spcBef>
              <a:spcAft>
                <a:spcPts val="0"/>
              </a:spcAft>
              <a:buNone/>
            </a:pPr>
            <a:r>
              <a:t/>
            </a:r>
            <a:endParaRPr sz="1400">
              <a:solidFill>
                <a:srgbClr val="36393F"/>
              </a:solidFill>
            </a:endParaRPr>
          </a:p>
          <a:p>
            <a:pPr indent="0" lvl="0" marL="0" rtl="0" algn="l">
              <a:spcBef>
                <a:spcPts val="1200"/>
              </a:spcBef>
              <a:spcAft>
                <a:spcPts val="0"/>
              </a:spcAft>
              <a:buNone/>
            </a:pPr>
            <a:r>
              <a:rPr lang="en" sz="1400">
                <a:solidFill>
                  <a:srgbClr val="36393F"/>
                </a:solidFill>
              </a:rPr>
              <a:t>What if our game isn’t up to </a:t>
            </a:r>
            <a:r>
              <a:rPr lang="en" sz="1400">
                <a:solidFill>
                  <a:srgbClr val="36393F"/>
                </a:solidFill>
              </a:rPr>
              <a:t>standard</a:t>
            </a:r>
            <a:r>
              <a:rPr lang="en" sz="1400">
                <a:solidFill>
                  <a:srgbClr val="36393F"/>
                </a:solidFill>
              </a:rPr>
              <a:t>?</a:t>
            </a:r>
            <a:endParaRPr sz="1400">
              <a:solidFill>
                <a:srgbClr val="36393F"/>
              </a:solidFill>
            </a:endParaRPr>
          </a:p>
          <a:p>
            <a:pPr indent="0" lvl="0" marL="0" rtl="0" algn="l">
              <a:spcBef>
                <a:spcPts val="1200"/>
              </a:spcBef>
              <a:spcAft>
                <a:spcPts val="0"/>
              </a:spcAft>
              <a:buNone/>
            </a:pPr>
            <a:r>
              <a:rPr lang="en" sz="1400">
                <a:solidFill>
                  <a:srgbClr val="36393F"/>
                </a:solidFill>
              </a:rPr>
              <a:t>We will have longer time for testing and refinement, </a:t>
            </a:r>
            <a:r>
              <a:rPr lang="en" sz="1400">
                <a:solidFill>
                  <a:srgbClr val="36393F"/>
                </a:solidFill>
              </a:rPr>
              <a:t>unfortunately</a:t>
            </a:r>
            <a:r>
              <a:rPr lang="en" sz="1400">
                <a:solidFill>
                  <a:srgbClr val="36393F"/>
                </a:solidFill>
              </a:rPr>
              <a:t> running late. Thus implementing Agile’s Sprints to ensure that we have faster progress. </a:t>
            </a:r>
            <a:endParaRPr sz="1400">
              <a:solidFill>
                <a:srgbClr val="36393F"/>
              </a:solidFill>
            </a:endParaRPr>
          </a:p>
          <a:p>
            <a:pPr indent="0" lvl="0" marL="0" rtl="0" algn="l">
              <a:spcBef>
                <a:spcPts val="1200"/>
              </a:spcBef>
              <a:spcAft>
                <a:spcPts val="0"/>
              </a:spcAft>
              <a:buNone/>
            </a:pPr>
            <a:r>
              <a:t/>
            </a:r>
            <a:endParaRPr sz="1400">
              <a:solidFill>
                <a:srgbClr val="36393F"/>
              </a:solidFill>
            </a:endParaRPr>
          </a:p>
          <a:p>
            <a:pPr indent="0" lvl="0" marL="0" rtl="0" algn="l">
              <a:spcBef>
                <a:spcPts val="1200"/>
              </a:spcBef>
              <a:spcAft>
                <a:spcPts val="0"/>
              </a:spcAft>
              <a:buNone/>
            </a:pPr>
            <a:r>
              <a:rPr lang="en" sz="1400">
                <a:solidFill>
                  <a:srgbClr val="36393F"/>
                </a:solidFill>
              </a:rPr>
              <a:t>What if our </a:t>
            </a:r>
            <a:r>
              <a:rPr lang="en" sz="1400">
                <a:solidFill>
                  <a:srgbClr val="36393F"/>
                </a:solidFill>
              </a:rPr>
              <a:t>employee</a:t>
            </a:r>
            <a:r>
              <a:rPr lang="en" sz="1400">
                <a:solidFill>
                  <a:srgbClr val="36393F"/>
                </a:solidFill>
              </a:rPr>
              <a:t>’s equipment </a:t>
            </a:r>
            <a:r>
              <a:rPr lang="en" sz="1400">
                <a:solidFill>
                  <a:srgbClr val="36393F"/>
                </a:solidFill>
              </a:rPr>
              <a:t>malfunction</a:t>
            </a:r>
            <a:r>
              <a:rPr lang="en" sz="1400">
                <a:solidFill>
                  <a:srgbClr val="36393F"/>
                </a:solidFill>
              </a:rPr>
              <a:t>?</a:t>
            </a:r>
            <a:endParaRPr sz="1400">
              <a:solidFill>
                <a:srgbClr val="36393F"/>
              </a:solidFill>
            </a:endParaRPr>
          </a:p>
          <a:p>
            <a:pPr indent="0" lvl="0" marL="0" rtl="0" algn="l">
              <a:spcBef>
                <a:spcPts val="1200"/>
              </a:spcBef>
              <a:spcAft>
                <a:spcPts val="0"/>
              </a:spcAft>
              <a:buNone/>
            </a:pPr>
            <a:r>
              <a:rPr lang="en" sz="1400">
                <a:solidFill>
                  <a:srgbClr val="36393F"/>
                </a:solidFill>
              </a:rPr>
              <a:t>We will require the employee to use their own devices as possible, only </a:t>
            </a:r>
            <a:r>
              <a:rPr lang="en" sz="1400">
                <a:solidFill>
                  <a:srgbClr val="36393F"/>
                </a:solidFill>
              </a:rPr>
              <a:t>providing</a:t>
            </a:r>
            <a:r>
              <a:rPr lang="en" sz="1400">
                <a:solidFill>
                  <a:srgbClr val="36393F"/>
                </a:solidFill>
              </a:rPr>
              <a:t> equipment when </a:t>
            </a:r>
            <a:r>
              <a:rPr lang="en" sz="1400">
                <a:solidFill>
                  <a:srgbClr val="36393F"/>
                </a:solidFill>
              </a:rPr>
              <a:t>necessary</a:t>
            </a:r>
            <a:r>
              <a:rPr lang="en" sz="1400">
                <a:solidFill>
                  <a:srgbClr val="36393F"/>
                </a:solidFill>
              </a:rPr>
              <a:t>.</a:t>
            </a:r>
            <a:endParaRPr sz="1400">
              <a:solidFill>
                <a:srgbClr val="36393F"/>
              </a:solidFill>
            </a:endParaRPr>
          </a:p>
          <a:p>
            <a:pPr indent="0" lvl="0" marL="0" rtl="0" algn="l">
              <a:spcBef>
                <a:spcPts val="1200"/>
              </a:spcBef>
              <a:spcAft>
                <a:spcPts val="1200"/>
              </a:spcAft>
              <a:buNone/>
            </a:pPr>
            <a:r>
              <a:t/>
            </a:r>
            <a:endParaRPr sz="1400">
              <a:solidFill>
                <a:srgbClr val="3639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list</a:t>
            </a:r>
            <a:endParaRPr/>
          </a:p>
        </p:txBody>
      </p:sp>
      <p:graphicFrame>
        <p:nvGraphicFramePr>
          <p:cNvPr id="139" name="Google Shape;139;p24"/>
          <p:cNvGraphicFramePr/>
          <p:nvPr/>
        </p:nvGraphicFramePr>
        <p:xfrm>
          <a:off x="311700" y="1017725"/>
          <a:ext cx="3000000" cy="3000000"/>
        </p:xfrm>
        <a:graphic>
          <a:graphicData uri="http://schemas.openxmlformats.org/drawingml/2006/table">
            <a:tbl>
              <a:tblPr>
                <a:noFill/>
                <a:tableStyleId>{F1F7DED2-D27D-462E-A6DF-696ED9403AF2}</a:tableStyleId>
              </a:tblPr>
              <a:tblGrid>
                <a:gridCol w="1704125"/>
                <a:gridCol w="1704125"/>
                <a:gridCol w="1704125"/>
                <a:gridCol w="1704125"/>
                <a:gridCol w="1704125"/>
              </a:tblGrid>
              <a:tr h="1271325">
                <a:tc>
                  <a:txBody>
                    <a:bodyPr/>
                    <a:lstStyle/>
                    <a:p>
                      <a:pPr indent="0" lvl="0" marL="0" rtl="0" algn="l">
                        <a:spcBef>
                          <a:spcPts val="0"/>
                        </a:spcBef>
                        <a:spcAft>
                          <a:spcPts val="0"/>
                        </a:spcAft>
                        <a:buNone/>
                      </a:pPr>
                      <a:r>
                        <a:rPr lang="en">
                          <a:solidFill>
                            <a:srgbClr val="36393F"/>
                          </a:solidFill>
                        </a:rPr>
                        <a:t>Winston</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OPEX-50%</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CAPEX-30%</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Job listings, rental, j</a:t>
                      </a:r>
                      <a:r>
                        <a:rPr lang="en">
                          <a:solidFill>
                            <a:srgbClr val="36393F"/>
                          </a:solidFill>
                        </a:rPr>
                        <a:t>ob Demands</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Equipment and Software </a:t>
                      </a:r>
                      <a:r>
                        <a:rPr lang="en">
                          <a:solidFill>
                            <a:srgbClr val="36393F"/>
                          </a:solidFill>
                        </a:rPr>
                        <a:t>licensing</a:t>
                      </a:r>
                      <a:r>
                        <a:rPr lang="en">
                          <a:solidFill>
                            <a:srgbClr val="36393F"/>
                          </a:solidFill>
                        </a:rPr>
                        <a:t> </a:t>
                      </a:r>
                      <a:endParaRPr>
                        <a:solidFill>
                          <a:srgbClr val="36393F"/>
                        </a:solidFill>
                      </a:endParaRPr>
                    </a:p>
                  </a:txBody>
                  <a:tcPr marT="91425" marB="91425" marR="91425" marL="91425"/>
                </a:tc>
              </a:tr>
              <a:tr h="1271325">
                <a:tc>
                  <a:txBody>
                    <a:bodyPr/>
                    <a:lstStyle/>
                    <a:p>
                      <a:pPr indent="0" lvl="0" marL="0" rtl="0" algn="l">
                        <a:spcBef>
                          <a:spcPts val="0"/>
                        </a:spcBef>
                        <a:spcAft>
                          <a:spcPts val="0"/>
                        </a:spcAft>
                        <a:buNone/>
                      </a:pPr>
                      <a:r>
                        <a:rPr lang="en">
                          <a:solidFill>
                            <a:srgbClr val="36393F"/>
                          </a:solidFill>
                        </a:rPr>
                        <a:t>Darius</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OPEX-20%</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CAPEX-40%</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Team </a:t>
                      </a:r>
                      <a:r>
                        <a:rPr lang="en">
                          <a:solidFill>
                            <a:srgbClr val="36393F"/>
                          </a:solidFill>
                        </a:rPr>
                        <a:t>setup</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Example Game Research</a:t>
                      </a:r>
                      <a:endParaRPr>
                        <a:solidFill>
                          <a:srgbClr val="36393F"/>
                        </a:solidFill>
                      </a:endParaRPr>
                    </a:p>
                  </a:txBody>
                  <a:tcPr marT="91425" marB="91425" marR="91425" marL="91425"/>
                </a:tc>
              </a:tr>
              <a:tr h="1271325">
                <a:tc>
                  <a:txBody>
                    <a:bodyPr/>
                    <a:lstStyle/>
                    <a:p>
                      <a:pPr indent="0" lvl="0" marL="0" rtl="0" algn="l">
                        <a:spcBef>
                          <a:spcPts val="0"/>
                        </a:spcBef>
                        <a:spcAft>
                          <a:spcPts val="0"/>
                        </a:spcAft>
                        <a:buNone/>
                      </a:pPr>
                      <a:r>
                        <a:rPr lang="en">
                          <a:solidFill>
                            <a:srgbClr val="36393F"/>
                          </a:solidFill>
                        </a:rPr>
                        <a:t>Keannu</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OPEX-30%</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CAPEX-30%</a:t>
                      </a:r>
                      <a:endParaRPr>
                        <a:solidFill>
                          <a:srgbClr val="36393F"/>
                        </a:solidFill>
                      </a:endParaRPr>
                    </a:p>
                    <a:p>
                      <a:pPr indent="0" lvl="0" marL="0" rtl="0" algn="l">
                        <a:spcBef>
                          <a:spcPts val="0"/>
                        </a:spcBef>
                        <a:spcAft>
                          <a:spcPts val="0"/>
                        </a:spcAft>
                        <a:buNone/>
                      </a:pPr>
                      <a:r>
                        <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Job listings and rental</a:t>
                      </a:r>
                      <a:endParaRPr>
                        <a:solidFill>
                          <a:srgbClr val="36393F"/>
                        </a:solidFill>
                      </a:endParaRPr>
                    </a:p>
                  </a:txBody>
                  <a:tcPr marT="91425" marB="91425" marR="91425" marL="91425"/>
                </a:tc>
                <a:tc>
                  <a:txBody>
                    <a:bodyPr/>
                    <a:lstStyle/>
                    <a:p>
                      <a:pPr indent="0" lvl="0" marL="0" rtl="0" algn="l">
                        <a:spcBef>
                          <a:spcPts val="0"/>
                        </a:spcBef>
                        <a:spcAft>
                          <a:spcPts val="0"/>
                        </a:spcAft>
                        <a:buNone/>
                      </a:pPr>
                      <a:r>
                        <a:rPr lang="en">
                          <a:solidFill>
                            <a:srgbClr val="36393F"/>
                          </a:solidFill>
                        </a:rPr>
                        <a:t>Trends</a:t>
                      </a:r>
                      <a:endParaRPr>
                        <a:solidFill>
                          <a:srgbClr val="36393F"/>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Links &amp; Sources</a:t>
            </a:r>
            <a:endParaRPr/>
          </a:p>
        </p:txBody>
      </p:sp>
      <p:sp>
        <p:nvSpPr>
          <p:cNvPr id="145" name="Google Shape;145;p25"/>
          <p:cNvSpPr txBox="1"/>
          <p:nvPr>
            <p:ph idx="1" type="body"/>
          </p:nvPr>
        </p:nvSpPr>
        <p:spPr>
          <a:xfrm>
            <a:off x="1651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000">
                <a:highlight>
                  <a:schemeClr val="lt1"/>
                </a:highlight>
              </a:rPr>
              <a:t>Project manager: </a:t>
            </a:r>
            <a:r>
              <a:rPr lang="en" sz="1000">
                <a:solidFill>
                  <a:schemeClr val="hlink"/>
                </a:solidFill>
                <a:highlight>
                  <a:schemeClr val="lt1"/>
                </a:highlight>
                <a:uFill>
                  <a:noFill/>
                </a:uFill>
                <a:hlinkClick r:id="rId3"/>
              </a:rPr>
              <a:t>https://www.myskillsfuture.gov.sg/content/student/en/preu/world-of-work/occupation/occupation-detail.Project-Manager-15126.html</a:t>
            </a:r>
            <a:endParaRPr sz="1000">
              <a:highlight>
                <a:schemeClr val="lt1"/>
              </a:highlight>
            </a:endParaRPr>
          </a:p>
          <a:p>
            <a:pPr indent="0" lvl="0" marL="0" rtl="0" algn="l">
              <a:lnSpc>
                <a:spcPct val="105000"/>
              </a:lnSpc>
              <a:spcBef>
                <a:spcPts val="1200"/>
              </a:spcBef>
              <a:spcAft>
                <a:spcPts val="0"/>
              </a:spcAft>
              <a:buNone/>
            </a:pPr>
            <a:r>
              <a:rPr lang="en" sz="1000">
                <a:highlight>
                  <a:schemeClr val="lt1"/>
                </a:highlight>
              </a:rPr>
              <a:t>Sound Engineer: </a:t>
            </a:r>
            <a:r>
              <a:rPr lang="en" sz="1000">
                <a:solidFill>
                  <a:schemeClr val="hlink"/>
                </a:solidFill>
                <a:highlight>
                  <a:schemeClr val="lt1"/>
                </a:highlight>
                <a:uFill>
                  <a:noFill/>
                </a:uFill>
                <a:hlinkClick r:id="rId4"/>
              </a:rPr>
              <a:t>https://www.myskillsfuture.gov.sg/content/student/en/preu/world-of-work/occupation/occupation-detail.Sound-Editor-Sound-Engineer-123343.html</a:t>
            </a:r>
            <a:endParaRPr sz="1000">
              <a:highlight>
                <a:schemeClr val="lt1"/>
              </a:highlight>
            </a:endParaRPr>
          </a:p>
          <a:p>
            <a:pPr indent="0" lvl="0" marL="0" rtl="0" algn="l">
              <a:lnSpc>
                <a:spcPct val="105000"/>
              </a:lnSpc>
              <a:spcBef>
                <a:spcPts val="1200"/>
              </a:spcBef>
              <a:spcAft>
                <a:spcPts val="0"/>
              </a:spcAft>
              <a:buNone/>
            </a:pPr>
            <a:r>
              <a:rPr lang="en" sz="1000">
                <a:highlight>
                  <a:schemeClr val="lt1"/>
                </a:highlight>
              </a:rPr>
              <a:t>Senior 3D Artist: </a:t>
            </a:r>
            <a:r>
              <a:rPr lang="en" sz="1000">
                <a:solidFill>
                  <a:schemeClr val="hlink"/>
                </a:solidFill>
                <a:highlight>
                  <a:schemeClr val="lt1"/>
                </a:highlight>
                <a:uFill>
                  <a:noFill/>
                </a:uFill>
                <a:hlinkClick r:id="rId5"/>
              </a:rPr>
              <a:t>https://www.myskillsfuture.gov.sg/content/student/en/preu/world-of-work/occupation/occupation-detail.Senior-3D-Artist-(Modelling-Rigging-Texturing,-Digital-Lighting,-Digital-Compositing)-123444.html</a:t>
            </a:r>
            <a:endParaRPr sz="1000">
              <a:highlight>
                <a:schemeClr val="lt1"/>
              </a:highlight>
            </a:endParaRPr>
          </a:p>
          <a:p>
            <a:pPr indent="0" lvl="0" marL="0" rtl="0" algn="l">
              <a:lnSpc>
                <a:spcPct val="105000"/>
              </a:lnSpc>
              <a:spcBef>
                <a:spcPts val="1200"/>
              </a:spcBef>
              <a:spcAft>
                <a:spcPts val="0"/>
              </a:spcAft>
              <a:buNone/>
            </a:pPr>
            <a:r>
              <a:rPr lang="en" sz="1000">
                <a:highlight>
                  <a:schemeClr val="lt1"/>
                </a:highlight>
              </a:rPr>
              <a:t>Quality Assurance Tester: </a:t>
            </a:r>
            <a:r>
              <a:rPr lang="en" sz="1000">
                <a:solidFill>
                  <a:schemeClr val="hlink"/>
                </a:solidFill>
                <a:highlight>
                  <a:schemeClr val="lt1"/>
                </a:highlight>
                <a:uFill>
                  <a:noFill/>
                </a:uFill>
                <a:hlinkClick r:id="rId6"/>
              </a:rPr>
              <a:t>https://www.myskillsfuture.gov.sg/content/student/en/preu/world-of-work/occupation/occupation-detail.Quality-Assurance-Tester-123442.html</a:t>
            </a:r>
            <a:endParaRPr sz="1000">
              <a:highlight>
                <a:schemeClr val="lt1"/>
              </a:highlight>
            </a:endParaRPr>
          </a:p>
          <a:p>
            <a:pPr indent="0" lvl="0" marL="0" rtl="0" algn="l">
              <a:lnSpc>
                <a:spcPct val="105000"/>
              </a:lnSpc>
              <a:spcBef>
                <a:spcPts val="1200"/>
              </a:spcBef>
              <a:spcAft>
                <a:spcPts val="0"/>
              </a:spcAft>
              <a:buNone/>
            </a:pPr>
            <a:r>
              <a:rPr lang="en" sz="1000">
                <a:highlight>
                  <a:schemeClr val="lt1"/>
                </a:highlight>
              </a:rPr>
              <a:t>Software Engineer: </a:t>
            </a:r>
            <a:r>
              <a:rPr lang="en" sz="1000">
                <a:solidFill>
                  <a:schemeClr val="hlink"/>
                </a:solidFill>
                <a:highlight>
                  <a:schemeClr val="lt1"/>
                </a:highlight>
                <a:uFill>
                  <a:noFill/>
                </a:uFill>
                <a:hlinkClick r:id="rId7"/>
              </a:rPr>
              <a:t>https://www.myskillsfuture.gov.sg/content/student/en/preu/world-of-work/occupation/occupation-detail.Software-and-Applications-Developer-79348.html</a:t>
            </a:r>
            <a:endParaRPr sz="1000">
              <a:highlight>
                <a:schemeClr val="lt1"/>
              </a:highlight>
            </a:endParaRPr>
          </a:p>
          <a:p>
            <a:pPr indent="0" lvl="0" marL="0" rtl="0" algn="l">
              <a:lnSpc>
                <a:spcPct val="105000"/>
              </a:lnSpc>
              <a:spcBef>
                <a:spcPts val="1200"/>
              </a:spcBef>
              <a:spcAft>
                <a:spcPts val="0"/>
              </a:spcAft>
              <a:buNone/>
            </a:pPr>
            <a:r>
              <a:rPr lang="en" sz="1000">
                <a:highlight>
                  <a:schemeClr val="lt1"/>
                </a:highlight>
              </a:rPr>
              <a:t>Game budget:: </a:t>
            </a:r>
            <a:r>
              <a:rPr lang="en" sz="1000" u="sng">
                <a:solidFill>
                  <a:schemeClr val="hlink"/>
                </a:solidFill>
                <a:highlight>
                  <a:schemeClr val="lt1"/>
                </a:highlight>
                <a:hlinkClick r:id="rId8"/>
              </a:rPr>
              <a:t>https://imaginovation.net/blog/mobile-game-app-development-cost/#:~:text=As%20the%20cost%20involved%20in,a%20high%2Dend%20mobile%20game</a:t>
            </a:r>
            <a:r>
              <a:rPr lang="en" sz="1000">
                <a:highlight>
                  <a:schemeClr val="lt1"/>
                </a:highlight>
              </a:rPr>
              <a:t> </a:t>
            </a:r>
            <a:endParaRPr sz="1000">
              <a:highlight>
                <a:schemeClr val="lt1"/>
              </a:highlight>
            </a:endParaRPr>
          </a:p>
          <a:p>
            <a:pPr indent="0" lvl="0" marL="0" rtl="0" algn="l">
              <a:lnSpc>
                <a:spcPct val="105000"/>
              </a:lnSpc>
              <a:spcBef>
                <a:spcPts val="1200"/>
              </a:spcBef>
              <a:spcAft>
                <a:spcPts val="0"/>
              </a:spcAft>
              <a:buNone/>
            </a:pPr>
            <a:r>
              <a:rPr lang="en" sz="1000">
                <a:highlight>
                  <a:schemeClr val="lt1"/>
                </a:highlight>
              </a:rPr>
              <a:t>Job demand for sound engineer: </a:t>
            </a:r>
            <a:r>
              <a:rPr lang="en" sz="1000" u="sng">
                <a:solidFill>
                  <a:schemeClr val="hlink"/>
                </a:solidFill>
                <a:highlight>
                  <a:schemeClr val="lt1"/>
                </a:highlight>
                <a:hlinkClick r:id="rId9"/>
              </a:rPr>
              <a:t>https://www.gameindustrycareerguide.com/video-game-audio-engineer-salary/</a:t>
            </a:r>
            <a:endParaRPr sz="1000">
              <a:highlight>
                <a:schemeClr val="lt1"/>
              </a:highlight>
            </a:endParaRPr>
          </a:p>
          <a:p>
            <a:pPr indent="0" lvl="0" marL="0" rtl="0" algn="l">
              <a:lnSpc>
                <a:spcPct val="105000"/>
              </a:lnSpc>
              <a:spcBef>
                <a:spcPts val="1200"/>
              </a:spcBef>
              <a:spcAft>
                <a:spcPts val="0"/>
              </a:spcAft>
              <a:buNone/>
            </a:pPr>
            <a:r>
              <a:rPr lang="en" sz="1000">
                <a:highlight>
                  <a:schemeClr val="lt1"/>
                </a:highlight>
              </a:rPr>
              <a:t>Job demand for game designer: </a:t>
            </a:r>
            <a:r>
              <a:rPr lang="en" sz="1000" u="sng">
                <a:solidFill>
                  <a:schemeClr val="hlink"/>
                </a:solidFill>
                <a:highlight>
                  <a:schemeClr val="lt1"/>
                </a:highlight>
                <a:hlinkClick r:id="rId10"/>
              </a:rPr>
              <a:t>https://www.gameindustrycareerguide.com/video-game-designer-salary/</a:t>
            </a:r>
            <a:endParaRPr sz="1000">
              <a:highlight>
                <a:schemeClr val="lt1"/>
              </a:highlight>
            </a:endParaRPr>
          </a:p>
          <a:p>
            <a:pPr indent="0" lvl="0" marL="0" rtl="0" algn="l">
              <a:lnSpc>
                <a:spcPct val="105000"/>
              </a:lnSpc>
              <a:spcBef>
                <a:spcPts val="1200"/>
              </a:spcBef>
              <a:spcAft>
                <a:spcPts val="0"/>
              </a:spcAft>
              <a:buNone/>
            </a:pPr>
            <a:r>
              <a:t/>
            </a:r>
            <a:endParaRPr sz="1000">
              <a:highlight>
                <a:schemeClr val="lt1"/>
              </a:highlight>
            </a:endParaRPr>
          </a:p>
          <a:p>
            <a:pPr indent="0" lvl="0" marL="0" rtl="0" algn="l">
              <a:lnSpc>
                <a:spcPct val="105000"/>
              </a:lnSpc>
              <a:spcBef>
                <a:spcPts val="1200"/>
              </a:spcBef>
              <a:spcAft>
                <a:spcPts val="0"/>
              </a:spcAft>
              <a:buNone/>
            </a:pPr>
            <a:r>
              <a:t/>
            </a:r>
            <a:endParaRPr sz="1000">
              <a:highlight>
                <a:schemeClr val="lt1"/>
              </a:highlight>
            </a:endParaRPr>
          </a:p>
          <a:p>
            <a:pPr indent="0" lvl="0" marL="0" rtl="0" algn="l">
              <a:lnSpc>
                <a:spcPct val="105000"/>
              </a:lnSpc>
              <a:spcBef>
                <a:spcPts val="1200"/>
              </a:spcBef>
              <a:spcAft>
                <a:spcPts val="1200"/>
              </a:spcAft>
              <a:buNone/>
            </a:pPr>
            <a:r>
              <a:t/>
            </a:r>
            <a:endParaRPr sz="10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6 months to produce a game for mobile devices for the Ministry of Education. The game’s goal is to teach Primary School students Science in a fun and engaging manner. The game will have a Physics Engine, 3D graphics, immersive audio and features attractive visuals to captivate the target </a:t>
            </a:r>
            <a:r>
              <a:rPr lang="en"/>
              <a:t>demographic</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Minecraft Education Edition</a:t>
            </a:r>
            <a:endParaRPr/>
          </a:p>
        </p:txBody>
      </p:sp>
      <p:sp>
        <p:nvSpPr>
          <p:cNvPr id="69" name="Google Shape;69;p15"/>
          <p:cNvSpPr txBox="1"/>
          <p:nvPr>
            <p:ph idx="1" type="body"/>
          </p:nvPr>
        </p:nvSpPr>
        <p:spPr>
          <a:xfrm>
            <a:off x="273225" y="101772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Minecraft Education Edition is a version of minecraft where clients can purchase a licence to use the Game for $5 User/Year or through Volume Licensing which is much more flexible and affordable through the tailoring of the price.</a:t>
            </a:r>
            <a:endParaRPr/>
          </a:p>
          <a:p>
            <a:pPr indent="0" lvl="0" marL="0" rtl="0" algn="l">
              <a:spcBef>
                <a:spcPts val="1200"/>
              </a:spcBef>
              <a:spcAft>
                <a:spcPts val="0"/>
              </a:spcAft>
              <a:buNone/>
            </a:pPr>
            <a:r>
              <a:rPr lang="en"/>
              <a:t>Minecraft Education Edition teaches players many different topics such as chemistry, mathematics and coding.</a:t>
            </a:r>
            <a:endParaRPr/>
          </a:p>
          <a:p>
            <a:pPr indent="0" lvl="0" marL="0" rtl="0" algn="l">
              <a:spcBef>
                <a:spcPts val="1200"/>
              </a:spcBef>
              <a:spcAft>
                <a:spcPts val="0"/>
              </a:spcAft>
              <a:buNone/>
            </a:pPr>
            <a:r>
              <a:rPr lang="en"/>
              <a:t>We are using it as an inspiration as it is:</a:t>
            </a:r>
            <a:endParaRPr/>
          </a:p>
          <a:p>
            <a:pPr indent="-334327" lvl="0" marL="457200" rtl="0" algn="l">
              <a:spcBef>
                <a:spcPts val="1200"/>
              </a:spcBef>
              <a:spcAft>
                <a:spcPts val="0"/>
              </a:spcAft>
              <a:buSzPct val="100000"/>
              <a:buChar char="-"/>
            </a:pPr>
            <a:r>
              <a:rPr lang="en"/>
              <a:t>Easy to use</a:t>
            </a:r>
            <a:endParaRPr/>
          </a:p>
          <a:p>
            <a:pPr indent="-334327" lvl="0" marL="457200" rtl="0" algn="l">
              <a:spcBef>
                <a:spcPts val="0"/>
              </a:spcBef>
              <a:spcAft>
                <a:spcPts val="0"/>
              </a:spcAft>
              <a:buSzPct val="100000"/>
              <a:buChar char="-"/>
            </a:pPr>
            <a:r>
              <a:rPr lang="en"/>
              <a:t>Different Topics can be taught</a:t>
            </a:r>
            <a:endParaRPr/>
          </a:p>
          <a:p>
            <a:pPr indent="-334327" lvl="0" marL="457200" rtl="0" algn="l">
              <a:spcBef>
                <a:spcPts val="0"/>
              </a:spcBef>
              <a:spcAft>
                <a:spcPts val="0"/>
              </a:spcAft>
              <a:buSzPct val="100000"/>
              <a:buChar char="-"/>
            </a:pPr>
            <a:r>
              <a:rPr lang="en"/>
              <a:t>Engaging Learning Environment</a:t>
            </a:r>
            <a:endParaRPr/>
          </a:p>
          <a:p>
            <a:pPr indent="-334327" lvl="0" marL="457200" rtl="0" algn="l">
              <a:spcBef>
                <a:spcPts val="0"/>
              </a:spcBef>
              <a:spcAft>
                <a:spcPts val="0"/>
              </a:spcAft>
              <a:buSzPct val="100000"/>
              <a:buChar char="-"/>
            </a:pPr>
            <a:r>
              <a:rPr lang="en"/>
              <a:t>Can be made in the Unity Engine</a:t>
            </a:r>
            <a:endParaRPr/>
          </a:p>
          <a:p>
            <a:pPr indent="-334327" lvl="0" marL="457200" rtl="0" algn="l">
              <a:spcBef>
                <a:spcPts val="0"/>
              </a:spcBef>
              <a:spcAft>
                <a:spcPts val="0"/>
              </a:spcAft>
              <a:buSzPct val="100000"/>
              <a:buChar char="-"/>
            </a:pPr>
            <a:r>
              <a:rPr lang="en"/>
              <a:t>We are using a similar Physics Engine</a:t>
            </a:r>
            <a:endParaRPr/>
          </a:p>
        </p:txBody>
      </p:sp>
      <p:pic>
        <p:nvPicPr>
          <p:cNvPr id="70" name="Google Shape;70;p15"/>
          <p:cNvPicPr preferRelativeResize="0"/>
          <p:nvPr/>
        </p:nvPicPr>
        <p:blipFill>
          <a:blip r:embed="rId3">
            <a:alphaModFix/>
          </a:blip>
          <a:stretch>
            <a:fillRect/>
          </a:stretch>
        </p:blipFill>
        <p:spPr>
          <a:xfrm>
            <a:off x="4572000" y="2568847"/>
            <a:ext cx="4572000" cy="25746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Crew Breakdown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Project manager: facilitates team members and ensures proper s</a:t>
            </a:r>
            <a:r>
              <a:rPr lang="en"/>
              <a:t>cheduling</a:t>
            </a:r>
            <a:r>
              <a:rPr lang="en"/>
              <a:t> of tasks to keep up with project deadlines.</a:t>
            </a:r>
            <a:endParaRPr/>
          </a:p>
          <a:p>
            <a:pPr indent="0" lvl="0" marL="0" rtl="0" algn="l">
              <a:spcBef>
                <a:spcPts val="1200"/>
              </a:spcBef>
              <a:spcAft>
                <a:spcPts val="0"/>
              </a:spcAft>
              <a:buNone/>
            </a:pPr>
            <a:r>
              <a:rPr lang="en"/>
              <a:t>Game Designer: Creates the concept of the game and the mechanics involved in the game.</a:t>
            </a:r>
            <a:endParaRPr/>
          </a:p>
          <a:p>
            <a:pPr indent="0" lvl="0" marL="0" rtl="0" algn="l">
              <a:spcBef>
                <a:spcPts val="1200"/>
              </a:spcBef>
              <a:spcAft>
                <a:spcPts val="0"/>
              </a:spcAft>
              <a:buNone/>
            </a:pPr>
            <a:r>
              <a:rPr lang="en"/>
              <a:t>Junior and Senior Developers: Develop the backend code for applications, ranging from mechanics to physics.</a:t>
            </a:r>
            <a:endParaRPr/>
          </a:p>
          <a:p>
            <a:pPr indent="0" lvl="0" marL="0" rtl="0" algn="l">
              <a:spcBef>
                <a:spcPts val="1200"/>
              </a:spcBef>
              <a:spcAft>
                <a:spcPts val="0"/>
              </a:spcAft>
              <a:buNone/>
            </a:pPr>
            <a:r>
              <a:rPr lang="en"/>
              <a:t>3D artists: Create the assets that will be used in the game, such as modelling, rigging, animating and character design.</a:t>
            </a:r>
            <a:endParaRPr/>
          </a:p>
          <a:p>
            <a:pPr indent="0" lvl="0" marL="0" rtl="0" algn="l">
              <a:spcBef>
                <a:spcPts val="1200"/>
              </a:spcBef>
              <a:spcAft>
                <a:spcPts val="0"/>
              </a:spcAft>
              <a:buNone/>
            </a:pPr>
            <a:r>
              <a:rPr lang="en"/>
              <a:t>QA Tester: Ensure that the game’s quality is satisfactory for publishing.</a:t>
            </a:r>
            <a:endParaRPr/>
          </a:p>
          <a:p>
            <a:pPr indent="0" lvl="0" marL="0" rtl="0" algn="l">
              <a:spcBef>
                <a:spcPts val="1200"/>
              </a:spcBef>
              <a:spcAft>
                <a:spcPts val="1200"/>
              </a:spcAft>
              <a:buNone/>
            </a:pPr>
            <a:r>
              <a:rPr lang="en"/>
              <a:t>Sound Engineer: Produces immersive audio and sound effects for the game.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117290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Numbers are taken from myskillsfuture.gov.sg and glassdoor.com</a:t>
            </a:r>
            <a:r>
              <a:rPr lang="en"/>
              <a:t>: </a:t>
            </a:r>
            <a:endParaRPr/>
          </a:p>
          <a:p>
            <a:pPr indent="0" lvl="0" marL="0" rtl="0" algn="l">
              <a:spcBef>
                <a:spcPts val="1200"/>
              </a:spcBef>
              <a:spcAft>
                <a:spcPts val="0"/>
              </a:spcAft>
              <a:buNone/>
            </a:pPr>
            <a:r>
              <a:rPr lang="en"/>
              <a:t>Project Manager: 9k per month</a:t>
            </a:r>
            <a:endParaRPr/>
          </a:p>
          <a:p>
            <a:pPr indent="0" lvl="0" marL="0" rtl="0" algn="l">
              <a:spcBef>
                <a:spcPts val="1200"/>
              </a:spcBef>
              <a:spcAft>
                <a:spcPts val="0"/>
              </a:spcAft>
              <a:buNone/>
            </a:pPr>
            <a:r>
              <a:rPr lang="en"/>
              <a:t>Senior Developer: 7.5k per month</a:t>
            </a:r>
            <a:endParaRPr/>
          </a:p>
          <a:p>
            <a:pPr indent="0" lvl="0" marL="0" rtl="0" algn="l">
              <a:spcBef>
                <a:spcPts val="1200"/>
              </a:spcBef>
              <a:spcAft>
                <a:spcPts val="0"/>
              </a:spcAft>
              <a:buNone/>
            </a:pPr>
            <a:r>
              <a:rPr lang="en"/>
              <a:t>Junior Developer: 5k per month</a:t>
            </a:r>
            <a:endParaRPr/>
          </a:p>
          <a:p>
            <a:pPr indent="0" lvl="0" marL="0" rtl="0" algn="l">
              <a:spcBef>
                <a:spcPts val="1200"/>
              </a:spcBef>
              <a:spcAft>
                <a:spcPts val="0"/>
              </a:spcAft>
              <a:buNone/>
            </a:pPr>
            <a:r>
              <a:rPr lang="en"/>
              <a:t>Concept Designer: 5k per month</a:t>
            </a:r>
            <a:endParaRPr/>
          </a:p>
          <a:p>
            <a:pPr indent="0" lvl="0" marL="0" rtl="0" algn="l">
              <a:spcBef>
                <a:spcPts val="1200"/>
              </a:spcBef>
              <a:spcAft>
                <a:spcPts val="0"/>
              </a:spcAft>
              <a:buNone/>
            </a:pPr>
            <a:r>
              <a:rPr lang="en"/>
              <a:t>Sound Engineer: 3k per month</a:t>
            </a:r>
            <a:endParaRPr/>
          </a:p>
          <a:p>
            <a:pPr indent="0" lvl="0" marL="0" rtl="0" algn="l">
              <a:spcBef>
                <a:spcPts val="1200"/>
              </a:spcBef>
              <a:spcAft>
                <a:spcPts val="0"/>
              </a:spcAft>
              <a:buNone/>
            </a:pPr>
            <a:r>
              <a:rPr lang="en"/>
              <a:t>Junior 3D artist: 3.5k per month</a:t>
            </a:r>
            <a:endParaRPr/>
          </a:p>
          <a:p>
            <a:pPr indent="0" lvl="0" marL="0" rtl="0" algn="l">
              <a:spcBef>
                <a:spcPts val="1200"/>
              </a:spcBef>
              <a:spcAft>
                <a:spcPts val="0"/>
              </a:spcAft>
              <a:buNone/>
            </a:pPr>
            <a:r>
              <a:rPr lang="en"/>
              <a:t>Senior 3D Artist: 4.5k per month</a:t>
            </a:r>
            <a:endParaRPr/>
          </a:p>
          <a:p>
            <a:pPr indent="0" lvl="0" marL="0" rtl="0" algn="l">
              <a:spcBef>
                <a:spcPts val="1200"/>
              </a:spcBef>
              <a:spcAft>
                <a:spcPts val="1200"/>
              </a:spcAft>
              <a:buNone/>
            </a:pPr>
            <a:r>
              <a:rPr lang="en"/>
              <a:t>QA Tester: 3.5k per month</a:t>
            </a:r>
            <a:endParaRPr/>
          </a:p>
        </p:txBody>
      </p:sp>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Listings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Man-days</a:t>
            </a:r>
            <a:endParaRPr/>
          </a:p>
        </p:txBody>
      </p:sp>
      <p:sp>
        <p:nvSpPr>
          <p:cNvPr id="88" name="Google Shape;88;p18"/>
          <p:cNvSpPr txBox="1"/>
          <p:nvPr>
            <p:ph idx="1" type="body"/>
          </p:nvPr>
        </p:nvSpPr>
        <p:spPr>
          <a:xfrm>
            <a:off x="311700" y="940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Android</a:t>
            </a:r>
            <a:r>
              <a:rPr lang="en"/>
              <a:t> 100			IOS</a:t>
            </a:r>
            <a:r>
              <a:rPr lang="en"/>
              <a:t> </a:t>
            </a:r>
            <a:r>
              <a:rPr lang="en"/>
              <a:t>100			B</a:t>
            </a:r>
            <a:r>
              <a:rPr lang="en"/>
              <a:t>ackend 60			Game design 30</a:t>
            </a:r>
            <a:endParaRPr/>
          </a:p>
          <a:p>
            <a:pPr indent="0" lvl="0" marL="0" rtl="0" algn="l">
              <a:spcBef>
                <a:spcPts val="1200"/>
              </a:spcBef>
              <a:spcAft>
                <a:spcPts val="0"/>
              </a:spcAft>
              <a:buNone/>
            </a:pPr>
            <a:r>
              <a:rPr lang="en"/>
              <a:t>UIUX 40				Art 60			Sound 20</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43450" y="2170175"/>
            <a:ext cx="9063075" cy="289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team set up</a:t>
            </a:r>
            <a:endParaRPr/>
          </a:p>
        </p:txBody>
      </p:sp>
      <p:pic>
        <p:nvPicPr>
          <p:cNvPr id="95" name="Google Shape;95;p19"/>
          <p:cNvPicPr preferRelativeResize="0"/>
          <p:nvPr/>
        </p:nvPicPr>
        <p:blipFill>
          <a:blip r:embed="rId3">
            <a:alphaModFix/>
          </a:blip>
          <a:stretch>
            <a:fillRect/>
          </a:stretch>
        </p:blipFill>
        <p:spPr>
          <a:xfrm>
            <a:off x="1519238" y="1350950"/>
            <a:ext cx="6105525" cy="3438525"/>
          </a:xfrm>
          <a:prstGeom prst="rect">
            <a:avLst/>
          </a:prstGeom>
          <a:noFill/>
          <a:ln>
            <a:noFill/>
          </a:ln>
        </p:spPr>
      </p:pic>
      <p:pic>
        <p:nvPicPr>
          <p:cNvPr id="96" name="Google Shape;96;p19"/>
          <p:cNvPicPr preferRelativeResize="0"/>
          <p:nvPr/>
        </p:nvPicPr>
        <p:blipFill>
          <a:blip r:embed="rId4">
            <a:alphaModFix/>
          </a:blip>
          <a:stretch>
            <a:fillRect/>
          </a:stretch>
        </p:blipFill>
        <p:spPr>
          <a:xfrm>
            <a:off x="2386200" y="2439350"/>
            <a:ext cx="275628" cy="264800"/>
          </a:xfrm>
          <a:prstGeom prst="rect">
            <a:avLst/>
          </a:prstGeom>
          <a:noFill/>
          <a:ln>
            <a:noFill/>
          </a:ln>
        </p:spPr>
      </p:pic>
      <p:pic>
        <p:nvPicPr>
          <p:cNvPr id="97" name="Google Shape;97;p19"/>
          <p:cNvPicPr preferRelativeResize="0"/>
          <p:nvPr/>
        </p:nvPicPr>
        <p:blipFill>
          <a:blip r:embed="rId5">
            <a:alphaModFix/>
          </a:blip>
          <a:stretch>
            <a:fillRect/>
          </a:stretch>
        </p:blipFill>
        <p:spPr>
          <a:xfrm>
            <a:off x="5670500" y="2439362"/>
            <a:ext cx="196326" cy="196324"/>
          </a:xfrm>
          <a:prstGeom prst="rect">
            <a:avLst/>
          </a:prstGeom>
          <a:noFill/>
          <a:ln>
            <a:noFill/>
          </a:ln>
        </p:spPr>
      </p:pic>
      <p:pic>
        <p:nvPicPr>
          <p:cNvPr id="98" name="Google Shape;98;p19"/>
          <p:cNvPicPr preferRelativeResize="0"/>
          <p:nvPr/>
        </p:nvPicPr>
        <p:blipFill>
          <a:blip r:embed="rId6">
            <a:alphaModFix/>
          </a:blip>
          <a:stretch>
            <a:fillRect/>
          </a:stretch>
        </p:blipFill>
        <p:spPr>
          <a:xfrm>
            <a:off x="3970000" y="2439350"/>
            <a:ext cx="196325" cy="196325"/>
          </a:xfrm>
          <a:prstGeom prst="rect">
            <a:avLst/>
          </a:prstGeom>
          <a:noFill/>
          <a:ln>
            <a:noFill/>
          </a:ln>
        </p:spPr>
      </p:pic>
      <p:pic>
        <p:nvPicPr>
          <p:cNvPr id="99" name="Google Shape;99;p19"/>
          <p:cNvPicPr preferRelativeResize="0"/>
          <p:nvPr/>
        </p:nvPicPr>
        <p:blipFill>
          <a:blip r:embed="rId7">
            <a:alphaModFix/>
          </a:blip>
          <a:stretch>
            <a:fillRect/>
          </a:stretch>
        </p:blipFill>
        <p:spPr>
          <a:xfrm>
            <a:off x="5591200" y="4215050"/>
            <a:ext cx="196325" cy="196325"/>
          </a:xfrm>
          <a:prstGeom prst="rect">
            <a:avLst/>
          </a:prstGeom>
          <a:noFill/>
          <a:ln>
            <a:noFill/>
          </a:ln>
        </p:spPr>
      </p:pic>
      <p:pic>
        <p:nvPicPr>
          <p:cNvPr id="100" name="Google Shape;100;p19"/>
          <p:cNvPicPr preferRelativeResize="0"/>
          <p:nvPr/>
        </p:nvPicPr>
        <p:blipFill>
          <a:blip r:embed="rId7">
            <a:alphaModFix/>
          </a:blip>
          <a:stretch>
            <a:fillRect/>
          </a:stretch>
        </p:blipFill>
        <p:spPr>
          <a:xfrm>
            <a:off x="4086025" y="4215050"/>
            <a:ext cx="196325" cy="196325"/>
          </a:xfrm>
          <a:prstGeom prst="rect">
            <a:avLst/>
          </a:prstGeom>
          <a:noFill/>
          <a:ln>
            <a:noFill/>
          </a:ln>
        </p:spPr>
      </p:pic>
      <p:pic>
        <p:nvPicPr>
          <p:cNvPr id="101" name="Google Shape;101;p19"/>
          <p:cNvPicPr preferRelativeResize="0"/>
          <p:nvPr/>
        </p:nvPicPr>
        <p:blipFill>
          <a:blip r:embed="rId7">
            <a:alphaModFix/>
          </a:blip>
          <a:stretch>
            <a:fillRect/>
          </a:stretch>
        </p:blipFill>
        <p:spPr>
          <a:xfrm>
            <a:off x="7096375" y="4215050"/>
            <a:ext cx="196325" cy="196325"/>
          </a:xfrm>
          <a:prstGeom prst="rect">
            <a:avLst/>
          </a:prstGeom>
          <a:noFill/>
          <a:ln>
            <a:noFill/>
          </a:ln>
        </p:spPr>
      </p:pic>
      <p:pic>
        <p:nvPicPr>
          <p:cNvPr id="102" name="Google Shape;102;p19"/>
          <p:cNvPicPr preferRelativeResize="0"/>
          <p:nvPr/>
        </p:nvPicPr>
        <p:blipFill>
          <a:blip r:embed="rId8">
            <a:alphaModFix/>
          </a:blip>
          <a:stretch>
            <a:fillRect/>
          </a:stretch>
        </p:blipFill>
        <p:spPr>
          <a:xfrm>
            <a:off x="7371000" y="2439350"/>
            <a:ext cx="196325" cy="196325"/>
          </a:xfrm>
          <a:prstGeom prst="rect">
            <a:avLst/>
          </a:prstGeom>
          <a:noFill/>
          <a:ln>
            <a:noFill/>
          </a:ln>
        </p:spPr>
      </p:pic>
      <p:pic>
        <p:nvPicPr>
          <p:cNvPr id="103" name="Google Shape;103;p19"/>
          <p:cNvPicPr preferRelativeResize="0"/>
          <p:nvPr/>
        </p:nvPicPr>
        <p:blipFill>
          <a:blip r:embed="rId9">
            <a:alphaModFix/>
          </a:blip>
          <a:stretch>
            <a:fillRect/>
          </a:stretch>
        </p:blipFill>
        <p:spPr>
          <a:xfrm>
            <a:off x="7371000" y="3253650"/>
            <a:ext cx="196324" cy="196324"/>
          </a:xfrm>
          <a:prstGeom prst="rect">
            <a:avLst/>
          </a:prstGeom>
          <a:noFill/>
          <a:ln>
            <a:noFill/>
          </a:ln>
        </p:spPr>
      </p:pic>
      <p:pic>
        <p:nvPicPr>
          <p:cNvPr id="104" name="Google Shape;104;p19"/>
          <p:cNvPicPr preferRelativeResize="0"/>
          <p:nvPr/>
        </p:nvPicPr>
        <p:blipFill>
          <a:blip r:embed="rId10">
            <a:alphaModFix/>
          </a:blip>
          <a:stretch>
            <a:fillRect/>
          </a:stretch>
        </p:blipFill>
        <p:spPr>
          <a:xfrm>
            <a:off x="3970000" y="3327200"/>
            <a:ext cx="196325" cy="196325"/>
          </a:xfrm>
          <a:prstGeom prst="rect">
            <a:avLst/>
          </a:prstGeom>
          <a:noFill/>
          <a:ln>
            <a:noFill/>
          </a:ln>
        </p:spPr>
      </p:pic>
      <p:pic>
        <p:nvPicPr>
          <p:cNvPr id="105" name="Google Shape;105;p19"/>
          <p:cNvPicPr preferRelativeResize="0"/>
          <p:nvPr/>
        </p:nvPicPr>
        <p:blipFill>
          <a:blip r:embed="rId11">
            <a:alphaModFix/>
          </a:blip>
          <a:stretch>
            <a:fillRect/>
          </a:stretch>
        </p:blipFill>
        <p:spPr>
          <a:xfrm>
            <a:off x="5670499" y="1411224"/>
            <a:ext cx="196325" cy="1544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r>
              <a:rPr lang="en"/>
              <a:t> breakdown</a:t>
            </a:r>
            <a:endParaRPr/>
          </a:p>
        </p:txBody>
      </p:sp>
      <p:pic>
        <p:nvPicPr>
          <p:cNvPr id="111" name="Google Shape;111;p20"/>
          <p:cNvPicPr preferRelativeResize="0"/>
          <p:nvPr/>
        </p:nvPicPr>
        <p:blipFill>
          <a:blip r:embed="rId3">
            <a:alphaModFix/>
          </a:blip>
          <a:stretch>
            <a:fillRect/>
          </a:stretch>
        </p:blipFill>
        <p:spPr>
          <a:xfrm>
            <a:off x="1242388" y="1017725"/>
            <a:ext cx="665922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for Jobs</a:t>
            </a:r>
            <a:endParaRPr/>
          </a:p>
        </p:txBody>
      </p:sp>
      <p:pic>
        <p:nvPicPr>
          <p:cNvPr id="117" name="Google Shape;117;p21"/>
          <p:cNvPicPr preferRelativeResize="0"/>
          <p:nvPr/>
        </p:nvPicPr>
        <p:blipFill>
          <a:blip r:embed="rId3">
            <a:alphaModFix/>
          </a:blip>
          <a:stretch>
            <a:fillRect/>
          </a:stretch>
        </p:blipFill>
        <p:spPr>
          <a:xfrm>
            <a:off x="217975" y="1193338"/>
            <a:ext cx="4233907" cy="2489062"/>
          </a:xfrm>
          <a:prstGeom prst="rect">
            <a:avLst/>
          </a:prstGeom>
          <a:noFill/>
          <a:ln>
            <a:noFill/>
          </a:ln>
        </p:spPr>
      </p:pic>
      <p:sp>
        <p:nvSpPr>
          <p:cNvPr id="118" name="Google Shape;118;p21"/>
          <p:cNvSpPr txBox="1"/>
          <p:nvPr/>
        </p:nvSpPr>
        <p:spPr>
          <a:xfrm>
            <a:off x="259800" y="3887875"/>
            <a:ext cx="387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Demand </a:t>
            </a:r>
            <a:r>
              <a:rPr lang="en">
                <a:solidFill>
                  <a:schemeClr val="dk1"/>
                </a:solidFill>
                <a:latin typeface="Calibri"/>
                <a:ea typeface="Calibri"/>
                <a:cs typeface="Calibri"/>
                <a:sym typeface="Calibri"/>
              </a:rPr>
              <a:t>has dropped from 2015 to 2017 so we</a:t>
            </a:r>
            <a:r>
              <a:rPr lang="en">
                <a:solidFill>
                  <a:schemeClr val="dk1"/>
                </a:solidFill>
                <a:latin typeface="Calibri"/>
                <a:ea typeface="Calibri"/>
                <a:cs typeface="Calibri"/>
                <a:sym typeface="Calibri"/>
              </a:rPr>
              <a:t>’re able to find a freelance sound engineer with good qualifications at a lower rate.</a:t>
            </a:r>
            <a:endParaRPr>
              <a:solidFill>
                <a:schemeClr val="dk1"/>
              </a:solidFill>
              <a:latin typeface="Calibri"/>
              <a:ea typeface="Calibri"/>
              <a:cs typeface="Calibri"/>
              <a:sym typeface="Calibri"/>
            </a:endParaRPr>
          </a:p>
        </p:txBody>
      </p:sp>
      <p:pic>
        <p:nvPicPr>
          <p:cNvPr id="119" name="Google Shape;119;p21"/>
          <p:cNvPicPr preferRelativeResize="0"/>
          <p:nvPr/>
        </p:nvPicPr>
        <p:blipFill>
          <a:blip r:embed="rId4">
            <a:alphaModFix/>
          </a:blip>
          <a:stretch>
            <a:fillRect/>
          </a:stretch>
        </p:blipFill>
        <p:spPr>
          <a:xfrm>
            <a:off x="4645606" y="1193350"/>
            <a:ext cx="4039319" cy="2489050"/>
          </a:xfrm>
          <a:prstGeom prst="rect">
            <a:avLst/>
          </a:prstGeom>
          <a:noFill/>
          <a:ln>
            <a:noFill/>
          </a:ln>
        </p:spPr>
      </p:pic>
      <p:sp>
        <p:nvSpPr>
          <p:cNvPr id="120" name="Google Shape;120;p21"/>
          <p:cNvSpPr txBox="1"/>
          <p:nvPr/>
        </p:nvSpPr>
        <p:spPr>
          <a:xfrm>
            <a:off x="4808313" y="3887875"/>
            <a:ext cx="387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Demand has been relatively stable when hiring a game designer so we are more likely to be able to find willing game designers.</a:t>
            </a: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