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6940a70e0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6940a70e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6940a70e0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6940a70e0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c25001a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c25001a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c25001ab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c25001ab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6940a70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6940a70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6940a70e0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6940a70e0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c25001ab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c25001ab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2.jpg"/><Relationship Id="rId5" Type="http://schemas.openxmlformats.org/officeDocument/2006/relationships/image" Target="../media/image1.png"/><Relationship Id="rId6"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9.jp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straitstimes.com/tech/making-a-video-game-with-global-partners-amid-pandemic-0" TargetMode="External"/><Relationship Id="rId4" Type="http://schemas.openxmlformats.org/officeDocument/2006/relationships/hyperlink" Target="https://www.straitstimes.com/tech/tech-news/1-in-2-companies-in-singapore-has-sped-up-ai-roll-out-in-the-wake-of-covid-19-study" TargetMode="External"/><Relationship Id="rId5" Type="http://schemas.openxmlformats.org/officeDocument/2006/relationships/hyperlink" Target="https://www.google.com/url?sa=i&amp;url=https%3A%2F%2Fwww.theverge.com%2F2021%2F4%2F25%2F22399787%2Fisolation-grief-pandemic-covid19-mental-health&amp;psig=AOvVaw3WjAR4nLVoszfoKuT0izPw&amp;ust=1622255983316000&amp;source=images&amp;cd=vfe&amp;ved=0CAIQjRxqFwoTCPClodSs6_ACFQAAAAAdAAAAABAE" TargetMode="External"/><Relationship Id="rId6" Type="http://schemas.openxmlformats.org/officeDocument/2006/relationships/hyperlink" Target="https://www.google.com/imgres?imgurl=https%3A%2F%2Fglobal-uploads.webflow.com%2F59e16042ec229e00016d3a66%2F5e62f6ee447d120c93b1bc39_pie%2520chart%2520sample%25201.jpeg&amp;imgrefurl=https%3A%2F%2Fwww.beautiful.ai%2Ftemplates%2Fpie-chart&amp;tbnid=cHNhEGBRY_UTxM&amp;vet=12ahUKEwip78-EsuvwAhWmOLcAHcPeAOEQMygAegUIARC1AQ..i&amp;docid=dxFBaq7uKo-zGM&amp;w=1920&amp;h=1080&amp;q=pie%20chart%20ai%20use&amp;ved=2ahUKEwip78-EsuvwAhWmOLcAHcPeAOEQMygAegUIARC1AQ"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0" y="2290875"/>
            <a:ext cx="1643400" cy="99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a:t>
            </a:r>
            <a:endParaRPr/>
          </a:p>
        </p:txBody>
      </p:sp>
      <p:sp>
        <p:nvSpPr>
          <p:cNvPr id="135" name="Google Shape;135;p13"/>
          <p:cNvSpPr txBox="1"/>
          <p:nvPr>
            <p:ph idx="1" type="subTitle"/>
          </p:nvPr>
        </p:nvSpPr>
        <p:spPr>
          <a:xfrm>
            <a:off x="0" y="4637400"/>
            <a:ext cx="24510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new AIM for your TEAM</a:t>
            </a:r>
            <a:endParaRPr/>
          </a:p>
        </p:txBody>
      </p:sp>
      <p:sp>
        <p:nvSpPr>
          <p:cNvPr id="136" name="Google Shape;136;p13"/>
          <p:cNvSpPr txBox="1"/>
          <p:nvPr/>
        </p:nvSpPr>
        <p:spPr>
          <a:xfrm>
            <a:off x="739250" y="2680125"/>
            <a:ext cx="904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rgbClr val="FFFFFF"/>
                </a:solidFill>
                <a:latin typeface="Montserrat"/>
                <a:ea typeface="Montserrat"/>
                <a:cs typeface="Montserrat"/>
                <a:sym typeface="Montserrat"/>
              </a:rPr>
              <a:t>IM</a:t>
            </a:r>
            <a:endParaRPr sz="4000">
              <a:solidFill>
                <a:srgbClr val="FFFFFF"/>
              </a:solidFill>
              <a:latin typeface="Montserrat"/>
              <a:ea typeface="Montserrat"/>
              <a:cs typeface="Montserrat"/>
              <a:sym typeface="Montserrat"/>
            </a:endParaRPr>
          </a:p>
        </p:txBody>
      </p:sp>
      <p:sp>
        <p:nvSpPr>
          <p:cNvPr id="137" name="Google Shape;137;p13"/>
          <p:cNvSpPr txBox="1"/>
          <p:nvPr/>
        </p:nvSpPr>
        <p:spPr>
          <a:xfrm>
            <a:off x="1546800" y="3284225"/>
            <a:ext cx="90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/ti:eIm/</a:t>
            </a:r>
            <a:endParaRPr>
              <a:solidFill>
                <a:schemeClr val="lt1"/>
              </a:solidFill>
              <a:latin typeface="Lato"/>
              <a:ea typeface="Lato"/>
              <a:cs typeface="Lato"/>
              <a:sym typeface="Lato"/>
            </a:endParaRPr>
          </a:p>
        </p:txBody>
      </p:sp>
      <p:sp>
        <p:nvSpPr>
          <p:cNvPr id="138" name="Google Shape;138;p13"/>
          <p:cNvSpPr txBox="1"/>
          <p:nvPr>
            <p:ph idx="4294967295" type="title"/>
          </p:nvPr>
        </p:nvSpPr>
        <p:spPr>
          <a:xfrm>
            <a:off x="4491300" y="0"/>
            <a:ext cx="4652700" cy="93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Problem-Communication and Teamwork during WFH</a:t>
            </a:r>
            <a:endParaRPr/>
          </a:p>
        </p:txBody>
      </p:sp>
      <p:pic>
        <p:nvPicPr>
          <p:cNvPr descr="The isolation of grief in the pandemic - The Verge" id="139" name="Google Shape;139;p13"/>
          <p:cNvPicPr preferRelativeResize="0"/>
          <p:nvPr/>
        </p:nvPicPr>
        <p:blipFill>
          <a:blip r:embed="rId3">
            <a:alphaModFix/>
          </a:blip>
          <a:stretch>
            <a:fillRect/>
          </a:stretch>
        </p:blipFill>
        <p:spPr>
          <a:xfrm>
            <a:off x="1633800" y="-12"/>
            <a:ext cx="2857500" cy="1600200"/>
          </a:xfrm>
          <a:prstGeom prst="rect">
            <a:avLst/>
          </a:prstGeom>
          <a:noFill/>
          <a:ln>
            <a:noFill/>
          </a:ln>
        </p:spPr>
      </p:pic>
      <p:pic>
        <p:nvPicPr>
          <p:cNvPr descr="The Surprising Reason the Majority of Employees Are Ready to Quit Their  Jobs - HR Daily Advisor" id="140" name="Google Shape;140;p13"/>
          <p:cNvPicPr preferRelativeResize="0"/>
          <p:nvPr/>
        </p:nvPicPr>
        <p:blipFill>
          <a:blip r:embed="rId4">
            <a:alphaModFix/>
          </a:blip>
          <a:stretch>
            <a:fillRect/>
          </a:stretch>
        </p:blipFill>
        <p:spPr>
          <a:xfrm>
            <a:off x="2948100" y="1623888"/>
            <a:ext cx="2571750" cy="1724025"/>
          </a:xfrm>
          <a:prstGeom prst="rect">
            <a:avLst/>
          </a:prstGeom>
          <a:noFill/>
          <a:ln>
            <a:noFill/>
          </a:ln>
        </p:spPr>
      </p:pic>
      <p:pic>
        <p:nvPicPr>
          <p:cNvPr id="141" name="Google Shape;141;p13"/>
          <p:cNvPicPr preferRelativeResize="0"/>
          <p:nvPr/>
        </p:nvPicPr>
        <p:blipFill>
          <a:blip r:embed="rId5">
            <a:alphaModFix/>
          </a:blip>
          <a:stretch>
            <a:fillRect/>
          </a:stretch>
        </p:blipFill>
        <p:spPr>
          <a:xfrm>
            <a:off x="7029450" y="4248150"/>
            <a:ext cx="2114550" cy="895350"/>
          </a:xfrm>
          <a:prstGeom prst="rect">
            <a:avLst/>
          </a:prstGeom>
          <a:noFill/>
          <a:ln>
            <a:noFill/>
          </a:ln>
        </p:spPr>
      </p:pic>
      <p:sp>
        <p:nvSpPr>
          <p:cNvPr id="142" name="Google Shape;142;p13"/>
          <p:cNvSpPr txBox="1"/>
          <p:nvPr/>
        </p:nvSpPr>
        <p:spPr>
          <a:xfrm>
            <a:off x="5519850" y="1022375"/>
            <a:ext cx="36243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-3 common fears of budding game developer</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Targeting</a:t>
            </a:r>
            <a:r>
              <a:rPr lang="en">
                <a:solidFill>
                  <a:schemeClr val="lt1"/>
                </a:solidFill>
                <a:latin typeface="Lato"/>
                <a:ea typeface="Lato"/>
                <a:cs typeface="Lato"/>
                <a:sym typeface="Lato"/>
              </a:rPr>
              <a:t> right audience, Getting noticed by the right people, no </a:t>
            </a:r>
            <a:r>
              <a:rPr lang="en">
                <a:solidFill>
                  <a:schemeClr val="lt1"/>
                </a:solidFill>
                <a:latin typeface="Lato"/>
                <a:ea typeface="Lato"/>
                <a:cs typeface="Lato"/>
                <a:sym typeface="Lato"/>
              </a:rPr>
              <a:t>proper and complete ideas.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How to solve them?- with a proper team to split the work and gather data from the masses.</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With WFH, live discussions are difficult or maybe impossible.</a:t>
            </a:r>
            <a:endParaRPr>
              <a:solidFill>
                <a:schemeClr val="lt1"/>
              </a:solidFill>
              <a:latin typeface="Lato"/>
              <a:ea typeface="Lato"/>
              <a:cs typeface="Lato"/>
              <a:sym typeface="Lato"/>
            </a:endParaRPr>
          </a:p>
        </p:txBody>
      </p:sp>
      <p:sp>
        <p:nvSpPr>
          <p:cNvPr id="143" name="Google Shape;143;p13"/>
          <p:cNvSpPr txBox="1"/>
          <p:nvPr/>
        </p:nvSpPr>
        <p:spPr>
          <a:xfrm>
            <a:off x="2948100" y="3362075"/>
            <a:ext cx="272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Lack of effective communication</a:t>
            </a:r>
            <a:endParaRPr>
              <a:solidFill>
                <a:schemeClr val="lt1"/>
              </a:solidFill>
              <a:latin typeface="Lato"/>
              <a:ea typeface="Lato"/>
              <a:cs typeface="Lato"/>
              <a:sym typeface="Lato"/>
            </a:endParaRPr>
          </a:p>
        </p:txBody>
      </p:sp>
      <p:pic>
        <p:nvPicPr>
          <p:cNvPr id="144" name="Google Shape;144;p13"/>
          <p:cNvPicPr preferRelativeResize="0"/>
          <p:nvPr/>
        </p:nvPicPr>
        <p:blipFill>
          <a:blip r:embed="rId6">
            <a:alphaModFix/>
          </a:blip>
          <a:stretch>
            <a:fillRect/>
          </a:stretch>
        </p:blipFill>
        <p:spPr>
          <a:xfrm>
            <a:off x="8690275" y="4059625"/>
            <a:ext cx="453725" cy="255226"/>
          </a:xfrm>
          <a:prstGeom prst="rect">
            <a:avLst/>
          </a:prstGeom>
          <a:noFill/>
          <a:ln>
            <a:noFill/>
          </a:ln>
        </p:spPr>
      </p:pic>
      <p:sp>
        <p:nvSpPr>
          <p:cNvPr id="145" name="Google Shape;145;p13"/>
          <p:cNvSpPr txBox="1"/>
          <p:nvPr/>
        </p:nvSpPr>
        <p:spPr>
          <a:xfrm>
            <a:off x="6575575" y="3847950"/>
            <a:ext cx="211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E</a:t>
            </a:r>
            <a:r>
              <a:rPr lang="en">
                <a:solidFill>
                  <a:schemeClr val="lt1"/>
                </a:solidFill>
                <a:latin typeface="Lato"/>
                <a:ea typeface="Lato"/>
                <a:cs typeface="Lato"/>
                <a:sym typeface="Lato"/>
              </a:rPr>
              <a:t>ffective communication</a:t>
            </a:r>
            <a:endParaRPr>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4"/>
          <p:cNvSpPr txBox="1"/>
          <p:nvPr>
            <p:ph type="title"/>
          </p:nvPr>
        </p:nvSpPr>
        <p:spPr>
          <a:xfrm>
            <a:off x="1297500" y="393750"/>
            <a:ext cx="3798900" cy="57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TE-AIM</a:t>
            </a:r>
            <a:endParaRPr/>
          </a:p>
        </p:txBody>
      </p:sp>
      <p:sp>
        <p:nvSpPr>
          <p:cNvPr id="151" name="Google Shape;151;p14"/>
          <p:cNvSpPr txBox="1"/>
          <p:nvPr>
            <p:ph idx="1" type="body"/>
          </p:nvPr>
        </p:nvSpPr>
        <p:spPr>
          <a:xfrm>
            <a:off x="1297500" y="970950"/>
            <a:ext cx="3798900" cy="177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AI that can-</a:t>
            </a:r>
            <a:endParaRPr/>
          </a:p>
          <a:p>
            <a:pPr indent="-311150" lvl="0" marL="457200" rtl="0" algn="l">
              <a:spcBef>
                <a:spcPts val="1200"/>
              </a:spcBef>
              <a:spcAft>
                <a:spcPts val="0"/>
              </a:spcAft>
              <a:buSzPts val="1300"/>
              <a:buAutoNum type="arabicPeriod"/>
            </a:pPr>
            <a:r>
              <a:rPr lang="en"/>
              <a:t>Help you communicate</a:t>
            </a:r>
            <a:endParaRPr/>
          </a:p>
          <a:p>
            <a:pPr indent="-311150" lvl="0" marL="457200" rtl="0" algn="l">
              <a:spcBef>
                <a:spcPts val="0"/>
              </a:spcBef>
              <a:spcAft>
                <a:spcPts val="0"/>
              </a:spcAft>
              <a:buSzPts val="1300"/>
              <a:buAutoNum type="arabicPeriod"/>
            </a:pPr>
            <a:r>
              <a:rPr lang="en"/>
              <a:t>Gather data</a:t>
            </a:r>
            <a:endParaRPr/>
          </a:p>
          <a:p>
            <a:pPr indent="-311150" lvl="0" marL="457200" rtl="0" algn="l">
              <a:spcBef>
                <a:spcPts val="0"/>
              </a:spcBef>
              <a:spcAft>
                <a:spcPts val="0"/>
              </a:spcAft>
              <a:buSzPts val="1300"/>
              <a:buAutoNum type="arabicPeriod"/>
            </a:pPr>
            <a:r>
              <a:rPr lang="en"/>
              <a:t>Analyse data</a:t>
            </a:r>
            <a:endParaRPr/>
          </a:p>
          <a:p>
            <a:pPr indent="-311150" lvl="0" marL="457200" rtl="0" algn="l">
              <a:spcBef>
                <a:spcPts val="0"/>
              </a:spcBef>
              <a:spcAft>
                <a:spcPts val="0"/>
              </a:spcAft>
              <a:buSzPts val="1300"/>
              <a:buAutoNum type="arabicPeriod"/>
            </a:pPr>
            <a:r>
              <a:rPr lang="en"/>
              <a:t>Improve morale</a:t>
            </a:r>
            <a:endParaRPr/>
          </a:p>
          <a:p>
            <a:pPr indent="-311150" lvl="0" marL="457200" rtl="0" algn="l">
              <a:spcBef>
                <a:spcPts val="0"/>
              </a:spcBef>
              <a:spcAft>
                <a:spcPts val="0"/>
              </a:spcAft>
              <a:buSzPts val="1300"/>
              <a:buAutoNum type="arabicPeriod"/>
            </a:pPr>
            <a:r>
              <a:rPr lang="en"/>
              <a:t>Increase work </a:t>
            </a:r>
            <a:r>
              <a:rPr lang="en"/>
              <a:t>efficiency</a:t>
            </a:r>
            <a:endParaRPr/>
          </a:p>
        </p:txBody>
      </p:sp>
      <p:pic>
        <p:nvPicPr>
          <p:cNvPr id="152" name="Google Shape;152;p14"/>
          <p:cNvPicPr preferRelativeResize="0"/>
          <p:nvPr/>
        </p:nvPicPr>
        <p:blipFill>
          <a:blip r:embed="rId3">
            <a:alphaModFix/>
          </a:blip>
          <a:stretch>
            <a:fillRect/>
          </a:stretch>
        </p:blipFill>
        <p:spPr>
          <a:xfrm>
            <a:off x="5325375" y="0"/>
            <a:ext cx="3818625" cy="2755960"/>
          </a:xfrm>
          <a:prstGeom prst="rect">
            <a:avLst/>
          </a:prstGeom>
          <a:noFill/>
          <a:ln>
            <a:noFill/>
          </a:ln>
        </p:spPr>
      </p:pic>
      <p:sp>
        <p:nvSpPr>
          <p:cNvPr id="153" name="Google Shape;153;p14"/>
          <p:cNvSpPr txBox="1"/>
          <p:nvPr>
            <p:ph idx="1" type="body"/>
          </p:nvPr>
        </p:nvSpPr>
        <p:spPr>
          <a:xfrm>
            <a:off x="1297500" y="2741725"/>
            <a:ext cx="3798900" cy="177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downloading our app, you can access it easily, then start chatting on the app like any other messenger app. The Ai within it will parse through and identify useful keywords.</a:t>
            </a:r>
            <a:endParaRPr/>
          </a:p>
          <a:p>
            <a:pPr indent="0" lvl="0" marL="0" rtl="0" algn="l">
              <a:spcBef>
                <a:spcPts val="1200"/>
              </a:spcBef>
              <a:spcAft>
                <a:spcPts val="1200"/>
              </a:spcAft>
              <a:buNone/>
            </a:pPr>
            <a:r>
              <a:rPr lang="en"/>
              <a:t>Then it gets the </a:t>
            </a:r>
            <a:r>
              <a:rPr lang="en"/>
              <a:t>context and gives back needed data!</a:t>
            </a:r>
            <a:endParaRPr/>
          </a:p>
        </p:txBody>
      </p:sp>
      <p:pic>
        <p:nvPicPr>
          <p:cNvPr id="154" name="Google Shape;154;p14"/>
          <p:cNvPicPr preferRelativeResize="0"/>
          <p:nvPr/>
        </p:nvPicPr>
        <p:blipFill>
          <a:blip r:embed="rId4">
            <a:alphaModFix/>
          </a:blip>
          <a:stretch>
            <a:fillRect/>
          </a:stretch>
        </p:blipFill>
        <p:spPr>
          <a:xfrm>
            <a:off x="5325379" y="2666175"/>
            <a:ext cx="3818620" cy="2477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5"/>
          <p:cNvSpPr txBox="1"/>
          <p:nvPr>
            <p:ph type="title"/>
          </p:nvPr>
        </p:nvSpPr>
        <p:spPr>
          <a:xfrm>
            <a:off x="1297500" y="393750"/>
            <a:ext cx="3798900" cy="59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Benefits &amp; Features</a:t>
            </a:r>
            <a:endParaRPr/>
          </a:p>
        </p:txBody>
      </p:sp>
      <p:sp>
        <p:nvSpPr>
          <p:cNvPr id="160" name="Google Shape;160;p15"/>
          <p:cNvSpPr txBox="1"/>
          <p:nvPr>
            <p:ph idx="1" type="body"/>
          </p:nvPr>
        </p:nvSpPr>
        <p:spPr>
          <a:xfrm>
            <a:off x="1297500" y="985650"/>
            <a:ext cx="3798900" cy="1586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ChatBot function</a:t>
            </a:r>
            <a:endParaRPr/>
          </a:p>
          <a:p>
            <a:pPr indent="-311150" lvl="0" marL="457200" rtl="0" algn="l">
              <a:spcBef>
                <a:spcPts val="0"/>
              </a:spcBef>
              <a:spcAft>
                <a:spcPts val="0"/>
              </a:spcAft>
              <a:buSzPts val="1300"/>
              <a:buChar char="●"/>
            </a:pPr>
            <a:r>
              <a:rPr lang="en"/>
              <a:t>Live video calls+recording</a:t>
            </a:r>
            <a:endParaRPr/>
          </a:p>
          <a:p>
            <a:pPr indent="-311150" lvl="0" marL="457200" rtl="0" algn="l">
              <a:spcBef>
                <a:spcPts val="0"/>
              </a:spcBef>
              <a:spcAft>
                <a:spcPts val="0"/>
              </a:spcAft>
              <a:buSzPts val="1300"/>
              <a:buChar char="●"/>
            </a:pPr>
            <a:r>
              <a:rPr lang="en"/>
              <a:t>Big Data analysis</a:t>
            </a:r>
            <a:endParaRPr/>
          </a:p>
          <a:p>
            <a:pPr indent="-311150" lvl="0" marL="457200" rtl="0" algn="l">
              <a:spcBef>
                <a:spcPts val="0"/>
              </a:spcBef>
              <a:spcAft>
                <a:spcPts val="0"/>
              </a:spcAft>
              <a:buSzPts val="1300"/>
              <a:buChar char="●"/>
            </a:pPr>
            <a:r>
              <a:rPr lang="en"/>
              <a:t>Comparison between ideas</a:t>
            </a:r>
            <a:endParaRPr/>
          </a:p>
          <a:p>
            <a:pPr indent="-311150" lvl="0" marL="457200" rtl="0" algn="l">
              <a:spcBef>
                <a:spcPts val="0"/>
              </a:spcBef>
              <a:spcAft>
                <a:spcPts val="0"/>
              </a:spcAft>
              <a:buSzPts val="1300"/>
              <a:buChar char="●"/>
            </a:pPr>
            <a:r>
              <a:rPr lang="en"/>
              <a:t>More customers results in better data for others</a:t>
            </a:r>
            <a:endParaRPr/>
          </a:p>
        </p:txBody>
      </p:sp>
      <p:sp>
        <p:nvSpPr>
          <p:cNvPr id="161" name="Google Shape;161;p15"/>
          <p:cNvSpPr txBox="1"/>
          <p:nvPr>
            <p:ph idx="1" type="body"/>
          </p:nvPr>
        </p:nvSpPr>
        <p:spPr>
          <a:xfrm>
            <a:off x="5345100" y="0"/>
            <a:ext cx="3798900" cy="257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Why you should use this:</a:t>
            </a:r>
            <a:endParaRPr/>
          </a:p>
          <a:p>
            <a:pPr indent="-311150" lvl="0" marL="457200" rtl="0" algn="l">
              <a:spcBef>
                <a:spcPts val="1200"/>
              </a:spcBef>
              <a:spcAft>
                <a:spcPts val="0"/>
              </a:spcAft>
              <a:buSzPts val="1300"/>
              <a:buChar char="●"/>
            </a:pPr>
            <a:r>
              <a:rPr lang="en"/>
              <a:t>Saves time</a:t>
            </a:r>
            <a:endParaRPr/>
          </a:p>
          <a:p>
            <a:pPr indent="-311150" lvl="0" marL="457200" rtl="0" algn="l">
              <a:spcBef>
                <a:spcPts val="0"/>
              </a:spcBef>
              <a:spcAft>
                <a:spcPts val="0"/>
              </a:spcAft>
              <a:buSzPts val="1300"/>
              <a:buChar char="●"/>
            </a:pPr>
            <a:r>
              <a:rPr lang="en"/>
              <a:t>Brings teammates in isolation, closer</a:t>
            </a:r>
            <a:endParaRPr/>
          </a:p>
          <a:p>
            <a:pPr indent="-311150" lvl="0" marL="457200" rtl="0" algn="l">
              <a:spcBef>
                <a:spcPts val="0"/>
              </a:spcBef>
              <a:spcAft>
                <a:spcPts val="0"/>
              </a:spcAft>
              <a:buSzPts val="1300"/>
              <a:buChar char="●"/>
            </a:pPr>
            <a:r>
              <a:rPr lang="en"/>
              <a:t>Costs much cheaper than cross-platform video conferencing memberships and AI software renting-FREE</a:t>
            </a:r>
            <a:endParaRPr/>
          </a:p>
          <a:p>
            <a:pPr indent="-311150" lvl="0" marL="457200" rtl="0" algn="l">
              <a:spcBef>
                <a:spcPts val="0"/>
              </a:spcBef>
              <a:spcAft>
                <a:spcPts val="0"/>
              </a:spcAft>
              <a:buSzPts val="1300"/>
              <a:buChar char="●"/>
            </a:pPr>
            <a:r>
              <a:rPr lang="en"/>
              <a:t>Reduces individual workloads and does it in less time</a:t>
            </a:r>
            <a:endParaRPr/>
          </a:p>
          <a:p>
            <a:pPr indent="-311150" lvl="0" marL="457200" rtl="0" algn="l">
              <a:spcBef>
                <a:spcPts val="0"/>
              </a:spcBef>
              <a:spcAft>
                <a:spcPts val="0"/>
              </a:spcAft>
              <a:buSzPts val="1300"/>
              <a:buChar char="●"/>
            </a:pPr>
            <a:r>
              <a:rPr lang="en"/>
              <a:t>Targets the right audience and reaches out to get noticed</a:t>
            </a:r>
            <a:endParaRPr/>
          </a:p>
          <a:p>
            <a:pPr indent="-311150" lvl="0" marL="457200" rtl="0" algn="l">
              <a:spcBef>
                <a:spcPts val="0"/>
              </a:spcBef>
              <a:spcAft>
                <a:spcPts val="0"/>
              </a:spcAft>
              <a:buSzPts val="1300"/>
              <a:buChar char="●"/>
            </a:pPr>
            <a:r>
              <a:rPr lang="en"/>
              <a:t>Easy patent registration</a:t>
            </a:r>
            <a:endParaRPr/>
          </a:p>
        </p:txBody>
      </p:sp>
      <p:pic>
        <p:nvPicPr>
          <p:cNvPr id="162" name="Google Shape;162;p15"/>
          <p:cNvPicPr preferRelativeResize="0"/>
          <p:nvPr/>
        </p:nvPicPr>
        <p:blipFill>
          <a:blip r:embed="rId3">
            <a:alphaModFix/>
          </a:blip>
          <a:stretch>
            <a:fillRect/>
          </a:stretch>
        </p:blipFill>
        <p:spPr>
          <a:xfrm>
            <a:off x="0" y="2571600"/>
            <a:ext cx="2974373" cy="2571601"/>
          </a:xfrm>
          <a:prstGeom prst="rect">
            <a:avLst/>
          </a:prstGeom>
          <a:noFill/>
          <a:ln>
            <a:noFill/>
          </a:ln>
        </p:spPr>
      </p:pic>
      <p:pic>
        <p:nvPicPr>
          <p:cNvPr id="163" name="Google Shape;163;p15"/>
          <p:cNvPicPr preferRelativeResize="0"/>
          <p:nvPr/>
        </p:nvPicPr>
        <p:blipFill>
          <a:blip r:embed="rId4">
            <a:alphaModFix/>
          </a:blip>
          <a:stretch>
            <a:fillRect/>
          </a:stretch>
        </p:blipFill>
        <p:spPr>
          <a:xfrm>
            <a:off x="2974375" y="2646701"/>
            <a:ext cx="4240925" cy="2530574"/>
          </a:xfrm>
          <a:prstGeom prst="rect">
            <a:avLst/>
          </a:prstGeom>
          <a:noFill/>
          <a:ln>
            <a:noFill/>
          </a:ln>
        </p:spPr>
      </p:pic>
      <p:pic>
        <p:nvPicPr>
          <p:cNvPr id="164" name="Google Shape;164;p15"/>
          <p:cNvPicPr preferRelativeResize="0"/>
          <p:nvPr/>
        </p:nvPicPr>
        <p:blipFill>
          <a:blip r:embed="rId5">
            <a:alphaModFix/>
          </a:blip>
          <a:stretch>
            <a:fillRect/>
          </a:stretch>
        </p:blipFill>
        <p:spPr>
          <a:xfrm>
            <a:off x="7215300" y="2571900"/>
            <a:ext cx="1928700" cy="2571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6"/>
          <p:cNvSpPr txBox="1"/>
          <p:nvPr>
            <p:ph type="title"/>
          </p:nvPr>
        </p:nvSpPr>
        <p:spPr>
          <a:xfrm>
            <a:off x="1221300" y="3175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Script-</a:t>
            </a:r>
            <a:r>
              <a:rPr lang="en"/>
              <a:t>Addressing</a:t>
            </a:r>
            <a:r>
              <a:rPr lang="en"/>
              <a:t> problems</a:t>
            </a:r>
            <a:endParaRPr/>
          </a:p>
        </p:txBody>
      </p:sp>
      <p:sp>
        <p:nvSpPr>
          <p:cNvPr id="170" name="Google Shape;170;p16"/>
          <p:cNvSpPr txBox="1"/>
          <p:nvPr>
            <p:ph idx="1" type="body"/>
          </p:nvPr>
        </p:nvSpPr>
        <p:spPr>
          <a:xfrm>
            <a:off x="1297500" y="1262750"/>
            <a:ext cx="7038900" cy="388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3 most frequent concerns about being a budding game developer is </a:t>
            </a:r>
            <a:r>
              <a:rPr lang="en"/>
              <a:t>targeting</a:t>
            </a:r>
            <a:r>
              <a:rPr lang="en"/>
              <a:t> the right audience, having trouble getting noticed and creeping ideas. 2 of these can be solved with a proper team that helps with splitting work. However, with Work-From-Home, we cannot discuss with team members or work with others in real time. </a:t>
            </a:r>
            <a:r>
              <a:rPr lang="en"/>
              <a:t>Even when your team is working on the same thing, being at home makes you feel alone. Being alone to shoulder a project seems daunting and reduces morale. Not really a quote, but I once heard a person say that working from home isn't that different from working in office cubicles. Separated by paper, yet miles apart. All we can hope for, is something to bring all of us closer together, to work to a common goal.</a:t>
            </a:r>
            <a:endParaRPr/>
          </a:p>
          <a:p>
            <a:pPr indent="0" lvl="0" marL="0" rtl="0" algn="l">
              <a:spcBef>
                <a:spcPts val="1200"/>
              </a:spcBef>
              <a:spcAft>
                <a:spcPts val="1200"/>
              </a:spcAft>
              <a:buNone/>
            </a:pPr>
            <a:r>
              <a:rPr lang="en"/>
              <a:t>On the other hand, h</a:t>
            </a:r>
            <a:r>
              <a:rPr lang="en"/>
              <a:t>aving creeping ideas, ideas that come and go, that cannot be visualized clearly or not being able to plot trends for the right age group can all be done with the right data and time. However, the lack of teamwork makes it hard to consolidate large amounts of data by individually, or come up with compelling evidence that you are going in the right way.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7"/>
          <p:cNvSpPr txBox="1"/>
          <p:nvPr>
            <p:ph type="title"/>
          </p:nvPr>
        </p:nvSpPr>
        <p:spPr>
          <a:xfrm>
            <a:off x="1221300" y="3175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Script-</a:t>
            </a:r>
            <a:r>
              <a:rPr lang="en"/>
              <a:t>What is it?</a:t>
            </a:r>
            <a:endParaRPr/>
          </a:p>
        </p:txBody>
      </p:sp>
      <p:sp>
        <p:nvSpPr>
          <p:cNvPr id="176" name="Google Shape;176;p17"/>
          <p:cNvSpPr txBox="1"/>
          <p:nvPr>
            <p:ph idx="1" type="body"/>
          </p:nvPr>
        </p:nvSpPr>
        <p:spPr>
          <a:xfrm>
            <a:off x="1297500" y="1262750"/>
            <a:ext cx="7038900" cy="388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have been many online forums, chat groups and social medias out there that facilitate group discussion and ideation, j</a:t>
            </a:r>
            <a:r>
              <a:rPr lang="en"/>
              <a:t>ust adding anymore to it will seem like a </a:t>
            </a:r>
            <a:r>
              <a:rPr lang="en"/>
              <a:t>redundant</a:t>
            </a:r>
            <a:r>
              <a:rPr lang="en"/>
              <a:t> software. Thus, introducing TE-AIM. An app that helps your team in these trying times. Many have seen AI in the development and optimization of code. But it can also act as another brain, given </a:t>
            </a:r>
            <a:r>
              <a:rPr lang="en"/>
              <a:t>enough</a:t>
            </a:r>
            <a:r>
              <a:rPr lang="en"/>
              <a:t> instructions, </a:t>
            </a:r>
            <a:r>
              <a:rPr lang="en"/>
              <a:t>it's</a:t>
            </a:r>
            <a:r>
              <a:rPr lang="en"/>
              <a:t> just another member that is </a:t>
            </a:r>
            <a:r>
              <a:rPr lang="en"/>
              <a:t>tasked with data collection and analysis</a:t>
            </a:r>
            <a:r>
              <a:rPr lang="en"/>
              <a:t>. No, it does not </a:t>
            </a:r>
            <a:r>
              <a:rPr lang="en"/>
              <a:t>completely</a:t>
            </a:r>
            <a:r>
              <a:rPr lang="en"/>
              <a:t> replace human team members, it just helps you to visuals input from a third party as well as create useful audience demographics. So at least you can rest assured that </a:t>
            </a:r>
            <a:r>
              <a:rPr lang="en"/>
              <a:t>you</a:t>
            </a:r>
            <a:r>
              <a:rPr lang="en"/>
              <a:t> are on the right path.</a:t>
            </a:r>
            <a:endParaRPr/>
          </a:p>
          <a:p>
            <a:pPr indent="0" lvl="0" marL="0" rtl="0" algn="l">
              <a:spcBef>
                <a:spcPts val="1200"/>
              </a:spcBef>
              <a:spcAft>
                <a:spcPts val="1200"/>
              </a:spcAft>
              <a:buNone/>
            </a:pPr>
            <a:r>
              <a:rPr lang="en"/>
              <a:t>We hope to </a:t>
            </a:r>
            <a:r>
              <a:rPr lang="en"/>
              <a:t>benefit a lot of people, from companies, startups, even student groups. Anyone who wishes to understand audience demographics and idea management. As long as you are trying to interact with large number of people and appeal to them, TE-AIM is for you.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8"/>
          <p:cNvSpPr txBox="1"/>
          <p:nvPr>
            <p:ph type="title"/>
          </p:nvPr>
        </p:nvSpPr>
        <p:spPr>
          <a:xfrm>
            <a:off x="1221300" y="3175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Script-</a:t>
            </a:r>
            <a:r>
              <a:rPr lang="en"/>
              <a:t>How does it work</a:t>
            </a:r>
            <a:endParaRPr/>
          </a:p>
        </p:txBody>
      </p:sp>
      <p:sp>
        <p:nvSpPr>
          <p:cNvPr id="182" name="Google Shape;182;p18"/>
          <p:cNvSpPr txBox="1"/>
          <p:nvPr>
            <p:ph idx="1" type="body"/>
          </p:nvPr>
        </p:nvSpPr>
        <p:spPr>
          <a:xfrm>
            <a:off x="1297500" y="1262750"/>
            <a:ext cx="7038900" cy="388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Its main components </a:t>
            </a:r>
            <a:r>
              <a:rPr lang="en"/>
              <a:t>include</a:t>
            </a:r>
            <a:r>
              <a:rPr lang="en"/>
              <a:t> team discussion, data analysis, a chat bot and idea generation.</a:t>
            </a:r>
            <a:endParaRPr/>
          </a:p>
          <a:p>
            <a:pPr indent="0" lvl="0" marL="0" rtl="0" algn="l">
              <a:spcBef>
                <a:spcPts val="1200"/>
              </a:spcBef>
              <a:spcAft>
                <a:spcPts val="0"/>
              </a:spcAft>
              <a:buNone/>
            </a:pPr>
            <a:r>
              <a:rPr lang="en"/>
              <a:t>It helps by acting as an additional member as well as a platform for discussion: videos, pictures and text can be sent, allowing TE-AIM to gather information and context, facilitating live calls and meetings. Calling upon it with the </a:t>
            </a:r>
            <a:r>
              <a:rPr lang="en"/>
              <a:t>chatbot</a:t>
            </a:r>
            <a:r>
              <a:rPr lang="en"/>
              <a:t> function, one can task it with retrieval of past forums and surveys carried out. Using machine learning on age groups, gender, genre enthusiasts and more, TE-AIM can generate useful inputs and interest groups that will like such an idea, highlighting the most </a:t>
            </a:r>
            <a:r>
              <a:rPr lang="en"/>
              <a:t>effective</a:t>
            </a:r>
            <a:r>
              <a:rPr lang="en"/>
              <a:t> and positive audience reactions. Lastly, after giving it enough data and a budding idea, it can expound on it, without the features and code of course. This ensures that you will have an interesting and feasible plan, that is 100% original. </a:t>
            </a:r>
            <a:r>
              <a:rPr lang="en"/>
              <a:t>Or in this case, a story line with little to no plot holes.</a:t>
            </a:r>
            <a:endParaRPr/>
          </a:p>
          <a:p>
            <a:pPr indent="0" lvl="0" marL="0" rtl="0" algn="l">
              <a:spcBef>
                <a:spcPts val="1200"/>
              </a:spcBef>
              <a:spcAft>
                <a:spcPts val="1200"/>
              </a:spcAft>
              <a:buNone/>
            </a:pPr>
            <a:r>
              <a:rPr lang="en"/>
              <a:t>And after your product or service is completed, easy patents applications and trademarks can be added for the needed security. Soon after, you may want to monetize your creation, and our app can also give suggestions as to how much you should sell it and where, all down to the material costs, targeted sales and customer needs and reviews.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9"/>
          <p:cNvSpPr txBox="1"/>
          <p:nvPr>
            <p:ph type="title"/>
          </p:nvPr>
        </p:nvSpPr>
        <p:spPr>
          <a:xfrm>
            <a:off x="1221300" y="3175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Script-Benefits and Features</a:t>
            </a:r>
            <a:endParaRPr/>
          </a:p>
        </p:txBody>
      </p:sp>
      <p:sp>
        <p:nvSpPr>
          <p:cNvPr id="188" name="Google Shape;188;p19"/>
          <p:cNvSpPr txBox="1"/>
          <p:nvPr>
            <p:ph idx="1" type="body"/>
          </p:nvPr>
        </p:nvSpPr>
        <p:spPr>
          <a:xfrm>
            <a:off x="1297500" y="1262750"/>
            <a:ext cx="7038900" cy="388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Many developers are afraid of spending money before they earn, and after that, they are not willing to spend their small profits. Well, </a:t>
            </a:r>
            <a:r>
              <a:rPr lang="en"/>
              <a:t>don't</a:t>
            </a:r>
            <a:r>
              <a:rPr lang="en"/>
              <a:t> worry! This software completely free, except for ads that keeps the software running, and collecting customer review data, which helps the AI get more accurate and promotes our service. </a:t>
            </a:r>
            <a:r>
              <a:rPr lang="en"/>
              <a:t>At times, you may even get data before you even knew you needed it. I know that sometimes, people have i</a:t>
            </a:r>
            <a:r>
              <a:rPr lang="en"/>
              <a:t>nternet issues or devices that </a:t>
            </a:r>
            <a:r>
              <a:rPr lang="en"/>
              <a:t>don't</a:t>
            </a:r>
            <a:r>
              <a:rPr lang="en"/>
              <a:t> work when you really need them to. Cross platforms </a:t>
            </a:r>
            <a:r>
              <a:rPr lang="en"/>
              <a:t>don't</a:t>
            </a:r>
            <a:r>
              <a:rPr lang="en"/>
              <a:t> really matter as it can run as long as you connect to the server, which houses all of our data and software. The data collected will only be used to apply machine learning, and help reach out to others. Rest assured that no personal data is recorded. </a:t>
            </a:r>
            <a:r>
              <a:rPr lang="en"/>
              <a:t>We pride ourselves to assist you in your endeavours. </a:t>
            </a:r>
            <a:r>
              <a:rPr lang="en"/>
              <a:t>We hope that you will enjoy such a service and promote it during the next meeting. Thank you.</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Link for references and resources-</a:t>
            </a:r>
            <a:endParaRPr/>
          </a:p>
        </p:txBody>
      </p:sp>
      <p:sp>
        <p:nvSpPr>
          <p:cNvPr id="194" name="Google Shape;194;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200" u="sng">
                <a:solidFill>
                  <a:schemeClr val="hlink"/>
                </a:solidFill>
                <a:hlinkClick r:id="rId3"/>
              </a:rPr>
              <a:t>https://www.straitstimes.com/tech/making-a-video-game-with-global-partners-amid-pandemic-0</a:t>
            </a:r>
            <a:endParaRPr sz="1200"/>
          </a:p>
          <a:p>
            <a:pPr indent="0" lvl="0" marL="0" rtl="0" algn="l">
              <a:spcBef>
                <a:spcPts val="1200"/>
              </a:spcBef>
              <a:spcAft>
                <a:spcPts val="0"/>
              </a:spcAft>
              <a:buNone/>
            </a:pPr>
            <a:r>
              <a:rPr lang="en" sz="1200" u="sng">
                <a:solidFill>
                  <a:schemeClr val="hlink"/>
                </a:solidFill>
                <a:hlinkClick r:id="rId4"/>
              </a:rPr>
              <a:t>https://www.straitstimes.com/tech/tech-news/1-in-2-companies-in-singapore-has-sped-up-ai-roll-out-in-the-wake-of-covid-19-study</a:t>
            </a:r>
            <a:endParaRPr sz="1200"/>
          </a:p>
          <a:p>
            <a:pPr indent="0" lvl="0" marL="0" rtl="0" algn="l">
              <a:spcBef>
                <a:spcPts val="1200"/>
              </a:spcBef>
              <a:spcAft>
                <a:spcPts val="0"/>
              </a:spcAft>
              <a:buNone/>
            </a:pPr>
            <a:r>
              <a:rPr lang="en" sz="1200" u="sng">
                <a:solidFill>
                  <a:schemeClr val="hlink"/>
                </a:solidFill>
                <a:hlinkClick r:id="rId5"/>
              </a:rPr>
              <a:t>https://www.google.com/url?sa=i&amp;url=https%3A%2F%2Fwww.theverge.com%2F2021%2F4%2F25%2F22399787%2Fisolation-grief-pandemic-covid19-mental-health&amp;psig=AOvVaw3WjAR4nLVoszfoKuT0izPw&amp;ust=1622255983316000&amp;source=images&amp;cd=vfe&amp;ved=0CAIQjRxqFwoTCPClodSs6_ACFQAAAAAdAAAAABAE</a:t>
            </a:r>
            <a:endParaRPr sz="1200"/>
          </a:p>
          <a:p>
            <a:pPr indent="0" lvl="0" marL="0" rtl="0" algn="l">
              <a:spcBef>
                <a:spcPts val="1200"/>
              </a:spcBef>
              <a:spcAft>
                <a:spcPts val="0"/>
              </a:spcAft>
              <a:buNone/>
            </a:pPr>
            <a:r>
              <a:rPr lang="en" sz="1200" u="sng">
                <a:solidFill>
                  <a:schemeClr val="hlink"/>
                </a:solidFill>
                <a:hlinkClick r:id="rId6"/>
              </a:rPr>
              <a:t>https://www.google.com/imgres?imgurl=https%3A%2F%2Fglobal-uploads.webflow.com%2F59e16042ec229e00016d3a66%2F5e62f6ee447d120c93b1bc39_pie%2520chart%2520sample%25201.jpeg&amp;imgrefurl=https%3A%2F%2Fwww.beautiful.ai%2Ftemplates%2Fpie-chart&amp;tbnid=cHNhEGBRY_UTxM&amp;vet=12ahUKEwip78-EsuvwAhWmOLcAHcPeAOEQMygAegUIARC1AQ..i&amp;docid=dxFBaq7uKo-zGM&amp;w=1920&amp;h=1080&amp;q=pie%20chart%20ai%20use&amp;ved=2ahUKEwip78-EsuvwAhWmOLcAHcPeAOEQMygAegUIARC1AQ</a:t>
            </a:r>
            <a:endParaRPr sz="1200"/>
          </a:p>
          <a:p>
            <a:pPr indent="0" lvl="0" marL="0" rtl="0" algn="l">
              <a:spcBef>
                <a:spcPts val="1200"/>
              </a:spcBef>
              <a:spcAft>
                <a:spcPts val="120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