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7B2B17-18D4-45BA-BA3D-9C9AF1551EEE}">
  <a:tblStyle styleId="{457B2B17-18D4-45BA-BA3D-9C9AF1551E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Slab-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6f690d28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6f690d28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6f690d2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6f690d2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6f690d5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6f690d5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6f690d28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6f690d28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6f690d2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6f690d2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6f690d2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6f690d2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1f358c88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1f358c88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71d0ddb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71d0ddb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1f358c8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1f358c8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6f690d2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6f690d2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6f690d2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6f690d2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6eb236f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6eb236f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2.jp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google.com/document/d/1itWoOF_502mhRmOhwqeWjsGzJ-ltwsGr216hGynWQKY/edit" TargetMode="External"/><Relationship Id="rId4" Type="http://schemas.openxmlformats.org/officeDocument/2006/relationships/hyperlink" Target="https://trello.com/b/7filxqXT/sp2id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rscZshWjSVo"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3"/>
          <p:cNvSpPr txBox="1"/>
          <p:nvPr/>
        </p:nvSpPr>
        <p:spPr>
          <a:xfrm>
            <a:off x="1450100" y="2972450"/>
            <a:ext cx="1983000" cy="11082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b="1" lang="en" sz="2000">
                <a:solidFill>
                  <a:srgbClr val="6AA84F"/>
                </a:solidFill>
              </a:rPr>
              <a:t>Winston</a:t>
            </a:r>
            <a:endParaRPr b="1" sz="2000">
              <a:solidFill>
                <a:srgbClr val="6AA84F"/>
              </a:solidFill>
            </a:endParaRPr>
          </a:p>
          <a:p>
            <a:pPr indent="0" lvl="0" marL="0" rtl="0" algn="ctr">
              <a:lnSpc>
                <a:spcPct val="200000"/>
              </a:lnSpc>
              <a:spcBef>
                <a:spcPts val="0"/>
              </a:spcBef>
              <a:spcAft>
                <a:spcPts val="0"/>
              </a:spcAft>
              <a:buNone/>
            </a:pPr>
            <a:r>
              <a:rPr b="1" lang="en" sz="2000">
                <a:solidFill>
                  <a:srgbClr val="6AA84F"/>
                </a:solidFill>
              </a:rPr>
              <a:t>Ethan Huang</a:t>
            </a:r>
            <a:endParaRPr b="1" sz="2000">
              <a:solidFill>
                <a:srgbClr val="6AA84F"/>
              </a:solidFill>
            </a:endParaRPr>
          </a:p>
        </p:txBody>
      </p:sp>
      <p:sp>
        <p:nvSpPr>
          <p:cNvPr id="64" name="Google Shape;64;p13"/>
          <p:cNvSpPr txBox="1"/>
          <p:nvPr/>
        </p:nvSpPr>
        <p:spPr>
          <a:xfrm>
            <a:off x="5564875" y="2972450"/>
            <a:ext cx="1983000" cy="11082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b="1" lang="en" sz="2000">
                <a:solidFill>
                  <a:srgbClr val="6AA84F"/>
                </a:solidFill>
              </a:rPr>
              <a:t>Jerryl</a:t>
            </a:r>
            <a:endParaRPr b="1" sz="2000">
              <a:solidFill>
                <a:srgbClr val="6AA84F"/>
              </a:solidFill>
            </a:endParaRPr>
          </a:p>
          <a:p>
            <a:pPr indent="0" lvl="0" marL="0" rtl="0" algn="ctr">
              <a:lnSpc>
                <a:spcPct val="200000"/>
              </a:lnSpc>
              <a:spcBef>
                <a:spcPts val="0"/>
              </a:spcBef>
              <a:spcAft>
                <a:spcPts val="0"/>
              </a:spcAft>
              <a:buNone/>
            </a:pPr>
            <a:r>
              <a:rPr b="1" lang="en" sz="2000">
                <a:solidFill>
                  <a:srgbClr val="6AA84F"/>
                </a:solidFill>
              </a:rPr>
              <a:t>Ethan Heng</a:t>
            </a:r>
            <a:endParaRPr b="1" sz="2000">
              <a:solidFill>
                <a:srgbClr val="6AA84F"/>
              </a:solidFill>
            </a:endParaRPr>
          </a:p>
        </p:txBody>
      </p:sp>
      <p:sp>
        <p:nvSpPr>
          <p:cNvPr id="65" name="Google Shape;65;p13"/>
          <p:cNvSpPr txBox="1"/>
          <p:nvPr/>
        </p:nvSpPr>
        <p:spPr>
          <a:xfrm>
            <a:off x="3904050" y="4474225"/>
            <a:ext cx="228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6AA84F"/>
                </a:solidFill>
              </a:rPr>
              <a:t>Group 5</a:t>
            </a:r>
            <a:endParaRPr b="1" sz="2000">
              <a:solidFill>
                <a:srgbClr val="6AA84F"/>
              </a:solidFill>
            </a:endParaRPr>
          </a:p>
        </p:txBody>
      </p:sp>
      <p:pic>
        <p:nvPicPr>
          <p:cNvPr id="66" name="Google Shape;66;p13"/>
          <p:cNvPicPr preferRelativeResize="0"/>
          <p:nvPr/>
        </p:nvPicPr>
        <p:blipFill>
          <a:blip r:embed="rId4">
            <a:alphaModFix/>
          </a:blip>
          <a:stretch>
            <a:fillRect/>
          </a:stretch>
        </p:blipFill>
        <p:spPr>
          <a:xfrm>
            <a:off x="152400" y="0"/>
            <a:ext cx="8839198" cy="134607"/>
          </a:xfrm>
          <a:prstGeom prst="rect">
            <a:avLst/>
          </a:prstGeom>
          <a:noFill/>
          <a:ln>
            <a:noFill/>
          </a:ln>
        </p:spPr>
      </p:pic>
      <p:pic>
        <p:nvPicPr>
          <p:cNvPr id="67" name="Google Shape;67;p13"/>
          <p:cNvPicPr preferRelativeResize="0"/>
          <p:nvPr/>
        </p:nvPicPr>
        <p:blipFill>
          <a:blip r:embed="rId4">
            <a:alphaModFix/>
          </a:blip>
          <a:stretch>
            <a:fillRect/>
          </a:stretch>
        </p:blipFill>
        <p:spPr>
          <a:xfrm>
            <a:off x="98825" y="5008882"/>
            <a:ext cx="8839198" cy="1346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Playtest Survey Results(How we reacted)</a:t>
            </a:r>
            <a:endParaRPr/>
          </a:p>
        </p:txBody>
      </p:sp>
      <p:sp>
        <p:nvSpPr>
          <p:cNvPr id="142" name="Google Shape;142;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UI was hard to navigate =&gt; added a help button for both the game and the PC minigame</a:t>
            </a:r>
            <a:endParaRPr/>
          </a:p>
          <a:p>
            <a:pPr indent="-342900" lvl="0" marL="457200" rtl="0" algn="l">
              <a:spcBef>
                <a:spcPts val="0"/>
              </a:spcBef>
              <a:spcAft>
                <a:spcPts val="0"/>
              </a:spcAft>
              <a:buSzPts val="1800"/>
              <a:buChar char="-"/>
            </a:pPr>
            <a:r>
              <a:rPr lang="en"/>
              <a:t>game was too easy =&gt; increased cost for base upgrades and added wages(weekly deduction of money)</a:t>
            </a:r>
            <a:endParaRPr/>
          </a:p>
          <a:p>
            <a:pPr indent="-342900" lvl="0" marL="457200" rtl="0" algn="l">
              <a:spcBef>
                <a:spcPts val="0"/>
              </a:spcBef>
              <a:spcAft>
                <a:spcPts val="0"/>
              </a:spcAft>
              <a:buSzPts val="1800"/>
              <a:buChar char="-"/>
            </a:pPr>
            <a:r>
              <a:rPr lang="en"/>
              <a:t>Game was a bit boring/lacklustre =&gt; added blackjack for fourth minigame</a:t>
            </a:r>
            <a:endParaRPr/>
          </a:p>
        </p:txBody>
      </p:sp>
      <p:pic>
        <p:nvPicPr>
          <p:cNvPr id="143" name="Google Shape;143;p22"/>
          <p:cNvPicPr preferRelativeResize="0"/>
          <p:nvPr/>
        </p:nvPicPr>
        <p:blipFill>
          <a:blip r:embed="rId3">
            <a:alphaModFix/>
          </a:blip>
          <a:stretch>
            <a:fillRect/>
          </a:stretch>
        </p:blipFill>
        <p:spPr>
          <a:xfrm>
            <a:off x="5287325" y="3280100"/>
            <a:ext cx="3217851" cy="173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Tasklist</a:t>
            </a:r>
            <a:endParaRPr/>
          </a:p>
        </p:txBody>
      </p:sp>
      <p:graphicFrame>
        <p:nvGraphicFramePr>
          <p:cNvPr id="149" name="Google Shape;149;p23"/>
          <p:cNvGraphicFramePr/>
          <p:nvPr/>
        </p:nvGraphicFramePr>
        <p:xfrm>
          <a:off x="433100" y="1315500"/>
          <a:ext cx="3000000" cy="3000000"/>
        </p:xfrm>
        <a:graphic>
          <a:graphicData uri="http://schemas.openxmlformats.org/drawingml/2006/table">
            <a:tbl>
              <a:tblPr>
                <a:noFill/>
                <a:tableStyleId>{457B2B17-18D4-45BA-BA3D-9C9AF1551EEE}</a:tableStyleId>
              </a:tblPr>
              <a:tblGrid>
                <a:gridCol w="1380325"/>
                <a:gridCol w="1380325"/>
                <a:gridCol w="1380325"/>
                <a:gridCol w="1380325"/>
                <a:gridCol w="1380325"/>
                <a:gridCol w="1380325"/>
              </a:tblGrid>
              <a:tr h="865825">
                <a:tc>
                  <a:txBody>
                    <a:bodyPr/>
                    <a:lstStyle/>
                    <a:p>
                      <a:pPr indent="0" lvl="0" marL="0" rtl="0" algn="l">
                        <a:spcBef>
                          <a:spcPts val="0"/>
                        </a:spcBef>
                        <a:spcAft>
                          <a:spcPts val="0"/>
                        </a:spcAft>
                        <a:buNone/>
                      </a:pPr>
                      <a:r>
                        <a:rPr lang="en" u="sng">
                          <a:solidFill>
                            <a:schemeClr val="dk1"/>
                          </a:solidFill>
                        </a:rPr>
                        <a:t>Jerryl </a:t>
                      </a:r>
                      <a:endParaRPr u="sng">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Main M</a:t>
                      </a:r>
                      <a:r>
                        <a:rPr lang="en">
                          <a:solidFill>
                            <a:schemeClr val="dk1"/>
                          </a:solidFill>
                        </a:rPr>
                        <a:t>enu</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HUD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Tutorial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End Screen</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r h="865825">
                <a:tc>
                  <a:txBody>
                    <a:bodyPr/>
                    <a:lstStyle/>
                    <a:p>
                      <a:pPr indent="0" lvl="0" marL="0" rtl="0" algn="l">
                        <a:spcBef>
                          <a:spcPts val="0"/>
                        </a:spcBef>
                        <a:spcAft>
                          <a:spcPts val="0"/>
                        </a:spcAft>
                        <a:buNone/>
                      </a:pPr>
                      <a:r>
                        <a:rPr lang="en" u="sng">
                          <a:solidFill>
                            <a:schemeClr val="dk1"/>
                          </a:solidFill>
                        </a:rPr>
                        <a:t>Ethan Huang</a:t>
                      </a:r>
                      <a:endParaRPr u="sng">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Models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Police-meter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Other designs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Game trailer</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r h="865825">
                <a:tc>
                  <a:txBody>
                    <a:bodyPr/>
                    <a:lstStyle/>
                    <a:p>
                      <a:pPr indent="0" lvl="0" marL="0" rtl="0" algn="l">
                        <a:spcBef>
                          <a:spcPts val="0"/>
                        </a:spcBef>
                        <a:spcAft>
                          <a:spcPts val="0"/>
                        </a:spcAft>
                        <a:buNone/>
                      </a:pPr>
                      <a:r>
                        <a:rPr lang="en" u="sng">
                          <a:solidFill>
                            <a:schemeClr val="dk1"/>
                          </a:solidFill>
                        </a:rPr>
                        <a:t>Ethan Heng</a:t>
                      </a:r>
                      <a:endParaRPr u="sng">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PC screen UI</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Aiming game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Text game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Coin toss bet game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Black Jack design</a:t>
                      </a:r>
                      <a:endParaRPr>
                        <a:solidFill>
                          <a:schemeClr val="dk1"/>
                        </a:solidFill>
                      </a:endParaRPr>
                    </a:p>
                  </a:txBody>
                  <a:tcPr marT="91425" marB="91425" marR="91425" marL="91425"/>
                </a:tc>
              </a:tr>
              <a:tr h="865825">
                <a:tc>
                  <a:txBody>
                    <a:bodyPr/>
                    <a:lstStyle/>
                    <a:p>
                      <a:pPr indent="0" lvl="0" marL="0" rtl="0" algn="l">
                        <a:spcBef>
                          <a:spcPts val="0"/>
                        </a:spcBef>
                        <a:spcAft>
                          <a:spcPts val="0"/>
                        </a:spcAft>
                        <a:buNone/>
                      </a:pPr>
                      <a:r>
                        <a:rPr lang="en" u="sng">
                          <a:solidFill>
                            <a:schemeClr val="dk1"/>
                          </a:solidFill>
                        </a:rPr>
                        <a:t>Winston </a:t>
                      </a:r>
                      <a:endParaRPr u="sng">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Entity upgrades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Movement  &amp; collision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Black Jack logic</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Black Jack design</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Links</a:t>
            </a:r>
            <a:endParaRPr/>
          </a:p>
        </p:txBody>
      </p:sp>
      <p:sp>
        <p:nvSpPr>
          <p:cNvPr id="155" name="Google Shape;155;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GDD - </a:t>
            </a:r>
            <a:r>
              <a:rPr lang="en" sz="1300" u="sng">
                <a:solidFill>
                  <a:schemeClr val="hlink"/>
                </a:solidFill>
                <a:hlinkClick r:id="rId3"/>
              </a:rPr>
              <a:t>https://docs.google.com/document/d/1itWoOF_502mhRmOhwqeWjsGzJ-ltwsGr216hGynWQKY/edit</a:t>
            </a:r>
            <a:endParaRPr sz="1300"/>
          </a:p>
          <a:p>
            <a:pPr indent="0" lvl="0" marL="0" rtl="0" algn="l">
              <a:spcBef>
                <a:spcPts val="1200"/>
              </a:spcBef>
              <a:spcAft>
                <a:spcPts val="0"/>
              </a:spcAft>
              <a:buNone/>
            </a:pPr>
            <a:r>
              <a:rPr lang="en" sz="1300"/>
              <a:t>Trello - </a:t>
            </a:r>
            <a:r>
              <a:rPr lang="en" sz="1300" u="sng">
                <a:solidFill>
                  <a:schemeClr val="hlink"/>
                </a:solidFill>
                <a:hlinkClick r:id="rId4"/>
              </a:rPr>
              <a:t>https://trello.com/b/7filxqXT/sp2idk</a:t>
            </a:r>
            <a:endParaRPr sz="1300"/>
          </a:p>
          <a:p>
            <a:pPr indent="0" lvl="0" marL="0" rtl="0" algn="l">
              <a:spcBef>
                <a:spcPts val="1200"/>
              </a:spcBef>
              <a:spcAft>
                <a:spcPts val="120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Theme and idea</a:t>
            </a:r>
            <a:endParaRPr/>
          </a:p>
        </p:txBody>
      </p:sp>
      <p:sp>
        <p:nvSpPr>
          <p:cNvPr id="73" name="Google Shape;73;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Scamming has been part of life for as long as barter trade existed. Only being widespread when media and remote communications became common.</a:t>
            </a:r>
            <a:endParaRPr/>
          </a:p>
          <a:p>
            <a:pPr indent="0" lvl="0" marL="0" rtl="0" algn="l">
              <a:spcBef>
                <a:spcPts val="1200"/>
              </a:spcBef>
              <a:spcAft>
                <a:spcPts val="1200"/>
              </a:spcAft>
              <a:buNone/>
            </a:pPr>
            <a:r>
              <a:rPr lang="en"/>
              <a:t>Inspired by Tech Support: Error Unknown, and set in a scam call centre, we planned to create a tycoon type game.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GDD’s mechanics</a:t>
            </a:r>
            <a:endParaRPr/>
          </a:p>
        </p:txBody>
      </p:sp>
      <p:sp>
        <p:nvSpPr>
          <p:cNvPr id="79" name="Google Shape;79;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1st proposed mechanic: buying workstations and people to work for you - jerryl</a:t>
            </a:r>
            <a:endParaRPr/>
          </a:p>
          <a:p>
            <a:pPr indent="0" lvl="0" marL="0" rtl="0" algn="l">
              <a:spcBef>
                <a:spcPts val="1200"/>
              </a:spcBef>
              <a:spcAft>
                <a:spcPts val="0"/>
              </a:spcAft>
              <a:buNone/>
            </a:pPr>
            <a:r>
              <a:rPr lang="en"/>
              <a:t>2nd proposed mechanic: police meter, for time based risk - ethan huang</a:t>
            </a:r>
            <a:endParaRPr/>
          </a:p>
          <a:p>
            <a:pPr indent="0" lvl="0" marL="0" rtl="0" algn="l">
              <a:spcBef>
                <a:spcPts val="1200"/>
              </a:spcBef>
              <a:spcAft>
                <a:spcPts val="0"/>
              </a:spcAft>
              <a:buNone/>
            </a:pPr>
            <a:r>
              <a:rPr lang="en"/>
              <a:t>3rd proposed mechanic: </a:t>
            </a:r>
            <a:r>
              <a:rPr lang="en"/>
              <a:t>permanent</a:t>
            </a:r>
            <a:r>
              <a:rPr lang="en"/>
              <a:t> upgrades - ethan heng</a:t>
            </a:r>
            <a:endParaRPr/>
          </a:p>
          <a:p>
            <a:pPr indent="0" lvl="0" marL="0" rtl="0" algn="l">
              <a:spcBef>
                <a:spcPts val="1200"/>
              </a:spcBef>
              <a:spcAft>
                <a:spcPts val="1200"/>
              </a:spcAft>
              <a:buNone/>
            </a:pPr>
            <a:r>
              <a:rPr lang="en"/>
              <a:t>4th proposed mechanic: minigames to earn and lost money - winston</a:t>
            </a:r>
            <a:endParaRPr/>
          </a:p>
        </p:txBody>
      </p:sp>
      <p:pic>
        <p:nvPicPr>
          <p:cNvPr id="80" name="Google Shape;80;p15"/>
          <p:cNvPicPr preferRelativeResize="0"/>
          <p:nvPr/>
        </p:nvPicPr>
        <p:blipFill>
          <a:blip r:embed="rId3">
            <a:alphaModFix/>
          </a:blip>
          <a:stretch>
            <a:fillRect/>
          </a:stretch>
        </p:blipFill>
        <p:spPr>
          <a:xfrm>
            <a:off x="193825" y="3836550"/>
            <a:ext cx="1699298" cy="645000"/>
          </a:xfrm>
          <a:prstGeom prst="rect">
            <a:avLst/>
          </a:prstGeom>
          <a:noFill/>
          <a:ln>
            <a:noFill/>
          </a:ln>
        </p:spPr>
      </p:pic>
      <p:pic>
        <p:nvPicPr>
          <p:cNvPr id="81" name="Google Shape;81;p15"/>
          <p:cNvPicPr preferRelativeResize="0"/>
          <p:nvPr/>
        </p:nvPicPr>
        <p:blipFill>
          <a:blip r:embed="rId4">
            <a:alphaModFix/>
          </a:blip>
          <a:stretch>
            <a:fillRect/>
          </a:stretch>
        </p:blipFill>
        <p:spPr>
          <a:xfrm>
            <a:off x="2360588" y="3333975"/>
            <a:ext cx="785650" cy="1574049"/>
          </a:xfrm>
          <a:prstGeom prst="rect">
            <a:avLst/>
          </a:prstGeom>
          <a:noFill/>
          <a:ln>
            <a:noFill/>
          </a:ln>
        </p:spPr>
      </p:pic>
      <p:pic>
        <p:nvPicPr>
          <p:cNvPr id="82" name="Google Shape;82;p15"/>
          <p:cNvPicPr preferRelativeResize="0"/>
          <p:nvPr/>
        </p:nvPicPr>
        <p:blipFill>
          <a:blip r:embed="rId5">
            <a:alphaModFix/>
          </a:blip>
          <a:stretch>
            <a:fillRect/>
          </a:stretch>
        </p:blipFill>
        <p:spPr>
          <a:xfrm>
            <a:off x="3613723" y="3925749"/>
            <a:ext cx="3060249" cy="466600"/>
          </a:xfrm>
          <a:prstGeom prst="rect">
            <a:avLst/>
          </a:prstGeom>
          <a:noFill/>
          <a:ln>
            <a:noFill/>
          </a:ln>
        </p:spPr>
      </p:pic>
      <p:pic>
        <p:nvPicPr>
          <p:cNvPr id="83" name="Google Shape;83;p15"/>
          <p:cNvPicPr preferRelativeResize="0"/>
          <p:nvPr/>
        </p:nvPicPr>
        <p:blipFill>
          <a:blip r:embed="rId6">
            <a:alphaModFix/>
          </a:blip>
          <a:stretch>
            <a:fillRect/>
          </a:stretch>
        </p:blipFill>
        <p:spPr>
          <a:xfrm>
            <a:off x="6931651" y="3587327"/>
            <a:ext cx="2001650" cy="1067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Workstations/Workers Mechanics</a:t>
            </a:r>
            <a:endParaRPr/>
          </a:p>
        </p:txBody>
      </p:sp>
      <p:sp>
        <p:nvSpPr>
          <p:cNvPr id="89" name="Google Shape;89;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Hire/Upgrade Workers and Workstations using the buttons</a:t>
            </a:r>
            <a:endParaRPr/>
          </a:p>
          <a:p>
            <a:pPr indent="0" lvl="0" marL="0" rtl="0" algn="l">
              <a:spcBef>
                <a:spcPts val="1200"/>
              </a:spcBef>
              <a:spcAft>
                <a:spcPts val="0"/>
              </a:spcAft>
              <a:buNone/>
            </a:pPr>
            <a:r>
              <a:rPr lang="en"/>
              <a:t>Higher tier Worker earns more money and causes Police Gauge to increase slower but has higher wage</a:t>
            </a:r>
            <a:endParaRPr/>
          </a:p>
          <a:p>
            <a:pPr indent="0" lvl="0" marL="0" rtl="0" algn="l">
              <a:spcBef>
                <a:spcPts val="1200"/>
              </a:spcBef>
              <a:spcAft>
                <a:spcPts val="0"/>
              </a:spcAft>
              <a:buNone/>
            </a:pPr>
            <a:r>
              <a:rPr lang="en"/>
              <a:t>Higher Workstations help Workers earn more money, but is more expensive to upgrade</a:t>
            </a:r>
            <a:endParaRPr/>
          </a:p>
          <a:p>
            <a:pPr indent="0" lvl="0" marL="0" rtl="0" algn="l">
              <a:spcBef>
                <a:spcPts val="1200"/>
              </a:spcBef>
              <a:spcAft>
                <a:spcPts val="1200"/>
              </a:spcAft>
              <a:buNone/>
            </a:pPr>
            <a:r>
              <a:rPr lang="en"/>
              <a:t>Both Worker and Workstations are </a:t>
            </a:r>
            <a:r>
              <a:rPr lang="en"/>
              <a:t>required</a:t>
            </a:r>
            <a:r>
              <a:rPr lang="en"/>
              <a:t> to earn passive income</a:t>
            </a:r>
            <a:endParaRPr/>
          </a:p>
        </p:txBody>
      </p:sp>
      <p:pic>
        <p:nvPicPr>
          <p:cNvPr id="90" name="Google Shape;90;p16"/>
          <p:cNvPicPr preferRelativeResize="0"/>
          <p:nvPr/>
        </p:nvPicPr>
        <p:blipFill>
          <a:blip r:embed="rId3">
            <a:alphaModFix/>
          </a:blip>
          <a:stretch>
            <a:fillRect/>
          </a:stretch>
        </p:blipFill>
        <p:spPr>
          <a:xfrm>
            <a:off x="6521600" y="1144125"/>
            <a:ext cx="2498450" cy="948335"/>
          </a:xfrm>
          <a:prstGeom prst="rect">
            <a:avLst/>
          </a:prstGeom>
          <a:noFill/>
          <a:ln>
            <a:noFill/>
          </a:ln>
        </p:spPr>
      </p:pic>
      <p:pic>
        <p:nvPicPr>
          <p:cNvPr id="91" name="Google Shape;91;p16"/>
          <p:cNvPicPr preferRelativeResize="0"/>
          <p:nvPr/>
        </p:nvPicPr>
        <p:blipFill>
          <a:blip r:embed="rId4">
            <a:alphaModFix/>
          </a:blip>
          <a:stretch>
            <a:fillRect/>
          </a:stretch>
        </p:blipFill>
        <p:spPr>
          <a:xfrm>
            <a:off x="828138" y="4112275"/>
            <a:ext cx="1343025" cy="723900"/>
          </a:xfrm>
          <a:prstGeom prst="rect">
            <a:avLst/>
          </a:prstGeom>
          <a:noFill/>
          <a:ln>
            <a:noFill/>
          </a:ln>
        </p:spPr>
      </p:pic>
      <p:pic>
        <p:nvPicPr>
          <p:cNvPr id="92" name="Google Shape;92;p16"/>
          <p:cNvPicPr preferRelativeResize="0"/>
          <p:nvPr/>
        </p:nvPicPr>
        <p:blipFill>
          <a:blip r:embed="rId5">
            <a:alphaModFix/>
          </a:blip>
          <a:stretch>
            <a:fillRect/>
          </a:stretch>
        </p:blipFill>
        <p:spPr>
          <a:xfrm>
            <a:off x="3826425" y="4150375"/>
            <a:ext cx="1047750" cy="647700"/>
          </a:xfrm>
          <a:prstGeom prst="rect">
            <a:avLst/>
          </a:prstGeom>
          <a:noFill/>
          <a:ln>
            <a:noFill/>
          </a:ln>
        </p:spPr>
      </p:pic>
      <p:pic>
        <p:nvPicPr>
          <p:cNvPr id="93" name="Google Shape;93;p16"/>
          <p:cNvPicPr preferRelativeResize="0"/>
          <p:nvPr/>
        </p:nvPicPr>
        <p:blipFill>
          <a:blip r:embed="rId6">
            <a:alphaModFix/>
          </a:blip>
          <a:stretch>
            <a:fillRect/>
          </a:stretch>
        </p:blipFill>
        <p:spPr>
          <a:xfrm>
            <a:off x="6455949" y="4059888"/>
            <a:ext cx="1124630" cy="828675"/>
          </a:xfrm>
          <a:prstGeom prst="rect">
            <a:avLst/>
          </a:prstGeom>
          <a:noFill/>
          <a:ln>
            <a:noFill/>
          </a:ln>
        </p:spPr>
      </p:pic>
      <p:sp>
        <p:nvSpPr>
          <p:cNvPr id="94" name="Google Shape;94;p16"/>
          <p:cNvSpPr txBox="1"/>
          <p:nvPr/>
        </p:nvSpPr>
        <p:spPr>
          <a:xfrm>
            <a:off x="2280500" y="4226350"/>
            <a:ext cx="9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Tier 1</a:t>
            </a:r>
            <a:endParaRPr>
              <a:solidFill>
                <a:schemeClr val="dk1"/>
              </a:solidFill>
              <a:latin typeface="Roboto"/>
              <a:ea typeface="Roboto"/>
              <a:cs typeface="Roboto"/>
              <a:sym typeface="Roboto"/>
            </a:endParaRPr>
          </a:p>
        </p:txBody>
      </p:sp>
      <p:sp>
        <p:nvSpPr>
          <p:cNvPr id="95" name="Google Shape;95;p16"/>
          <p:cNvSpPr txBox="1"/>
          <p:nvPr/>
        </p:nvSpPr>
        <p:spPr>
          <a:xfrm>
            <a:off x="5085200" y="4226350"/>
            <a:ext cx="9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Tier 2</a:t>
            </a:r>
            <a:endParaRPr>
              <a:solidFill>
                <a:schemeClr val="dk1"/>
              </a:solidFill>
              <a:latin typeface="Roboto"/>
              <a:ea typeface="Roboto"/>
              <a:cs typeface="Roboto"/>
              <a:sym typeface="Roboto"/>
            </a:endParaRPr>
          </a:p>
        </p:txBody>
      </p:sp>
      <p:sp>
        <p:nvSpPr>
          <p:cNvPr id="96" name="Google Shape;96;p16"/>
          <p:cNvSpPr txBox="1"/>
          <p:nvPr/>
        </p:nvSpPr>
        <p:spPr>
          <a:xfrm>
            <a:off x="7889900" y="4226350"/>
            <a:ext cx="9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Tier 3</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Police-meter</a:t>
            </a:r>
            <a:endParaRPr/>
          </a:p>
        </p:txBody>
      </p:sp>
      <p:sp>
        <p:nvSpPr>
          <p:cNvPr id="102" name="Google Shape;102;p17"/>
          <p:cNvSpPr txBox="1"/>
          <p:nvPr>
            <p:ph idx="1" type="body"/>
          </p:nvPr>
        </p:nvSpPr>
        <p:spPr>
          <a:xfrm>
            <a:off x="387900" y="1489825"/>
            <a:ext cx="5767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the meter fills up, the game ends and the player gets arrested by the police.</a:t>
            </a:r>
            <a:endParaRPr/>
          </a:p>
          <a:p>
            <a:pPr indent="0" lvl="0" marL="0" rtl="0" algn="l">
              <a:spcBef>
                <a:spcPts val="1200"/>
              </a:spcBef>
              <a:spcAft>
                <a:spcPts val="0"/>
              </a:spcAft>
              <a:buNone/>
            </a:pPr>
            <a:r>
              <a:rPr lang="en"/>
              <a:t>How it increases? The more workers you have, the faster it fills up(depends on your workers’ quality too)</a:t>
            </a:r>
            <a:endParaRPr/>
          </a:p>
          <a:p>
            <a:pPr indent="0" lvl="0" marL="0" rtl="0" algn="l">
              <a:spcBef>
                <a:spcPts val="1200"/>
              </a:spcBef>
              <a:spcAft>
                <a:spcPts val="1200"/>
              </a:spcAft>
              <a:buNone/>
            </a:pPr>
            <a:r>
              <a:rPr lang="en"/>
              <a:t>How it decreases? You can pay money to bribe the cops but each time you do it, the next time will be    more expensive and the chance of the bribe succeeding will also decrease.</a:t>
            </a:r>
            <a:endParaRPr/>
          </a:p>
        </p:txBody>
      </p:sp>
      <p:pic>
        <p:nvPicPr>
          <p:cNvPr id="103" name="Google Shape;103;p17"/>
          <p:cNvPicPr preferRelativeResize="0"/>
          <p:nvPr/>
        </p:nvPicPr>
        <p:blipFill>
          <a:blip r:embed="rId3">
            <a:alphaModFix/>
          </a:blip>
          <a:stretch>
            <a:fillRect/>
          </a:stretch>
        </p:blipFill>
        <p:spPr>
          <a:xfrm>
            <a:off x="5686225" y="1338575"/>
            <a:ext cx="1733550" cy="3381375"/>
          </a:xfrm>
          <a:prstGeom prst="rect">
            <a:avLst/>
          </a:prstGeom>
          <a:noFill/>
          <a:ln>
            <a:noFill/>
          </a:ln>
        </p:spPr>
      </p:pic>
      <p:pic>
        <p:nvPicPr>
          <p:cNvPr id="104" name="Google Shape;104;p17"/>
          <p:cNvPicPr preferRelativeResize="0"/>
          <p:nvPr/>
        </p:nvPicPr>
        <p:blipFill>
          <a:blip r:embed="rId4">
            <a:alphaModFix/>
          </a:blip>
          <a:stretch>
            <a:fillRect/>
          </a:stretch>
        </p:blipFill>
        <p:spPr>
          <a:xfrm>
            <a:off x="7277100" y="1186175"/>
            <a:ext cx="1866900" cy="368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 mechanics</a:t>
            </a:r>
            <a:endParaRPr/>
          </a:p>
        </p:txBody>
      </p:sp>
      <p:sp>
        <p:nvSpPr>
          <p:cNvPr id="110" name="Google Shape;110;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1: click on coins and avoid the bombs</a:t>
            </a:r>
            <a:endParaRPr/>
          </a:p>
          <a:p>
            <a:pPr indent="0" lvl="0" marL="0" rtl="0" algn="l">
              <a:spcBef>
                <a:spcPts val="1200"/>
              </a:spcBef>
              <a:spcAft>
                <a:spcPts val="0"/>
              </a:spcAft>
              <a:buNone/>
            </a:pPr>
            <a:r>
              <a:rPr lang="en"/>
              <a:t>Game 2: there will be a text message given, player will have to choose the right answers to the text to try to scam the victim and earn money</a:t>
            </a:r>
            <a:endParaRPr/>
          </a:p>
          <a:p>
            <a:pPr indent="0" lvl="0" marL="0" rtl="0" algn="l">
              <a:spcBef>
                <a:spcPts val="1200"/>
              </a:spcBef>
              <a:spcAft>
                <a:spcPts val="0"/>
              </a:spcAft>
              <a:buNone/>
            </a:pPr>
            <a:r>
              <a:rPr lang="en"/>
              <a:t>Game 3: a simple coin flip for a 50/50 gamble to earn money</a:t>
            </a:r>
            <a:endParaRPr/>
          </a:p>
          <a:p>
            <a:pPr indent="0" lvl="0" marL="0" rtl="0" algn="l">
              <a:spcBef>
                <a:spcPts val="1200"/>
              </a:spcBef>
              <a:spcAft>
                <a:spcPts val="1200"/>
              </a:spcAft>
              <a:buNone/>
            </a:pPr>
            <a:r>
              <a:rPr lang="en"/>
              <a:t>Game 4: players will bet some money to play blackjack against an AI and winning gives the player 100% profit</a:t>
            </a:r>
            <a:endParaRPr/>
          </a:p>
        </p:txBody>
      </p:sp>
      <p:pic>
        <p:nvPicPr>
          <p:cNvPr id="111" name="Google Shape;111;p18"/>
          <p:cNvPicPr preferRelativeResize="0"/>
          <p:nvPr/>
        </p:nvPicPr>
        <p:blipFill>
          <a:blip r:embed="rId3">
            <a:alphaModFix/>
          </a:blip>
          <a:stretch>
            <a:fillRect/>
          </a:stretch>
        </p:blipFill>
        <p:spPr>
          <a:xfrm>
            <a:off x="4329150" y="91475"/>
            <a:ext cx="4786225" cy="1204900"/>
          </a:xfrm>
          <a:prstGeom prst="rect">
            <a:avLst/>
          </a:prstGeom>
          <a:noFill/>
          <a:ln>
            <a:noFill/>
          </a:ln>
        </p:spPr>
      </p:pic>
      <p:pic>
        <p:nvPicPr>
          <p:cNvPr id="112" name="Google Shape;112;p18"/>
          <p:cNvPicPr preferRelativeResize="0"/>
          <p:nvPr/>
        </p:nvPicPr>
        <p:blipFill rotWithShape="1">
          <a:blip r:embed="rId4">
            <a:alphaModFix/>
          </a:blip>
          <a:srcRect b="46623" l="8022" r="39370" t="8382"/>
          <a:stretch/>
        </p:blipFill>
        <p:spPr>
          <a:xfrm>
            <a:off x="803700" y="4157675"/>
            <a:ext cx="1264425" cy="985824"/>
          </a:xfrm>
          <a:prstGeom prst="rect">
            <a:avLst/>
          </a:prstGeom>
          <a:noFill/>
          <a:ln>
            <a:noFill/>
          </a:ln>
        </p:spPr>
      </p:pic>
      <p:pic>
        <p:nvPicPr>
          <p:cNvPr id="113" name="Google Shape;113;p18"/>
          <p:cNvPicPr preferRelativeResize="0"/>
          <p:nvPr/>
        </p:nvPicPr>
        <p:blipFill rotWithShape="1">
          <a:blip r:embed="rId5">
            <a:alphaModFix/>
          </a:blip>
          <a:srcRect b="2798" l="0" r="28000" t="70951"/>
          <a:stretch/>
        </p:blipFill>
        <p:spPr>
          <a:xfrm>
            <a:off x="3978275" y="3686175"/>
            <a:ext cx="3994150" cy="135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 Style</a:t>
            </a:r>
            <a:endParaRPr/>
          </a:p>
        </p:txBody>
      </p:sp>
      <p:sp>
        <p:nvSpPr>
          <p:cNvPr id="119" name="Google Shape;11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Low poly =&gt; reduces geometry complexity and shows consistency between objs, as all objs has the same low poly look, even the downloaded ones</a:t>
            </a:r>
            <a:endParaRPr/>
          </a:p>
          <a:p>
            <a:pPr indent="0" lvl="0" marL="0" rtl="0" algn="l">
              <a:spcBef>
                <a:spcPts val="1200"/>
              </a:spcBef>
              <a:spcAft>
                <a:spcPts val="0"/>
              </a:spcAft>
              <a:buNone/>
            </a:pPr>
            <a:r>
              <a:rPr lang="en"/>
              <a:t>Dull =&gt; emphasize the shady/low </a:t>
            </a:r>
            <a:r>
              <a:rPr lang="en"/>
              <a:t>quality</a:t>
            </a:r>
            <a:r>
              <a:rPr lang="en"/>
              <a:t> building</a:t>
            </a:r>
            <a:endParaRPr/>
          </a:p>
          <a:p>
            <a:pPr indent="0" lvl="0" marL="0" rtl="0" algn="l">
              <a:spcBef>
                <a:spcPts val="1200"/>
              </a:spcBef>
              <a:spcAft>
                <a:spcPts val="1200"/>
              </a:spcAft>
              <a:buNone/>
            </a:pPr>
            <a:r>
              <a:t/>
            </a:r>
            <a:endParaRPr/>
          </a:p>
        </p:txBody>
      </p:sp>
      <p:pic>
        <p:nvPicPr>
          <p:cNvPr id="120" name="Google Shape;120;p19"/>
          <p:cNvPicPr preferRelativeResize="0"/>
          <p:nvPr/>
        </p:nvPicPr>
        <p:blipFill>
          <a:blip r:embed="rId3">
            <a:alphaModFix/>
          </a:blip>
          <a:stretch>
            <a:fillRect/>
          </a:stretch>
        </p:blipFill>
        <p:spPr>
          <a:xfrm>
            <a:off x="617700" y="2770787"/>
            <a:ext cx="3630474" cy="1945075"/>
          </a:xfrm>
          <a:prstGeom prst="rect">
            <a:avLst/>
          </a:prstGeom>
          <a:noFill/>
          <a:ln>
            <a:noFill/>
          </a:ln>
        </p:spPr>
      </p:pic>
      <p:pic>
        <p:nvPicPr>
          <p:cNvPr id="121" name="Google Shape;121;p19"/>
          <p:cNvPicPr preferRelativeResize="0"/>
          <p:nvPr/>
        </p:nvPicPr>
        <p:blipFill>
          <a:blip r:embed="rId4">
            <a:alphaModFix/>
          </a:blip>
          <a:stretch>
            <a:fillRect/>
          </a:stretch>
        </p:blipFill>
        <p:spPr>
          <a:xfrm>
            <a:off x="4810050" y="2770775"/>
            <a:ext cx="3181350" cy="1981200"/>
          </a:xfrm>
          <a:prstGeom prst="rect">
            <a:avLst/>
          </a:prstGeom>
          <a:noFill/>
          <a:ln>
            <a:noFill/>
          </a:ln>
        </p:spPr>
      </p:pic>
      <p:sp>
        <p:nvSpPr>
          <p:cNvPr id="122" name="Google Shape;122;p19"/>
          <p:cNvSpPr txBox="1"/>
          <p:nvPr/>
        </p:nvSpPr>
        <p:spPr>
          <a:xfrm>
            <a:off x="4757875" y="4751975"/>
            <a:ext cx="3024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Inspired by Startup Company &amp; Prison Architect</a:t>
            </a:r>
            <a:endParaRPr sz="10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Group Members: Winston, Jerryl, Ethan Heng, Ethan Huang" id="127" name="Google Shape;127;p20" title="Group 5's Trailer">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Playtest Survey Results</a:t>
            </a:r>
            <a:endParaRPr/>
          </a:p>
        </p:txBody>
      </p:sp>
      <p:pic>
        <p:nvPicPr>
          <p:cNvPr id="133" name="Google Shape;133;p21"/>
          <p:cNvPicPr preferRelativeResize="0"/>
          <p:nvPr/>
        </p:nvPicPr>
        <p:blipFill>
          <a:blip r:embed="rId3">
            <a:alphaModFix/>
          </a:blip>
          <a:stretch>
            <a:fillRect/>
          </a:stretch>
        </p:blipFill>
        <p:spPr>
          <a:xfrm>
            <a:off x="348388" y="1228924"/>
            <a:ext cx="4260300" cy="1965153"/>
          </a:xfrm>
          <a:prstGeom prst="rect">
            <a:avLst/>
          </a:prstGeom>
          <a:noFill/>
          <a:ln>
            <a:noFill/>
          </a:ln>
        </p:spPr>
      </p:pic>
      <p:pic>
        <p:nvPicPr>
          <p:cNvPr id="134" name="Google Shape;134;p21"/>
          <p:cNvPicPr preferRelativeResize="0"/>
          <p:nvPr/>
        </p:nvPicPr>
        <p:blipFill>
          <a:blip r:embed="rId4">
            <a:alphaModFix/>
          </a:blip>
          <a:stretch>
            <a:fillRect/>
          </a:stretch>
        </p:blipFill>
        <p:spPr>
          <a:xfrm>
            <a:off x="4536462" y="1232575"/>
            <a:ext cx="4260300" cy="1957829"/>
          </a:xfrm>
          <a:prstGeom prst="rect">
            <a:avLst/>
          </a:prstGeom>
          <a:noFill/>
          <a:ln>
            <a:noFill/>
          </a:ln>
        </p:spPr>
      </p:pic>
      <p:pic>
        <p:nvPicPr>
          <p:cNvPr id="135" name="Google Shape;135;p21"/>
          <p:cNvPicPr preferRelativeResize="0"/>
          <p:nvPr/>
        </p:nvPicPr>
        <p:blipFill>
          <a:blip r:embed="rId5">
            <a:alphaModFix/>
          </a:blip>
          <a:stretch>
            <a:fillRect/>
          </a:stretch>
        </p:blipFill>
        <p:spPr>
          <a:xfrm>
            <a:off x="347238" y="2968375"/>
            <a:ext cx="4262599" cy="1963525"/>
          </a:xfrm>
          <a:prstGeom prst="rect">
            <a:avLst/>
          </a:prstGeom>
          <a:noFill/>
          <a:ln>
            <a:noFill/>
          </a:ln>
        </p:spPr>
      </p:pic>
      <p:pic>
        <p:nvPicPr>
          <p:cNvPr id="136" name="Google Shape;136;p21"/>
          <p:cNvPicPr preferRelativeResize="0"/>
          <p:nvPr/>
        </p:nvPicPr>
        <p:blipFill>
          <a:blip r:embed="rId6">
            <a:alphaModFix/>
          </a:blip>
          <a:stretch>
            <a:fillRect/>
          </a:stretch>
        </p:blipFill>
        <p:spPr>
          <a:xfrm>
            <a:off x="4546875" y="2971225"/>
            <a:ext cx="4239461" cy="195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