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a:t>
          </a:r>
          <a:r>
            <a:rPr lang="en-US" sz="1600" b="1" dirty="0"/>
            <a:t>3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Able to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a:t>
          </a:r>
          <a:r>
            <a:rPr lang="en-US" sz="1600" b="1" dirty="0">
              <a:latin typeface="+mn-lt"/>
            </a:rPr>
            <a:t>3 members</a:t>
          </a:r>
          <a:endParaRPr lang="en-US" sz="16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a:t>
          </a:r>
          <a:r>
            <a:rPr lang="en-US" sz="1600" b="1" dirty="0">
              <a:latin typeface="+mn-lt"/>
            </a:rPr>
            <a:t>6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0" presStyleCnt="1"/>
      <dgm:spPr/>
    </dgm:pt>
    <dgm:pt modelId="{06A40230-BBEA-4EEB-8E0A-F9C05E3FA52F}" type="pres">
      <dgm:prSet presAssocID="{BA7B27D0-2D3F-4631-8036-251D3744AB89}" presName="rootConnector" presStyleLbl="node1" presStyleIdx="0" presStyleCnt="1"/>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0" presStyleCnt="3"/>
      <dgm:spPr/>
    </dgm:pt>
    <dgm:pt modelId="{4BE77C38-7F27-4EB9-A3E5-EC9E1526BA43}" type="pres">
      <dgm:prSet presAssocID="{E8364B2A-96A9-4A90-8D80-96533873DD2E}" presName="childText" presStyleLbl="bgAcc1" presStyleIdx="0" presStyleCnt="3">
        <dgm:presLayoutVars>
          <dgm:bulletEnabled val="1"/>
        </dgm:presLayoutVars>
      </dgm:prSet>
      <dgm:spPr/>
    </dgm:pt>
    <dgm:pt modelId="{8C1131F0-472E-45E9-90DF-892E76689F49}" type="pres">
      <dgm:prSet presAssocID="{1074230E-499E-4176-A479-E6B6656C711B}" presName="Name13" presStyleLbl="parChTrans1D2" presStyleIdx="1" presStyleCnt="3"/>
      <dgm:spPr/>
    </dgm:pt>
    <dgm:pt modelId="{97FDEC4F-65B3-4AFF-A371-C84CF24374A6}" type="pres">
      <dgm:prSet presAssocID="{FEA011D8-BE5C-4A50-BE1D-4068BA94849C}" presName="childText" presStyleLbl="bgAcc1" presStyleIdx="1" presStyleCnt="3">
        <dgm:presLayoutVars>
          <dgm:bulletEnabled val="1"/>
        </dgm:presLayoutVars>
      </dgm:prSet>
      <dgm:spPr/>
    </dgm:pt>
    <dgm:pt modelId="{EF4CE259-6BA3-4FBC-B0ED-06CB6B008224}" type="pres">
      <dgm:prSet presAssocID="{9D450422-0446-470B-A8D8-068EF14AC0D9}" presName="Name13" presStyleLbl="parChTrans1D2" presStyleIdx="2" presStyleCnt="3"/>
      <dgm:spPr/>
    </dgm:pt>
    <dgm:pt modelId="{0FA1F009-0BB7-4C77-A778-53DD16DA377F}" type="pres">
      <dgm:prSet presAssocID="{38CE6D29-A14B-44B1-8BDB-9566F76E316D}" presName="childText" presStyleLbl="bgAcc1" presStyleIdx="2" presStyleCnt="3">
        <dgm:presLayoutVars>
          <dgm:bulletEnabled val="1"/>
        </dgm:presLayoutVars>
      </dgm:prSet>
      <dgm:spPr/>
    </dgm:pt>
  </dgm:ptLst>
  <dgm:cxnLst>
    <dgm:cxn modelId="{9387A410-0D8B-432C-B513-00EF128EF64F}" type="presOf" srcId="{E0794131-AA03-44A3-B586-DD7FB3D69AA5}" destId="{E5800715-39C1-4CC4-9B9A-8BB3A54547F4}" srcOrd="0"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0" destOrd="0" parTransId="{8F6FD1E7-B0E2-4BA6-9589-21533BAAD7E1}" sibTransId="{AC8DDDA0-212E-4C14-A85A-55E11A1790A3}"/>
    <dgm:cxn modelId="{F0073B8B-DFA1-4EBF-8229-435BDAFD3BCD}" type="presOf" srcId="{1074230E-499E-4176-A479-E6B6656C711B}" destId="{8C1131F0-472E-45E9-90DF-892E76689F49}" srcOrd="0" destOrd="0" presId="urn:microsoft.com/office/officeart/2005/8/layout/hierarchy3"/>
    <dgm:cxn modelId="{B6E56C9C-4F02-402B-A0FD-A41FB4EC325C}" type="presOf" srcId="{38CE6D29-A14B-44B1-8BDB-9566F76E316D}" destId="{0FA1F009-0BB7-4C77-A778-53DD16DA377F}" srcOrd="0" destOrd="0" presId="urn:microsoft.com/office/officeart/2005/8/layout/hierarchy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1966CDBC-0FAF-4C2E-AB3C-FBA25F04C7C1}" type="presOf" srcId="{FEA011D8-BE5C-4A50-BE1D-4068BA94849C}" destId="{97FDEC4F-65B3-4AFF-A371-C84CF24374A6}" srcOrd="0" destOrd="0" presId="urn:microsoft.com/office/officeart/2005/8/layout/hierarchy3"/>
    <dgm:cxn modelId="{A80F11D9-560F-4F24-9247-904EEEA4AF07}" srcId="{BA7B27D0-2D3F-4631-8036-251D3744AB89}" destId="{FEA011D8-BE5C-4A50-BE1D-4068BA94849C}" srcOrd="1" destOrd="0" parTransId="{1074230E-499E-4176-A479-E6B6656C711B}" sibTransId="{2CD61435-2C60-4960-B13C-34E32FD4E115}"/>
    <dgm:cxn modelId="{1E21BE13-1F3E-419B-BB7C-A178826149D6}" type="presParOf" srcId="{AF91FF0E-68B1-4B57-9C64-CCFB25C1258D}" destId="{9C19D335-8BA9-4675-B0F0-A48EA5D23E64}" srcOrd="0"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4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4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4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400" dirty="0"/>
            <a:t>Appointed by the Council; 2</a:t>
          </a:r>
          <a:r>
            <a:rPr lang="el-GR" sz="1400" dirty="0">
              <a:latin typeface="Calibri" panose="020F0502020204030204" pitchFamily="34" charset="0"/>
            </a:rPr>
            <a:t>π</a:t>
          </a:r>
          <a:r>
            <a:rPr lang="en-US" sz="1400" dirty="0"/>
            <a:t> year terms  </a:t>
          </a:r>
          <a:r>
            <a:rPr lang="en-US" sz="1400" b="1" dirty="0"/>
            <a:t>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4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400" dirty="0"/>
            <a:t>Able to challenge any Senate bill by rejecting it to Referendum; risks intervention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4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400" dirty="0"/>
            <a:t>e (2.7183…) </a:t>
          </a:r>
          <a:r>
            <a:rPr lang="en-US" sz="1400" dirty="0">
              <a:latin typeface="+mn-lt"/>
            </a:rPr>
            <a:t>year terms, ranked choice voting by direct election               </a:t>
          </a:r>
          <a:r>
            <a:rPr lang="en-US" sz="1400" b="1" dirty="0">
              <a:latin typeface="+mn-lt"/>
            </a:rPr>
            <a:t>3 members</a:t>
          </a:r>
          <a:endParaRPr lang="en-US" sz="14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400" dirty="0">
              <a:latin typeface="+mn-lt"/>
            </a:rPr>
            <a:t>3</a:t>
          </a:r>
          <a:r>
            <a:rPr lang="el-GR" sz="1400" dirty="0">
              <a:latin typeface="Calibri" panose="020F0502020204030204" pitchFamily="34" charset="0"/>
            </a:rPr>
            <a:t>ϕ</a:t>
          </a:r>
          <a:r>
            <a:rPr lang="en-US" sz="1400" dirty="0">
              <a:latin typeface="Calibri" panose="020F0502020204030204" pitchFamily="34" charset="0"/>
            </a:rPr>
            <a:t> </a:t>
          </a:r>
          <a:r>
            <a:rPr lang="en-US" sz="1400" dirty="0">
              <a:latin typeface="+mn-lt"/>
            </a:rPr>
            <a:t>(4.854…) year terms, ranked choice voting by direct election </a:t>
          </a:r>
          <a:r>
            <a:rPr lang="en-US" sz="1400" b="1" dirty="0">
              <a:latin typeface="+mn-lt"/>
            </a:rPr>
            <a:t>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impeachments of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4"/>
      <dgm:spPr/>
    </dgm:pt>
    <dgm:pt modelId="{4834783F-7CF0-4904-B124-F9E40F0F1999}" type="pres">
      <dgm:prSet presAssocID="{BFA0AD2E-8C3F-4AE9-AABB-5487BDCF26D5}" presName="rootConnector" presStyleLbl="node1" presStyleIdx="0" presStyleCnt="4"/>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12"/>
      <dgm:spPr/>
    </dgm:pt>
    <dgm:pt modelId="{0F347487-8371-459D-8567-F91FF282A942}" type="pres">
      <dgm:prSet presAssocID="{7192883A-FDC8-43A7-AB61-8975C6A12FD9}" presName="childText" presStyleLbl="bgAcc1" presStyleIdx="0" presStyleCnt="12">
        <dgm:presLayoutVars>
          <dgm:bulletEnabled val="1"/>
        </dgm:presLayoutVars>
      </dgm:prSet>
      <dgm:spPr/>
    </dgm:pt>
    <dgm:pt modelId="{3B9CF1F4-7CF0-4767-BE25-D0E3121DA1BC}" type="pres">
      <dgm:prSet presAssocID="{59BCDA09-693A-4BE5-8A53-AA2B231EDDD9}" presName="Name13" presStyleLbl="parChTrans1D2" presStyleIdx="1" presStyleCnt="12"/>
      <dgm:spPr/>
    </dgm:pt>
    <dgm:pt modelId="{10BA5B11-A534-43F3-9215-E8EBE4FD3639}" type="pres">
      <dgm:prSet presAssocID="{686C6555-ADE1-46A8-A10B-CFB9DAB2585D}" presName="childText" presStyleLbl="bgAcc1" presStyleIdx="1" presStyleCnt="12">
        <dgm:presLayoutVars>
          <dgm:bulletEnabled val="1"/>
        </dgm:presLayoutVars>
      </dgm:prSet>
      <dgm:spPr/>
    </dgm:pt>
    <dgm:pt modelId="{79E72CFB-FCEC-4C87-903B-335F357BE44C}" type="pres">
      <dgm:prSet presAssocID="{30D1D0A5-8698-465B-8FD7-9B8B5466137F}" presName="Name13" presStyleLbl="parChTrans1D2" presStyleIdx="2" presStyleCnt="12"/>
      <dgm:spPr/>
    </dgm:pt>
    <dgm:pt modelId="{C1703195-E2F0-4DD4-A7C6-A7B8E05AC4DA}" type="pres">
      <dgm:prSet presAssocID="{A4C5D13E-ABF2-458E-BCE3-8982FF134282}" presName="childText" presStyleLbl="bgAcc1" presStyleIdx="2" presStyleCnt="12">
        <dgm:presLayoutVars>
          <dgm:bulletEnabled val="1"/>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1" presStyleCnt="4"/>
      <dgm:spPr/>
    </dgm:pt>
    <dgm:pt modelId="{06A40230-BBEA-4EEB-8E0A-F9C05E3FA52F}" type="pres">
      <dgm:prSet presAssocID="{BA7B27D0-2D3F-4631-8036-251D3744AB89}" presName="rootConnector" presStyleLbl="node1" presStyleIdx="1" presStyleCnt="4"/>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3" presStyleCnt="12"/>
      <dgm:spPr/>
    </dgm:pt>
    <dgm:pt modelId="{4BE77C38-7F27-4EB9-A3E5-EC9E1526BA43}" type="pres">
      <dgm:prSet presAssocID="{E8364B2A-96A9-4A90-8D80-96533873DD2E}" presName="childText" presStyleLbl="bgAcc1" presStyleIdx="3" presStyleCnt="12">
        <dgm:presLayoutVars>
          <dgm:bulletEnabled val="1"/>
        </dgm:presLayoutVars>
      </dgm:prSet>
      <dgm:spPr/>
    </dgm:pt>
    <dgm:pt modelId="{8C1131F0-472E-45E9-90DF-892E76689F49}" type="pres">
      <dgm:prSet presAssocID="{1074230E-499E-4176-A479-E6B6656C711B}" presName="Name13" presStyleLbl="parChTrans1D2" presStyleIdx="4" presStyleCnt="12"/>
      <dgm:spPr/>
    </dgm:pt>
    <dgm:pt modelId="{97FDEC4F-65B3-4AFF-A371-C84CF24374A6}" type="pres">
      <dgm:prSet presAssocID="{FEA011D8-BE5C-4A50-BE1D-4068BA94849C}" presName="childText" presStyleLbl="bgAcc1" presStyleIdx="4" presStyleCnt="12">
        <dgm:presLayoutVars>
          <dgm:bulletEnabled val="1"/>
        </dgm:presLayoutVars>
      </dgm:prSet>
      <dgm:spPr/>
    </dgm:pt>
    <dgm:pt modelId="{EF4CE259-6BA3-4FBC-B0ED-06CB6B008224}" type="pres">
      <dgm:prSet presAssocID="{9D450422-0446-470B-A8D8-068EF14AC0D9}" presName="Name13" presStyleLbl="parChTrans1D2" presStyleIdx="5" presStyleCnt="12"/>
      <dgm:spPr/>
    </dgm:pt>
    <dgm:pt modelId="{0FA1F009-0BB7-4C77-A778-53DD16DA377F}" type="pres">
      <dgm:prSet presAssocID="{38CE6D29-A14B-44B1-8BDB-9566F76E316D}" presName="childText" presStyleLbl="bgAcc1" presStyleIdx="5" presStyleCnt="12">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2" presStyleCnt="4"/>
      <dgm:spPr/>
    </dgm:pt>
    <dgm:pt modelId="{8F4EADF7-0D07-4DB0-A557-8EE9CBFCFA69}" type="pres">
      <dgm:prSet presAssocID="{3DF55CC1-596E-4642-B602-F36075138BE9}" presName="rootConnector" presStyleLbl="node1" presStyleIdx="2" presStyleCnt="4"/>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6" presStyleCnt="12"/>
      <dgm:spPr/>
    </dgm:pt>
    <dgm:pt modelId="{24EDB460-9B67-4E8A-A4D4-D94AEF48294C}" type="pres">
      <dgm:prSet presAssocID="{CB297B8D-8903-4A6E-94BC-FE08294C0DEF}" presName="childText" presStyleLbl="bgAcc1" presStyleIdx="6" presStyleCnt="12">
        <dgm:presLayoutVars>
          <dgm:bulletEnabled val="1"/>
        </dgm:presLayoutVars>
      </dgm:prSet>
      <dgm:spPr/>
    </dgm:pt>
    <dgm:pt modelId="{EB99CBF0-2765-458F-8606-53D198C95F60}" type="pres">
      <dgm:prSet presAssocID="{06206782-6B20-46F3-B3E3-33F89E915850}" presName="Name13" presStyleLbl="parChTrans1D2" presStyleIdx="7" presStyleCnt="12"/>
      <dgm:spPr/>
    </dgm:pt>
    <dgm:pt modelId="{62F03730-D79A-4FA2-BD7C-E05AF9E924DB}" type="pres">
      <dgm:prSet presAssocID="{2A778ED8-B5C5-4F7F-8213-7445AD9D97CB}" presName="childText" presStyleLbl="bgAcc1" presStyleIdx="7" presStyleCnt="12">
        <dgm:presLayoutVars>
          <dgm:bulletEnabled val="1"/>
        </dgm:presLayoutVars>
      </dgm:prSet>
      <dgm:spPr/>
    </dgm:pt>
    <dgm:pt modelId="{835C749B-CF2B-4C05-B930-D35264D9FA5A}" type="pres">
      <dgm:prSet presAssocID="{BCE38992-871E-42B5-B21D-1A9C20429BDF}" presName="Name13" presStyleLbl="parChTrans1D2" presStyleIdx="8" presStyleCnt="12"/>
      <dgm:spPr/>
    </dgm:pt>
    <dgm:pt modelId="{7D80688E-5B55-4078-BFA5-7EBBA751DD45}" type="pres">
      <dgm:prSet presAssocID="{0E667CEA-E822-4293-B93B-54C5F2D9E8C8}" presName="childText" presStyleLbl="bgAcc1" presStyleIdx="8" presStyleCnt="12">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3" presStyleCnt="4"/>
      <dgm:spPr/>
    </dgm:pt>
    <dgm:pt modelId="{ADDE32A6-60A5-4DFF-808C-76A16EDA004A}" type="pres">
      <dgm:prSet presAssocID="{73597674-9ADB-405D-8FB8-CF535DD2DECD}" presName="rootConnector" presStyleLbl="node1" presStyleIdx="3" presStyleCnt="4"/>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9" presStyleCnt="12"/>
      <dgm:spPr/>
    </dgm:pt>
    <dgm:pt modelId="{3502F5CD-BD25-4557-8244-FB6A63469B92}" type="pres">
      <dgm:prSet presAssocID="{CE8157BB-6796-459F-9720-D04DC7F2F081}" presName="childText" presStyleLbl="bgAcc1" presStyleIdx="9" presStyleCnt="12">
        <dgm:presLayoutVars>
          <dgm:bulletEnabled val="1"/>
        </dgm:presLayoutVars>
      </dgm:prSet>
      <dgm:spPr/>
    </dgm:pt>
    <dgm:pt modelId="{46BA4077-191E-496D-A856-92FD4EA2AFAF}" type="pres">
      <dgm:prSet presAssocID="{F9401BB2-00D9-40E9-B553-076CA3762650}" presName="Name13" presStyleLbl="parChTrans1D2" presStyleIdx="10" presStyleCnt="12"/>
      <dgm:spPr/>
    </dgm:pt>
    <dgm:pt modelId="{D0738A61-38FE-474F-869E-949D15397F1E}" type="pres">
      <dgm:prSet presAssocID="{F327DC6D-44F5-45F0-A5B3-9E77F2E6FABF}" presName="childText" presStyleLbl="bgAcc1" presStyleIdx="10" presStyleCnt="12">
        <dgm:presLayoutVars>
          <dgm:bulletEnabled val="1"/>
        </dgm:presLayoutVars>
      </dgm:prSet>
      <dgm:spPr/>
    </dgm:pt>
    <dgm:pt modelId="{AC3873FB-012B-4B37-B521-E8D7001CCB3F}" type="pres">
      <dgm:prSet presAssocID="{1785AE63-5F7D-4EEB-9695-192E1E895485}" presName="Name13" presStyleLbl="parChTrans1D2" presStyleIdx="11" presStyleCnt="12"/>
      <dgm:spPr/>
    </dgm:pt>
    <dgm:pt modelId="{F8C37E9D-A4B1-4CB6-AF6F-49F8589DC6CD}" type="pres">
      <dgm:prSet presAssocID="{D22C5E52-3043-47DA-8C04-A49124467E5E}" presName="childText" presStyleLbl="bgAcc1" presStyleIdx="11" presStyleCnt="12">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9387A410-0D8B-432C-B513-00EF128EF64F}" type="presOf" srcId="{E0794131-AA03-44A3-B586-DD7FB3D69AA5}" destId="{E5800715-39C1-4CC4-9B9A-8BB3A54547F4}"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1" destOrd="0" parTransId="{8F6FD1E7-B0E2-4BA6-9589-21533BAAD7E1}" sibTransId="{AC8DDDA0-212E-4C14-A85A-55E11A1790A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F0073B8B-DFA1-4EBF-8229-435BDAFD3BCD}" type="presOf" srcId="{1074230E-499E-4176-A479-E6B6656C711B}" destId="{8C1131F0-472E-45E9-90DF-892E76689F49}"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3"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B6E56C9C-4F02-402B-A0FD-A41FB4EC325C}" type="presOf" srcId="{38CE6D29-A14B-44B1-8BDB-9566F76E316D}" destId="{0FA1F009-0BB7-4C77-A778-53DD16DA377F}" srcOrd="0" destOrd="0" presId="urn:microsoft.com/office/officeart/2005/8/layout/hierarchy3"/>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1966CDBC-0FAF-4C2E-AB3C-FBA25F04C7C1}" type="presOf" srcId="{FEA011D8-BE5C-4A50-BE1D-4068BA94849C}" destId="{97FDEC4F-65B3-4AFF-A371-C84CF24374A6}" srcOrd="0" destOrd="0" presId="urn:microsoft.com/office/officeart/2005/8/layout/hierarchy3"/>
    <dgm:cxn modelId="{9255ABD8-B8B2-48E9-81DB-6B3AC78CF501}" srcId="{BFA0AD2E-8C3F-4AE9-AABB-5487BDCF26D5}" destId="{7192883A-FDC8-43A7-AB61-8975C6A12FD9}" srcOrd="0" destOrd="0" parTransId="{E33C8920-70E5-483D-943F-9A21945371A3}" sibTransId="{C2EE0D86-0892-4487-9B41-A8D8A7C17003}"/>
    <dgm:cxn modelId="{A80F11D9-560F-4F24-9247-904EEEA4AF07}" srcId="{BA7B27D0-2D3F-4631-8036-251D3744AB89}" destId="{FEA011D8-BE5C-4A50-BE1D-4068BA94849C}" srcOrd="1" destOrd="0" parTransId="{1074230E-499E-4176-A479-E6B6656C711B}" sibTransId="{2CD61435-2C60-4960-B13C-34E32FD4E115}"/>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2"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1E21BE13-1F3E-419B-BB7C-A178826149D6}" type="presParOf" srcId="{AF91FF0E-68B1-4B57-9C64-CCFB25C1258D}" destId="{9C19D335-8BA9-4675-B0F0-A48EA5D23E64}" srcOrd="1"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 modelId="{8E034E21-9D99-43C3-A351-9A0F76702E1C}" type="presParOf" srcId="{AF91FF0E-68B1-4B57-9C64-CCFB25C1258D}" destId="{6CFC2CD1-0CC1-4781-AA42-B48AF13707BB}" srcOrd="2"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3"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executive decrees to referendum; overrule executive decrees by passing a Bill with supermajority.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intervention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a:t>
          </a:r>
          <a:r>
            <a:rPr lang="en-US" sz="1600" b="1" kern="1200" dirty="0">
              <a:latin typeface="+mn-lt"/>
            </a:rPr>
            <a:t>6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Governs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a:t>
          </a:r>
          <a:r>
            <a:rPr lang="en-US" sz="1600" b="1" kern="1200" dirty="0">
              <a:latin typeface="+mn-lt"/>
            </a:rPr>
            <a:t>3 members</a:t>
          </a:r>
          <a:endParaRPr lang="en-US" sz="1600" b="1"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issues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both executive decrees and bills 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a:t>
          </a:r>
          <a:r>
            <a:rPr lang="en-US" sz="1600" b="1" kern="1200" dirty="0"/>
            <a:t>3 members</a:t>
          </a:r>
        </a:p>
      </dsp:txBody>
      <dsp:txXfrm>
        <a:off x="8199353" y="4923688"/>
        <a:ext cx="2007403" cy="1226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04ACB-0052-456E-8615-CEB9F33F2F9C}">
      <dsp:nvSpPr>
        <dsp:cNvPr id="0" name=""/>
        <dsp:cNvSpPr/>
      </dsp:nvSpPr>
      <dsp:spPr>
        <a:xfrm>
          <a:off x="497555" y="759"/>
          <a:ext cx="2605570" cy="13027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535712" y="38916"/>
        <a:ext cx="2529256" cy="1226471"/>
      </dsp:txXfrm>
    </dsp:sp>
    <dsp:sp modelId="{E5800715-39C1-4CC4-9B9A-8BB3A54547F4}">
      <dsp:nvSpPr>
        <dsp:cNvPr id="0" name=""/>
        <dsp:cNvSpPr/>
      </dsp:nvSpPr>
      <dsp:spPr>
        <a:xfrm>
          <a:off x="758112" y="1303544"/>
          <a:ext cx="260557" cy="977089"/>
        </a:xfrm>
        <a:custGeom>
          <a:avLst/>
          <a:gdLst/>
          <a:ahLst/>
          <a:cxnLst/>
          <a:rect l="0" t="0" r="0" b="0"/>
          <a:pathLst>
            <a:path>
              <a:moveTo>
                <a:pt x="0" y="0"/>
              </a:moveTo>
              <a:lnTo>
                <a:pt x="0" y="977089"/>
              </a:lnTo>
              <a:lnTo>
                <a:pt x="260557" y="9770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1018669" y="1629240"/>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1056826" y="1667397"/>
        <a:ext cx="2008142" cy="1226471"/>
      </dsp:txXfrm>
    </dsp:sp>
    <dsp:sp modelId="{8C1131F0-472E-45E9-90DF-892E76689F49}">
      <dsp:nvSpPr>
        <dsp:cNvPr id="0" name=""/>
        <dsp:cNvSpPr/>
      </dsp:nvSpPr>
      <dsp:spPr>
        <a:xfrm>
          <a:off x="758112" y="1303544"/>
          <a:ext cx="260557" cy="2605570"/>
        </a:xfrm>
        <a:custGeom>
          <a:avLst/>
          <a:gdLst/>
          <a:ahLst/>
          <a:cxnLst/>
          <a:rect l="0" t="0" r="0" b="0"/>
          <a:pathLst>
            <a:path>
              <a:moveTo>
                <a:pt x="0" y="0"/>
              </a:moveTo>
              <a:lnTo>
                <a:pt x="0" y="2605570"/>
              </a:lnTo>
              <a:lnTo>
                <a:pt x="260557" y="260557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1018669" y="3257722"/>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1056826" y="3295879"/>
        <a:ext cx="2008142" cy="1226471"/>
      </dsp:txXfrm>
    </dsp:sp>
    <dsp:sp modelId="{EF4CE259-6BA3-4FBC-B0ED-06CB6B008224}">
      <dsp:nvSpPr>
        <dsp:cNvPr id="0" name=""/>
        <dsp:cNvSpPr/>
      </dsp:nvSpPr>
      <dsp:spPr>
        <a:xfrm>
          <a:off x="758112" y="1303544"/>
          <a:ext cx="260557" cy="4234052"/>
        </a:xfrm>
        <a:custGeom>
          <a:avLst/>
          <a:gdLst/>
          <a:ahLst/>
          <a:cxnLst/>
          <a:rect l="0" t="0" r="0" b="0"/>
          <a:pathLst>
            <a:path>
              <a:moveTo>
                <a:pt x="0" y="0"/>
              </a:moveTo>
              <a:lnTo>
                <a:pt x="0" y="4234052"/>
              </a:lnTo>
              <a:lnTo>
                <a:pt x="260557" y="4234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1018669" y="4886204"/>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1056826" y="4924361"/>
        <a:ext cx="2008142" cy="122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2082"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37135" y="287554"/>
        <a:ext cx="2323471" cy="1126682"/>
      </dsp:txXfrm>
    </dsp:sp>
    <dsp:sp modelId="{2DC17A79-D637-4322-AF8C-F166D5B09B68}">
      <dsp:nvSpPr>
        <dsp:cNvPr id="0" name=""/>
        <dsp:cNvSpPr/>
      </dsp:nvSpPr>
      <dsp:spPr>
        <a:xfrm>
          <a:off x="241440"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480798"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executive decrees to referendum; overrule executive decrees by passing a Bill with supermajority</a:t>
          </a:r>
        </a:p>
      </dsp:txBody>
      <dsp:txXfrm>
        <a:off x="515851" y="1783540"/>
        <a:ext cx="1844755" cy="1126682"/>
      </dsp:txXfrm>
    </dsp:sp>
    <dsp:sp modelId="{3B9CF1F4-7CF0-4767-BE25-D0E3121DA1BC}">
      <dsp:nvSpPr>
        <dsp:cNvPr id="0" name=""/>
        <dsp:cNvSpPr/>
      </dsp:nvSpPr>
      <dsp:spPr>
        <a:xfrm>
          <a:off x="241440"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480798"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Risks intervention from the Court when rejecting to referendum or overruling the Council by supermajority</a:t>
          </a:r>
        </a:p>
      </dsp:txBody>
      <dsp:txXfrm>
        <a:off x="515851" y="3279526"/>
        <a:ext cx="1844755" cy="1126682"/>
      </dsp:txXfrm>
    </dsp:sp>
    <dsp:sp modelId="{79E72CFB-FCEC-4C87-903B-335F357BE44C}">
      <dsp:nvSpPr>
        <dsp:cNvPr id="0" name=""/>
        <dsp:cNvSpPr/>
      </dsp:nvSpPr>
      <dsp:spPr>
        <a:xfrm>
          <a:off x="241440"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480798"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3</a:t>
          </a:r>
          <a:r>
            <a:rPr lang="el-GR" sz="1400" kern="1200" dirty="0">
              <a:latin typeface="Calibri" panose="020F0502020204030204" pitchFamily="34" charset="0"/>
            </a:rPr>
            <a:t>ϕ</a:t>
          </a:r>
          <a:r>
            <a:rPr lang="en-US" sz="1400" kern="1200" dirty="0">
              <a:latin typeface="Calibri" panose="020F0502020204030204" pitchFamily="34" charset="0"/>
            </a:rPr>
            <a:t> </a:t>
          </a:r>
          <a:r>
            <a:rPr lang="en-US" sz="1400" kern="1200" dirty="0">
              <a:latin typeface="+mn-lt"/>
            </a:rPr>
            <a:t>(4.854…) year terms, ranked choice voting by direct election </a:t>
          </a:r>
          <a:r>
            <a:rPr lang="en-US" sz="1400" b="1" kern="1200" dirty="0">
              <a:latin typeface="+mn-lt"/>
            </a:rPr>
            <a:t>9 members</a:t>
          </a:r>
        </a:p>
      </dsp:txBody>
      <dsp:txXfrm>
        <a:off x="515851" y="4775511"/>
        <a:ext cx="1844755" cy="1126682"/>
      </dsp:txXfrm>
    </dsp:sp>
    <dsp:sp modelId="{A4104ACB-0052-456E-8615-CEB9F33F2F9C}">
      <dsp:nvSpPr>
        <dsp:cNvPr id="0" name=""/>
        <dsp:cNvSpPr/>
      </dsp:nvSpPr>
      <dsp:spPr>
        <a:xfrm>
          <a:off x="2994054"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3029107" y="287554"/>
        <a:ext cx="2323471" cy="1126682"/>
      </dsp:txXfrm>
    </dsp:sp>
    <dsp:sp modelId="{E5800715-39C1-4CC4-9B9A-8BB3A54547F4}">
      <dsp:nvSpPr>
        <dsp:cNvPr id="0" name=""/>
        <dsp:cNvSpPr/>
      </dsp:nvSpPr>
      <dsp:spPr>
        <a:xfrm>
          <a:off x="3233412"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3472769"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3507822" y="1783540"/>
        <a:ext cx="1844755" cy="1126682"/>
      </dsp:txXfrm>
    </dsp:sp>
    <dsp:sp modelId="{8C1131F0-472E-45E9-90DF-892E76689F49}">
      <dsp:nvSpPr>
        <dsp:cNvPr id="0" name=""/>
        <dsp:cNvSpPr/>
      </dsp:nvSpPr>
      <dsp:spPr>
        <a:xfrm>
          <a:off x="3233412"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3472769"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impeachments of its own members</a:t>
          </a:r>
        </a:p>
      </dsp:txBody>
      <dsp:txXfrm>
        <a:off x="3507822" y="3279526"/>
        <a:ext cx="1844755" cy="1126682"/>
      </dsp:txXfrm>
    </dsp:sp>
    <dsp:sp modelId="{EF4CE259-6BA3-4FBC-B0ED-06CB6B008224}">
      <dsp:nvSpPr>
        <dsp:cNvPr id="0" name=""/>
        <dsp:cNvSpPr/>
      </dsp:nvSpPr>
      <dsp:spPr>
        <a:xfrm>
          <a:off x="3233412"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3472769"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3507822" y="4775511"/>
        <a:ext cx="1844755" cy="1126682"/>
      </dsp:txXfrm>
    </dsp:sp>
    <dsp:sp modelId="{72B80FD7-2D8B-4C93-A4CF-9918E8037F94}">
      <dsp:nvSpPr>
        <dsp:cNvPr id="0" name=""/>
        <dsp:cNvSpPr/>
      </dsp:nvSpPr>
      <dsp:spPr>
        <a:xfrm>
          <a:off x="5986026"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6021079" y="287554"/>
        <a:ext cx="2323471" cy="1126682"/>
      </dsp:txXfrm>
    </dsp:sp>
    <dsp:sp modelId="{5109270D-A68B-483E-85E7-E0F236CE0858}">
      <dsp:nvSpPr>
        <dsp:cNvPr id="0" name=""/>
        <dsp:cNvSpPr/>
      </dsp:nvSpPr>
      <dsp:spPr>
        <a:xfrm>
          <a:off x="6225383"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6464741"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challenge any Senate bill by rejecting it to Referendum; risks intervention by the Court when doing so</a:t>
          </a:r>
        </a:p>
      </dsp:txBody>
      <dsp:txXfrm>
        <a:off x="6499794" y="1783540"/>
        <a:ext cx="1844755" cy="1126682"/>
      </dsp:txXfrm>
    </dsp:sp>
    <dsp:sp modelId="{EB99CBF0-2765-458F-8606-53D198C95F60}">
      <dsp:nvSpPr>
        <dsp:cNvPr id="0" name=""/>
        <dsp:cNvSpPr/>
      </dsp:nvSpPr>
      <dsp:spPr>
        <a:xfrm>
          <a:off x="6225383"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6464741"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Governs by decree unless overruled by Senate, Referendum, or the Court</a:t>
          </a:r>
        </a:p>
      </dsp:txBody>
      <dsp:txXfrm>
        <a:off x="6499794" y="3279526"/>
        <a:ext cx="1844755" cy="1126682"/>
      </dsp:txXfrm>
    </dsp:sp>
    <dsp:sp modelId="{835C749B-CF2B-4C05-B930-D35264D9FA5A}">
      <dsp:nvSpPr>
        <dsp:cNvPr id="0" name=""/>
        <dsp:cNvSpPr/>
      </dsp:nvSpPr>
      <dsp:spPr>
        <a:xfrm>
          <a:off x="6225383"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6464741"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 (2.7183…) </a:t>
          </a:r>
          <a:r>
            <a:rPr lang="en-US" sz="1400" kern="1200" dirty="0">
              <a:latin typeface="+mn-lt"/>
            </a:rPr>
            <a:t>year terms, ranked choice voting by direct election               </a:t>
          </a:r>
          <a:r>
            <a:rPr lang="en-US" sz="1400" b="1" kern="1200" dirty="0">
              <a:latin typeface="+mn-lt"/>
            </a:rPr>
            <a:t>3 members</a:t>
          </a:r>
          <a:endParaRPr lang="en-US" sz="1400" b="1" kern="1200" dirty="0"/>
        </a:p>
      </dsp:txBody>
      <dsp:txXfrm>
        <a:off x="6499794" y="4775511"/>
        <a:ext cx="1844755" cy="1126682"/>
      </dsp:txXfrm>
    </dsp:sp>
    <dsp:sp modelId="{4E61E8B4-A9A1-4130-882D-70CB0A07ECCB}">
      <dsp:nvSpPr>
        <dsp:cNvPr id="0" name=""/>
        <dsp:cNvSpPr/>
      </dsp:nvSpPr>
      <dsp:spPr>
        <a:xfrm>
          <a:off x="8977997"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9013050" y="287554"/>
        <a:ext cx="2323471" cy="1126682"/>
      </dsp:txXfrm>
    </dsp:sp>
    <dsp:sp modelId="{43A0D708-128B-4B01-9491-E3B909980423}">
      <dsp:nvSpPr>
        <dsp:cNvPr id="0" name=""/>
        <dsp:cNvSpPr/>
      </dsp:nvSpPr>
      <dsp:spPr>
        <a:xfrm>
          <a:off x="9217355"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9456713"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Examines Referendum issues using               “The Test”</a:t>
          </a:r>
        </a:p>
      </dsp:txBody>
      <dsp:txXfrm>
        <a:off x="9491766" y="1783540"/>
        <a:ext cx="1844755" cy="1126682"/>
      </dsp:txXfrm>
    </dsp:sp>
    <dsp:sp modelId="{46BA4077-191E-496D-A856-92FD4EA2AFAF}">
      <dsp:nvSpPr>
        <dsp:cNvPr id="0" name=""/>
        <dsp:cNvSpPr/>
      </dsp:nvSpPr>
      <dsp:spPr>
        <a:xfrm>
          <a:off x="9217355"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9456713"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both executive decrees and bills to Referendum; can declare an issue not fit for Referendum</a:t>
          </a:r>
        </a:p>
      </dsp:txBody>
      <dsp:txXfrm>
        <a:off x="9491766" y="3279526"/>
        <a:ext cx="1844755" cy="1126682"/>
      </dsp:txXfrm>
    </dsp:sp>
    <dsp:sp modelId="{AC3873FB-012B-4B37-B521-E8D7001CCB3F}">
      <dsp:nvSpPr>
        <dsp:cNvPr id="0" name=""/>
        <dsp:cNvSpPr/>
      </dsp:nvSpPr>
      <dsp:spPr>
        <a:xfrm>
          <a:off x="9217355"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9456713"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Appointed by the Council; 2</a:t>
          </a:r>
          <a:r>
            <a:rPr lang="el-GR" sz="1400" kern="1200" dirty="0">
              <a:latin typeface="Calibri" panose="020F0502020204030204" pitchFamily="34" charset="0"/>
            </a:rPr>
            <a:t>π</a:t>
          </a:r>
          <a:r>
            <a:rPr lang="en-US" sz="1400" kern="1200" dirty="0"/>
            <a:t> year terms  </a:t>
          </a:r>
          <a:r>
            <a:rPr lang="en-US" sz="1400" b="1" kern="1200" dirty="0"/>
            <a:t>5 members</a:t>
          </a:r>
        </a:p>
      </dsp:txBody>
      <dsp:txXfrm>
        <a:off x="9491766" y="4775511"/>
        <a:ext cx="1844755" cy="1126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1/4/2020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1/4/2020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Github Unlicense</a:t>
            </a:r>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1749556277"/>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683809"/>
          </a:xfrm>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076098" y="1181029"/>
            <a:ext cx="10413278"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run like a military operation with chain of command and one person in charge until enough people are present to justify the establishment of the government. This will leave time to peer review, debate, and improve the </a:t>
            </a:r>
            <a:r>
              <a:rPr lang="en-US" sz="1600"/>
              <a:t>legal framework. </a:t>
            </a:r>
            <a:endParaRPr lang="en-US" sz="1600" dirty="0"/>
          </a:p>
          <a:p>
            <a:pPr marL="285750" indent="-285750">
              <a:buFont typeface="Arial" panose="020B0604020202020204" pitchFamily="34" charset="0"/>
              <a:buChar char="•"/>
            </a:pPr>
            <a:r>
              <a:rPr lang="en-US" sz="1600" dirty="0"/>
              <a:t>Term limits: You only get one term. Exceptions: If appointed to complete the remainder of a term, that term doesn’t count.</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out of Mars governance. </a:t>
            </a:r>
          </a:p>
          <a:p>
            <a:pPr marL="742950" lvl="1" indent="-285750">
              <a:buFont typeface="Arial" panose="020B0604020202020204" pitchFamily="34" charset="0"/>
              <a:buChar char="•"/>
            </a:pPr>
            <a:r>
              <a:rPr lang="en-US" sz="1600" dirty="0"/>
              <a:t>Trade policy can be handled through the Senate, with administration carried out by the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a:p>
            <a:pPr marL="285750" indent="-285750">
              <a:buFont typeface="Arial" panose="020B0604020202020204" pitchFamily="34" charset="0"/>
              <a:buChar char="•"/>
            </a:pPr>
            <a:r>
              <a:rPr lang="en-US" sz="1600" dirty="0"/>
              <a:t>Supermajority in the Senate shall be 2/3 of the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be tried by the Court, and not by a lower court. </a:t>
            </a:r>
          </a:p>
          <a:p>
            <a:pPr marL="285750" indent="-285750">
              <a:buFont typeface="Arial" panose="020B0604020202020204" pitchFamily="34" charset="0"/>
              <a:buChar char="•"/>
            </a:pPr>
            <a:r>
              <a:rPr lang="en-US" sz="1600" dirty="0"/>
              <a:t>Impeachment of a Court member will be tried in the Senate; however the impeachment must be initialed by the Council.</a:t>
            </a:r>
          </a:p>
          <a:p>
            <a:pPr marL="285750" indent="-285750">
              <a:buFont typeface="Arial" panose="020B0604020202020204" pitchFamily="34" charset="0"/>
              <a:buChar char="•"/>
            </a:pPr>
            <a:r>
              <a:rPr lang="en-US" sz="1600" dirty="0"/>
              <a:t>Ratification of the Constitution, and Amendments (to be proposed by the Senate), require a 3/4 Referendum majority.</a:t>
            </a:r>
          </a:p>
        </p:txBody>
      </p:sp>
    </p:spTree>
    <p:extLst>
      <p:ext uri="{BB962C8B-B14F-4D97-AF65-F5344CB8AC3E}">
        <p14:creationId xmlns:p14="http://schemas.microsoft.com/office/powerpoint/2010/main" val="6954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7222032" y="122164"/>
            <a:ext cx="7820005" cy="744695"/>
          </a:xfrm>
        </p:spPr>
        <p:txBody>
          <a:bodyPr anchor="t">
            <a:normAutofit fontScale="90000"/>
          </a:bodyPr>
          <a:lstStyle/>
          <a:p>
            <a:r>
              <a:rPr lang="en-US" dirty="0"/>
              <a:t>Government 2.0</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7080268" y="638258"/>
            <a:ext cx="5111712" cy="457201"/>
          </a:xfrm>
        </p:spPr>
        <p:txBody>
          <a:bodyPr>
            <a:normAutofit/>
          </a:bodyPr>
          <a:lstStyle/>
          <a:p>
            <a:r>
              <a:rPr lang="en-US" dirty="0">
                <a:solidFill>
                  <a:schemeClr val="tx1"/>
                </a:solidFill>
              </a:rPr>
              <a:t>when more than 5 settlements exist</a:t>
            </a:r>
          </a:p>
        </p:txBody>
      </p:sp>
      <p:graphicFrame>
        <p:nvGraphicFramePr>
          <p:cNvPr id="6" name="Content Placeholder 3">
            <a:extLst>
              <a:ext uri="{FF2B5EF4-FFF2-40B4-BE49-F238E27FC236}">
                <a16:creationId xmlns:a16="http://schemas.microsoft.com/office/drawing/2014/main" id="{793CB395-6477-41BE-9AE6-87321413601D}"/>
              </a:ext>
            </a:extLst>
          </p:cNvPr>
          <p:cNvGraphicFramePr>
            <a:graphicFrameLocks/>
          </p:cNvGraphicFramePr>
          <p:nvPr>
            <p:extLst>
              <p:ext uri="{D42A27DB-BD31-4B8C-83A1-F6EECF244321}">
                <p14:modId xmlns:p14="http://schemas.microsoft.com/office/powerpoint/2010/main" val="2750280470"/>
              </p:ext>
            </p:extLst>
          </p:nvPr>
        </p:nvGraphicFramePr>
        <p:xfrm>
          <a:off x="771314" y="334125"/>
          <a:ext cx="3600681" cy="618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9E1612F-BDD6-494C-BB21-FE9C61421741}"/>
              </a:ext>
            </a:extLst>
          </p:cNvPr>
          <p:cNvSpPr txBox="1"/>
          <p:nvPr/>
        </p:nvSpPr>
        <p:spPr>
          <a:xfrm>
            <a:off x="4976523" y="1382953"/>
            <a:ext cx="6610949" cy="510778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bg1"/>
                </a:solidFill>
              </a:rPr>
              <a:t>Introducing The House of Representatives</a:t>
            </a:r>
          </a:p>
          <a:p>
            <a:endParaRPr lang="en-US" dirty="0">
              <a:solidFill>
                <a:schemeClr val="bg1"/>
              </a:solidFill>
            </a:endParaRPr>
          </a:p>
          <a:p>
            <a:r>
              <a:rPr lang="en-US" dirty="0">
                <a:solidFill>
                  <a:schemeClr val="bg1"/>
                </a:solidFill>
              </a:rPr>
              <a:t>In order to deal with a more complex political situation when several settlements exist, a House of Representatives shall be established once more than five settlements exist. This is inspired by the German </a:t>
            </a:r>
            <a:r>
              <a:rPr lang="en-US" i="1" dirty="0">
                <a:solidFill>
                  <a:schemeClr val="bg1"/>
                </a:solidFill>
              </a:rPr>
              <a:t>Bundesrat. </a:t>
            </a:r>
          </a:p>
          <a:p>
            <a:endParaRPr lang="en-US" i="1" dirty="0">
              <a:solidFill>
                <a:schemeClr val="bg1"/>
              </a:solidFill>
            </a:endParaRPr>
          </a:p>
          <a:p>
            <a:r>
              <a:rPr lang="en-US" dirty="0">
                <a:solidFill>
                  <a:schemeClr val="bg1"/>
                </a:solidFill>
              </a:rPr>
              <a:t>Each settlement appoints one Representative, and can replace them whenever they wish. There are no term limits, but the House of Representatives is the branch of government with the least power. It does serve to further quell populist trends, and to further ensure integrity in the entire system, but has more of an advisory role. The veto is introduced and impeachment trials are moved to the House, except for trials its own members.</a:t>
            </a:r>
          </a:p>
          <a:p>
            <a:endParaRPr lang="en-US" dirty="0">
              <a:solidFill>
                <a:schemeClr val="bg1"/>
              </a:solidFill>
            </a:endParaRPr>
          </a:p>
          <a:p>
            <a:r>
              <a:rPr lang="en-US" dirty="0">
                <a:solidFill>
                  <a:schemeClr val="bg1"/>
                </a:solidFill>
              </a:rPr>
              <a:t>Membership in the Senate and the Court is now increased. </a:t>
            </a:r>
          </a:p>
        </p:txBody>
      </p:sp>
    </p:spTree>
    <p:extLst>
      <p:ext uri="{BB962C8B-B14F-4D97-AF65-F5344CB8AC3E}">
        <p14:creationId xmlns:p14="http://schemas.microsoft.com/office/powerpoint/2010/main" val="27901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279785201"/>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776173"/>
          </a:xfrm>
        </p:spPr>
        <p:txBody>
          <a:bodyPr anchor="t"/>
          <a:lstStyle/>
          <a:p>
            <a:r>
              <a:rPr lang="en-US" dirty="0"/>
              <a:t>Nuts and bolts – government 2.0</a:t>
            </a:r>
          </a:p>
        </p:txBody>
      </p:sp>
      <p:sp>
        <p:nvSpPr>
          <p:cNvPr id="3" name="TextBox 2">
            <a:extLst>
              <a:ext uri="{FF2B5EF4-FFF2-40B4-BE49-F238E27FC236}">
                <a16:creationId xmlns:a16="http://schemas.microsoft.com/office/drawing/2014/main" id="{0C9F6E61-F6FB-4358-86D1-7BCEB38AE734}"/>
              </a:ext>
            </a:extLst>
          </p:cNvPr>
          <p:cNvSpPr txBox="1"/>
          <p:nvPr/>
        </p:nvSpPr>
        <p:spPr>
          <a:xfrm>
            <a:off x="876040" y="1236071"/>
            <a:ext cx="10619273"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number of settlements increases above five, add a House of Representatives. </a:t>
            </a:r>
          </a:p>
          <a:p>
            <a:pPr marL="742950" lvl="1" indent="-285750">
              <a:buFont typeface="Arial" panose="020B0604020202020204" pitchFamily="34" charset="0"/>
              <a:buChar char="•"/>
            </a:pPr>
            <a:r>
              <a:rPr lang="en-US" sz="1600" dirty="0"/>
              <a:t>The Representatives shall be appointed by the individual settlements instead of elected by direct election.</a:t>
            </a:r>
          </a:p>
          <a:p>
            <a:pPr marL="742950" lvl="1" indent="-285750">
              <a:buFont typeface="Arial" panose="020B0604020202020204" pitchFamily="34" charset="0"/>
              <a:buChar char="•"/>
            </a:pPr>
            <a:r>
              <a:rPr lang="en-US" sz="1600" dirty="0"/>
              <a:t>The House shall have the power to veto Senate bills passed by less than ¾ votes, by a ¾ vote of its members.</a:t>
            </a:r>
          </a:p>
          <a:p>
            <a:pPr marL="1200150" lvl="2" indent="-285750">
              <a:buFont typeface="Arial" panose="020B0604020202020204" pitchFamily="34" charset="0"/>
              <a:buChar char="•"/>
            </a:pPr>
            <a:r>
              <a:rPr lang="en-US" sz="1600" dirty="0"/>
              <a:t>Supermajority in the Senate now must reach the ¾ level, as opposed to 2/3 in the first iteration of government.</a:t>
            </a:r>
          </a:p>
          <a:p>
            <a:pPr marL="742950" lvl="1" indent="-285750">
              <a:buFont typeface="Arial" panose="020B0604020202020204" pitchFamily="34" charset="0"/>
              <a:buChar char="•"/>
            </a:pPr>
            <a:r>
              <a:rPr lang="en-US" sz="1600" dirty="0"/>
              <a:t>The House shall have the power to veto any executive decree by a ¾ vote of its members. </a:t>
            </a:r>
          </a:p>
          <a:p>
            <a:pPr marL="742950" lvl="1" indent="-285750">
              <a:buFont typeface="Arial" panose="020B0604020202020204" pitchFamily="34" charset="0"/>
              <a:buChar char="•"/>
            </a:pPr>
            <a:r>
              <a:rPr lang="en-US" sz="1600" dirty="0"/>
              <a:t>Any Bill or decree vetoed by the House shall be cautiously considered for Referendum by the Court.</a:t>
            </a:r>
          </a:p>
          <a:p>
            <a:pPr marL="742950" lvl="1" indent="-285750">
              <a:buFont typeface="Arial" panose="020B0604020202020204" pitchFamily="34" charset="0"/>
              <a:buChar char="•"/>
            </a:pPr>
            <a:r>
              <a:rPr lang="en-US" sz="1600" dirty="0"/>
              <a:t>The House can force bills to be considered in the Senate by a (1/2)+1 vote of its members. </a:t>
            </a:r>
          </a:p>
          <a:p>
            <a:pPr marL="285750" indent="-285750">
              <a:buFont typeface="Arial" panose="020B0604020202020204" pitchFamily="34" charset="0"/>
              <a:buChar char="•"/>
            </a:pPr>
            <a:r>
              <a:rPr lang="en-US" sz="1600" dirty="0"/>
              <a:t>The Senate and Executive Council should be able to create smaller bodies such as committees, administrative departments, etc. as the government and population grow. Note: nothing prevents this in the initial iteration of government.</a:t>
            </a:r>
          </a:p>
          <a:p>
            <a:pPr marL="285750" indent="-285750">
              <a:buFont typeface="Arial" panose="020B0604020202020204" pitchFamily="34" charset="0"/>
              <a:buChar char="•"/>
            </a:pPr>
            <a:r>
              <a:rPr lang="en-US" sz="1600" dirty="0"/>
              <a:t>The Court should be able create lower criminal, civil, and administrative courts.</a:t>
            </a:r>
          </a:p>
          <a:p>
            <a:pPr marL="285750" indent="-285750">
              <a:buFont typeface="Arial" panose="020B0604020202020204" pitchFamily="34" charset="0"/>
              <a:buChar char="•"/>
            </a:pPr>
            <a:r>
              <a:rPr lang="en-US" sz="1600" dirty="0"/>
              <a:t>In the case of a tie in the Senate, the House of Representatives will now cast the tiebreaking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now be tried by the House of Representatives, unless a House member is being impeached; in which case the Court will try the impeachment, and not a lower court. Recalling any official does not preclude impeachment. </a:t>
            </a:r>
          </a:p>
          <a:p>
            <a:pPr marL="285750" indent="-285750">
              <a:buFont typeface="Arial" panose="020B0604020202020204" pitchFamily="34" charset="0"/>
              <a:buChar char="•"/>
            </a:pPr>
            <a:r>
              <a:rPr lang="en-US" sz="1600" dirty="0"/>
              <a:t>If every citizen has already served a term in each branch of government, citizens will be selected at random to fill the vacancies, even if they have served previously. Concurrent terms shall be avoided whenever possible. </a:t>
            </a:r>
          </a:p>
          <a:p>
            <a:pPr marL="742950" lvl="1" indent="-285750">
              <a:buFont typeface="Arial" panose="020B0604020202020204" pitchFamily="34" charset="0"/>
              <a:buChar char="•"/>
            </a:pPr>
            <a:r>
              <a:rPr lang="en-US" sz="1600" dirty="0"/>
              <a:t>Appointments to vacancies are exempted from term limits, including appointments via this random selection process. </a:t>
            </a:r>
          </a:p>
          <a:p>
            <a:pPr marL="742950" lvl="1" indent="-285750">
              <a:buFont typeface="Arial" panose="020B0604020202020204" pitchFamily="34" charset="0"/>
              <a:buChar char="•"/>
            </a:pPr>
            <a:r>
              <a:rPr lang="en-US" sz="1600" dirty="0"/>
              <a:t>In no case are citizens that were impeached allowed to serve again. A vacancy is allowed to satisfy this requirement.</a:t>
            </a:r>
          </a:p>
          <a:p>
            <a:pPr marL="285750" indent="-285750">
              <a:buFont typeface="Arial" panose="020B0604020202020204" pitchFamily="34" charset="0"/>
              <a:buChar char="•"/>
            </a:pPr>
            <a:r>
              <a:rPr lang="en-US" sz="1600" dirty="0"/>
              <a:t>When a member of government leaves the Martian system they cede their seat and a replacement must be appointed by the Executive Council, and must be confirmed by The House of Representatives, to finish the term.</a:t>
            </a:r>
          </a:p>
          <a:p>
            <a:pPr marL="285750" indent="-285750">
              <a:buFont typeface="Arial" panose="020B0604020202020204" pitchFamily="34" charset="0"/>
              <a:buChar char="•"/>
            </a:pPr>
            <a:r>
              <a:rPr lang="en-US" sz="1600" dirty="0"/>
              <a:t>Amendments to the Constitution (proposed by the Senate) require a 3/4 majority of the House and 3/5 majority of the Court.</a:t>
            </a:r>
          </a:p>
        </p:txBody>
      </p:sp>
    </p:spTree>
    <p:extLst>
      <p:ext uri="{BB962C8B-B14F-4D97-AF65-F5344CB8AC3E}">
        <p14:creationId xmlns:p14="http://schemas.microsoft.com/office/powerpoint/2010/main" val="78740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references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60114" y="1443841"/>
            <a:ext cx="10160000" cy="3970318"/>
          </a:xfrm>
          <a:prstGeom prst="rect">
            <a:avLst/>
          </a:prstGeom>
          <a:noFill/>
        </p:spPr>
        <p:txBody>
          <a:bodyPr wrap="square" rtlCol="0">
            <a:spAutoFit/>
          </a:bodyPr>
          <a:lstStyle/>
          <a:p>
            <a:r>
              <a:rPr lang="en-US" dirty="0"/>
              <a:t>Shermer, Michael, Ph.D.</a:t>
            </a:r>
          </a:p>
          <a:p>
            <a:pPr lvl="2"/>
            <a:r>
              <a:rPr lang="en-US" i="1" dirty="0"/>
              <a:t>Science Salon </a:t>
            </a:r>
            <a:r>
              <a:rPr lang="en-US" dirty="0"/>
              <a:t>Podcast. Various dates. Michael also sparked the discussion by tweeting at Elon Musk, asking how he would set up a government. Elon’s reply is shown below. </a:t>
            </a:r>
          </a:p>
          <a:p>
            <a:endParaRPr lang="en-US" dirty="0"/>
          </a:p>
          <a:p>
            <a:r>
              <a:rPr lang="en-US" dirty="0"/>
              <a:t>Kleinfeld, Rachel, Ph.D.</a:t>
            </a:r>
          </a:p>
          <a:p>
            <a:pPr lvl="2"/>
            <a:r>
              <a:rPr lang="en-US" i="1" dirty="0"/>
              <a:t>Science Salon </a:t>
            </a:r>
            <a:r>
              <a:rPr lang="en-US" dirty="0"/>
              <a:t>Podcast. 2019, Jan. 15. Interviewed by Michael Shermer. This is where the idea for the referendum and litmus test came from. Kudos to Dr. Kleinfeld for her insight. </a:t>
            </a:r>
          </a:p>
          <a:p>
            <a:endParaRPr lang="en-US" dirty="0"/>
          </a:p>
          <a:p>
            <a:r>
              <a:rPr lang="en-US" dirty="0"/>
              <a:t>Carter, Elizabeth, Ph.D. </a:t>
            </a:r>
          </a:p>
          <a:p>
            <a:pPr lvl="2"/>
            <a:r>
              <a:rPr lang="en-US" dirty="0"/>
              <a:t>Personal correspondence, 2019, Aug. 10 &amp; 11. Dr. Carter proposed looking at the German style of government, and this inspired the House of Representatives, which seems to fit very well.</a:t>
            </a:r>
          </a:p>
          <a:p>
            <a:endParaRPr lang="en-US" dirty="0"/>
          </a:p>
          <a:p>
            <a:r>
              <a:rPr lang="en-US" dirty="0"/>
              <a:t>Musk, Elon</a:t>
            </a:r>
          </a:p>
          <a:p>
            <a:pPr lvl="2"/>
            <a:r>
              <a:rPr lang="en-US" dirty="0"/>
              <a:t>Twitter.com, 2019. In reply to Michael Shermer. </a:t>
            </a:r>
          </a:p>
        </p:txBody>
      </p:sp>
      <p:pic>
        <p:nvPicPr>
          <p:cNvPr id="4" name="Picture 3">
            <a:extLst>
              <a:ext uri="{FF2B5EF4-FFF2-40B4-BE49-F238E27FC236}">
                <a16:creationId xmlns:a16="http://schemas.microsoft.com/office/drawing/2014/main" id="{B96DCF5A-4253-4619-B27C-DCA01A1DA587}"/>
              </a:ext>
            </a:extLst>
          </p:cNvPr>
          <p:cNvPicPr>
            <a:picLocks noChangeAspect="1"/>
          </p:cNvPicPr>
          <p:nvPr/>
        </p:nvPicPr>
        <p:blipFill>
          <a:blip r:embed="rId2"/>
          <a:stretch>
            <a:fillRect/>
          </a:stretch>
        </p:blipFill>
        <p:spPr>
          <a:xfrm>
            <a:off x="6771017" y="4857309"/>
            <a:ext cx="3710096" cy="1653855"/>
          </a:xfrm>
          <a:prstGeom prst="rect">
            <a:avLst/>
          </a:prstGeom>
        </p:spPr>
      </p:pic>
    </p:spTree>
    <p:extLst>
      <p:ext uri="{BB962C8B-B14F-4D97-AF65-F5344CB8AC3E}">
        <p14:creationId xmlns:p14="http://schemas.microsoft.com/office/powerpoint/2010/main" val="418386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1111</TotalTime>
  <Words>1831</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Governing the red planet</vt:lpstr>
      <vt:lpstr>PowerPoint Presentation</vt:lpstr>
      <vt:lpstr>The referendum and division of duties</vt:lpstr>
      <vt:lpstr>The test for referendum</vt:lpstr>
      <vt:lpstr>Nuts and bolts</vt:lpstr>
      <vt:lpstr>Government 2.0</vt:lpstr>
      <vt:lpstr>PowerPoint Presentation</vt:lpstr>
      <vt:lpstr>Nuts and bolts – government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94</cp:revision>
  <dcterms:created xsi:type="dcterms:W3CDTF">2019-08-08T19:43:41Z</dcterms:created>
  <dcterms:modified xsi:type="dcterms:W3CDTF">2020-01-04T19:44:45Z</dcterms:modified>
</cp:coreProperties>
</file>