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3"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83" d="100"/>
          <a:sy n="83" d="100"/>
        </p:scale>
        <p:origin x="1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600" dirty="0"/>
            <a:t>Able to reject executive decrees to referendum; overrule executive decrees by passing a Bill with supermajority.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600" dirty="0"/>
            <a:t>Risks intervention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600" dirty="0"/>
            <a:t>Examines Referendum issues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600" dirty="0"/>
            <a:t>Appointed by the Council; 2</a:t>
          </a:r>
          <a:r>
            <a:rPr lang="el-GR" sz="1600" dirty="0">
              <a:latin typeface="Calibri" panose="020F0502020204030204" pitchFamily="34" charset="0"/>
            </a:rPr>
            <a:t>π</a:t>
          </a:r>
          <a:r>
            <a:rPr lang="en-US" sz="1600" dirty="0"/>
            <a:t> year terms </a:t>
          </a:r>
          <a:r>
            <a:rPr lang="en-US" sz="1600" b="1" dirty="0"/>
            <a:t>3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600" dirty="0"/>
            <a:t>Able to reject both executive decrees and bills 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600" dirty="0"/>
            <a:t>Able to challenge any Senate bill by rejecting it to Referendum; risks interference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600" dirty="0"/>
            <a:t>Governs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600" dirty="0"/>
            <a:t>e (2.7183…) </a:t>
          </a:r>
          <a:r>
            <a:rPr lang="en-US" sz="1600" dirty="0">
              <a:latin typeface="+mn-lt"/>
            </a:rPr>
            <a:t>year terms, ranked choice voting by direct election </a:t>
          </a:r>
          <a:r>
            <a:rPr lang="en-US" sz="1600" b="1" dirty="0">
              <a:latin typeface="+mn-lt"/>
            </a:rPr>
            <a:t>3 members</a:t>
          </a:r>
          <a:endParaRPr lang="en-US" sz="1600" b="1"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600" dirty="0">
              <a:latin typeface="+mn-lt"/>
            </a:rPr>
            <a:t>3</a:t>
          </a:r>
          <a:r>
            <a:rPr lang="el-GR" sz="1600" dirty="0">
              <a:latin typeface="Calibri" panose="020F0502020204030204" pitchFamily="34" charset="0"/>
            </a:rPr>
            <a:t>ϕ</a:t>
          </a:r>
          <a:r>
            <a:rPr lang="en-US" sz="1600" dirty="0">
              <a:latin typeface="Calibri" panose="020F0502020204030204" pitchFamily="34" charset="0"/>
            </a:rPr>
            <a:t> </a:t>
          </a:r>
          <a:r>
            <a:rPr lang="en-US" sz="1600" dirty="0">
              <a:latin typeface="+mn-lt"/>
            </a:rPr>
            <a:t>(4.854…) year terms, ranked choice voting by direct election </a:t>
          </a:r>
          <a:r>
            <a:rPr lang="en-US" sz="1600" b="1" dirty="0">
              <a:latin typeface="+mn-lt"/>
            </a:rPr>
            <a:t>6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3"/>
      <dgm:spPr/>
    </dgm:pt>
    <dgm:pt modelId="{4834783F-7CF0-4904-B124-F9E40F0F1999}" type="pres">
      <dgm:prSet presAssocID="{BFA0AD2E-8C3F-4AE9-AABB-5487BDCF26D5}" presName="rootConnector" presStyleLbl="node1" presStyleIdx="0" presStyleCnt="3"/>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9"/>
      <dgm:spPr/>
    </dgm:pt>
    <dgm:pt modelId="{0F347487-8371-459D-8567-F91FF282A942}" type="pres">
      <dgm:prSet presAssocID="{7192883A-FDC8-43A7-AB61-8975C6A12FD9}" presName="childText" presStyleLbl="bgAcc1" presStyleIdx="0" presStyleCnt="9">
        <dgm:presLayoutVars>
          <dgm:bulletEnabled val="1"/>
        </dgm:presLayoutVars>
      </dgm:prSet>
      <dgm:spPr/>
    </dgm:pt>
    <dgm:pt modelId="{3B9CF1F4-7CF0-4767-BE25-D0E3121DA1BC}" type="pres">
      <dgm:prSet presAssocID="{59BCDA09-693A-4BE5-8A53-AA2B231EDDD9}" presName="Name13" presStyleLbl="parChTrans1D2" presStyleIdx="1" presStyleCnt="9"/>
      <dgm:spPr/>
    </dgm:pt>
    <dgm:pt modelId="{10BA5B11-A534-43F3-9215-E8EBE4FD3639}" type="pres">
      <dgm:prSet presAssocID="{686C6555-ADE1-46A8-A10B-CFB9DAB2585D}" presName="childText" presStyleLbl="bgAcc1" presStyleIdx="1" presStyleCnt="9">
        <dgm:presLayoutVars>
          <dgm:bulletEnabled val="1"/>
        </dgm:presLayoutVars>
      </dgm:prSet>
      <dgm:spPr/>
    </dgm:pt>
    <dgm:pt modelId="{79E72CFB-FCEC-4C87-903B-335F357BE44C}" type="pres">
      <dgm:prSet presAssocID="{30D1D0A5-8698-465B-8FD7-9B8B5466137F}" presName="Name13" presStyleLbl="parChTrans1D2" presStyleIdx="2" presStyleCnt="9"/>
      <dgm:spPr/>
    </dgm:pt>
    <dgm:pt modelId="{C1703195-E2F0-4DD4-A7C6-A7B8E05AC4DA}" type="pres">
      <dgm:prSet presAssocID="{A4C5D13E-ABF2-458E-BCE3-8982FF134282}" presName="childText" presStyleLbl="bgAcc1" presStyleIdx="2" presStyleCnt="9">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1" presStyleCnt="3"/>
      <dgm:spPr/>
    </dgm:pt>
    <dgm:pt modelId="{8F4EADF7-0D07-4DB0-A557-8EE9CBFCFA69}" type="pres">
      <dgm:prSet presAssocID="{3DF55CC1-596E-4642-B602-F36075138BE9}" presName="rootConnector" presStyleLbl="node1" presStyleIdx="1" presStyleCnt="3"/>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3" presStyleCnt="9"/>
      <dgm:spPr/>
    </dgm:pt>
    <dgm:pt modelId="{24EDB460-9B67-4E8A-A4D4-D94AEF48294C}" type="pres">
      <dgm:prSet presAssocID="{CB297B8D-8903-4A6E-94BC-FE08294C0DEF}" presName="childText" presStyleLbl="bgAcc1" presStyleIdx="3" presStyleCnt="9">
        <dgm:presLayoutVars>
          <dgm:bulletEnabled val="1"/>
        </dgm:presLayoutVars>
      </dgm:prSet>
      <dgm:spPr/>
    </dgm:pt>
    <dgm:pt modelId="{EB99CBF0-2765-458F-8606-53D198C95F60}" type="pres">
      <dgm:prSet presAssocID="{06206782-6B20-46F3-B3E3-33F89E915850}" presName="Name13" presStyleLbl="parChTrans1D2" presStyleIdx="4" presStyleCnt="9"/>
      <dgm:spPr/>
    </dgm:pt>
    <dgm:pt modelId="{62F03730-D79A-4FA2-BD7C-E05AF9E924DB}" type="pres">
      <dgm:prSet presAssocID="{2A778ED8-B5C5-4F7F-8213-7445AD9D97CB}" presName="childText" presStyleLbl="bgAcc1" presStyleIdx="4" presStyleCnt="9">
        <dgm:presLayoutVars>
          <dgm:bulletEnabled val="1"/>
        </dgm:presLayoutVars>
      </dgm:prSet>
      <dgm:spPr/>
    </dgm:pt>
    <dgm:pt modelId="{835C749B-CF2B-4C05-B930-D35264D9FA5A}" type="pres">
      <dgm:prSet presAssocID="{BCE38992-871E-42B5-B21D-1A9C20429BDF}" presName="Name13" presStyleLbl="parChTrans1D2" presStyleIdx="5" presStyleCnt="9"/>
      <dgm:spPr/>
    </dgm:pt>
    <dgm:pt modelId="{7D80688E-5B55-4078-BFA5-7EBBA751DD45}" type="pres">
      <dgm:prSet presAssocID="{0E667CEA-E822-4293-B93B-54C5F2D9E8C8}" presName="childText" presStyleLbl="bgAcc1" presStyleIdx="5" presStyleCnt="9">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2" presStyleCnt="3"/>
      <dgm:spPr/>
    </dgm:pt>
    <dgm:pt modelId="{ADDE32A6-60A5-4DFF-808C-76A16EDA004A}" type="pres">
      <dgm:prSet presAssocID="{73597674-9ADB-405D-8FB8-CF535DD2DECD}" presName="rootConnector" presStyleLbl="node1" presStyleIdx="2" presStyleCnt="3"/>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6" presStyleCnt="9"/>
      <dgm:spPr/>
    </dgm:pt>
    <dgm:pt modelId="{3502F5CD-BD25-4557-8244-FB6A63469B92}" type="pres">
      <dgm:prSet presAssocID="{CE8157BB-6796-459F-9720-D04DC7F2F081}" presName="childText" presStyleLbl="bgAcc1" presStyleIdx="6" presStyleCnt="9">
        <dgm:presLayoutVars>
          <dgm:bulletEnabled val="1"/>
        </dgm:presLayoutVars>
      </dgm:prSet>
      <dgm:spPr/>
    </dgm:pt>
    <dgm:pt modelId="{46BA4077-191E-496D-A856-92FD4EA2AFAF}" type="pres">
      <dgm:prSet presAssocID="{F9401BB2-00D9-40E9-B553-076CA3762650}" presName="Name13" presStyleLbl="parChTrans1D2" presStyleIdx="7" presStyleCnt="9"/>
      <dgm:spPr/>
    </dgm:pt>
    <dgm:pt modelId="{D0738A61-38FE-474F-869E-949D15397F1E}" type="pres">
      <dgm:prSet presAssocID="{F327DC6D-44F5-45F0-A5B3-9E77F2E6FABF}" presName="childText" presStyleLbl="bgAcc1" presStyleIdx="7" presStyleCnt="9">
        <dgm:presLayoutVars>
          <dgm:bulletEnabled val="1"/>
        </dgm:presLayoutVars>
      </dgm:prSet>
      <dgm:spPr/>
    </dgm:pt>
    <dgm:pt modelId="{AC3873FB-012B-4B37-B521-E8D7001CCB3F}" type="pres">
      <dgm:prSet presAssocID="{1785AE63-5F7D-4EEB-9695-192E1E895485}" presName="Name13" presStyleLbl="parChTrans1D2" presStyleIdx="8" presStyleCnt="9"/>
      <dgm:spPr/>
    </dgm:pt>
    <dgm:pt modelId="{F8C37E9D-A4B1-4CB6-AF6F-49F8589DC6CD}" type="pres">
      <dgm:prSet presAssocID="{D22C5E52-3043-47DA-8C04-A49124467E5E}" presName="childText" presStyleLbl="bgAcc1" presStyleIdx="8" presStyleCnt="9">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2"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9255ABD8-B8B2-48E9-81DB-6B3AC78CF501}" srcId="{BFA0AD2E-8C3F-4AE9-AABB-5487BDCF26D5}" destId="{7192883A-FDC8-43A7-AB61-8975C6A12FD9}" srcOrd="0" destOrd="0" parTransId="{E33C8920-70E5-483D-943F-9A21945371A3}" sibTransId="{C2EE0D86-0892-4487-9B41-A8D8A7C17003}"/>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1"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8E034E21-9D99-43C3-A351-9A0F76702E1C}" type="presParOf" srcId="{AF91FF0E-68B1-4B57-9C64-CCFB25C1258D}" destId="{6CFC2CD1-0CC1-4781-AA42-B48AF13707BB}" srcOrd="1"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2"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A7B27D0-2D3F-4631-8036-251D3744AB89}">
      <dgm:prSet phldrT="[Text]" custT="1"/>
      <dgm:spPr/>
      <dgm:t>
        <a:bodyPr/>
        <a:lstStyle/>
        <a:p>
          <a:r>
            <a:rPr lang="en-US" sz="3200" dirty="0">
              <a:latin typeface="+mn-lt"/>
            </a:rPr>
            <a:t>The House of </a:t>
          </a:r>
          <a:r>
            <a:rPr lang="en-US" sz="2800" dirty="0">
              <a:latin typeface="+mn-lt"/>
            </a:rPr>
            <a:t>Representatives</a:t>
          </a:r>
        </a:p>
      </dgm:t>
    </dgm:pt>
    <dgm:pt modelId="{8F6FD1E7-B0E2-4BA6-9589-21533BAAD7E1}" type="parTrans" cxnId="{2AEDED52-6201-44C7-8FB9-B756AB72AA46}">
      <dgm:prSet/>
      <dgm:spPr/>
      <dgm:t>
        <a:bodyPr/>
        <a:lstStyle/>
        <a:p>
          <a:endParaRPr lang="en-US"/>
        </a:p>
      </dgm:t>
    </dgm:pt>
    <dgm:pt modelId="{AC8DDDA0-212E-4C14-A85A-55E11A1790A3}" type="sibTrans" cxnId="{2AEDED52-6201-44C7-8FB9-B756AB72AA46}">
      <dgm:prSet/>
      <dgm:spPr/>
      <dgm:t>
        <a:bodyPr/>
        <a:lstStyle/>
        <a:p>
          <a:endParaRPr lang="en-US"/>
        </a:p>
      </dgm:t>
    </dgm:pt>
    <dgm:pt modelId="{E8364B2A-96A9-4A90-8D80-96533873DD2E}">
      <dgm:prSet phldrT="[Text]" custT="1"/>
      <dgm:spPr/>
      <dgm:t>
        <a:bodyPr/>
        <a:lstStyle/>
        <a:p>
          <a:r>
            <a:rPr lang="en-US" sz="1400" dirty="0">
              <a:latin typeface="+mn-lt"/>
            </a:rPr>
            <a:t>One Representative is appointed by each settlement, no term limit, but can be replaced at the will of the settlement. </a:t>
          </a:r>
        </a:p>
      </dgm:t>
    </dgm:pt>
    <dgm:pt modelId="{E0794131-AA03-44A3-B586-DD7FB3D69AA5}" type="parTrans" cxnId="{6DEC552C-BAA8-4183-AD9E-C455200C7966}">
      <dgm:prSet/>
      <dgm:spPr/>
      <dgm:t>
        <a:bodyPr/>
        <a:lstStyle/>
        <a:p>
          <a:endParaRPr lang="en-US"/>
        </a:p>
      </dgm:t>
    </dgm:pt>
    <dgm:pt modelId="{226B81E5-69B7-4052-88B9-ABBC0B1AD73A}" type="sibTrans" cxnId="{6DEC552C-BAA8-4183-AD9E-C455200C7966}">
      <dgm:prSet/>
      <dgm:spPr/>
      <dgm:t>
        <a:bodyPr/>
        <a:lstStyle/>
        <a:p>
          <a:endParaRPr lang="en-US"/>
        </a:p>
      </dgm:t>
    </dgm:pt>
    <dgm:pt modelId="{FEA011D8-BE5C-4A50-BE1D-4068BA94849C}">
      <dgm:prSet phldrT="[Text]" custT="1"/>
      <dgm:spPr/>
      <dgm:t>
        <a:bodyPr/>
        <a:lstStyle/>
        <a:p>
          <a:r>
            <a:rPr lang="en-US" sz="1400" dirty="0">
              <a:latin typeface="+mn-lt"/>
            </a:rPr>
            <a:t>Tries all impeachments once established, except for its own members</a:t>
          </a:r>
        </a:p>
      </dgm:t>
    </dgm:pt>
    <dgm:pt modelId="{1074230E-499E-4176-A479-E6B6656C711B}" type="parTrans" cxnId="{A80F11D9-560F-4F24-9247-904EEEA4AF07}">
      <dgm:prSet/>
      <dgm:spPr/>
      <dgm:t>
        <a:bodyPr/>
        <a:lstStyle/>
        <a:p>
          <a:endParaRPr lang="en-US"/>
        </a:p>
      </dgm:t>
    </dgm:pt>
    <dgm:pt modelId="{2CD61435-2C60-4960-B13C-34E32FD4E115}" type="sibTrans" cxnId="{A80F11D9-560F-4F24-9247-904EEEA4AF07}">
      <dgm:prSet/>
      <dgm:spPr/>
      <dgm:t>
        <a:bodyPr/>
        <a:lstStyle/>
        <a:p>
          <a:endParaRPr lang="en-US"/>
        </a:p>
      </dgm:t>
    </dgm:pt>
    <dgm:pt modelId="{38CE6D29-A14B-44B1-8BDB-9566F76E316D}">
      <dgm:prSet phldrT="[Text]" custT="1"/>
      <dgm:spPr/>
      <dgm:t>
        <a:bodyPr/>
        <a:lstStyle/>
        <a:p>
          <a:r>
            <a:rPr lang="en-US" sz="1400" dirty="0">
              <a:latin typeface="+mn-lt"/>
            </a:rPr>
            <a:t>Veto power by a vote of 3/4 of its members.</a:t>
          </a:r>
        </a:p>
      </dgm:t>
    </dgm:pt>
    <dgm:pt modelId="{9D450422-0446-470B-A8D8-068EF14AC0D9}" type="parTrans" cxnId="{568A96AE-3F01-47EE-B988-AAA8A4278357}">
      <dgm:prSet/>
      <dgm:spPr/>
      <dgm:t>
        <a:bodyPr/>
        <a:lstStyle/>
        <a:p>
          <a:endParaRPr lang="en-US"/>
        </a:p>
      </dgm:t>
    </dgm:pt>
    <dgm:pt modelId="{88A38325-AEFF-421F-90EF-A38FF26084FB}" type="sibTrans" cxnId="{568A96AE-3F01-47EE-B988-AAA8A4278357}">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9C19D335-8BA9-4675-B0F0-A48EA5D23E64}" type="pres">
      <dgm:prSet presAssocID="{BA7B27D0-2D3F-4631-8036-251D3744AB89}" presName="root" presStyleCnt="0"/>
      <dgm:spPr/>
    </dgm:pt>
    <dgm:pt modelId="{79073AF8-0657-4116-911E-205F846660A1}" type="pres">
      <dgm:prSet presAssocID="{BA7B27D0-2D3F-4631-8036-251D3744AB89}" presName="rootComposite" presStyleCnt="0"/>
      <dgm:spPr/>
    </dgm:pt>
    <dgm:pt modelId="{A4104ACB-0052-456E-8615-CEB9F33F2F9C}" type="pres">
      <dgm:prSet presAssocID="{BA7B27D0-2D3F-4631-8036-251D3744AB89}" presName="rootText" presStyleLbl="node1" presStyleIdx="0" presStyleCnt="1"/>
      <dgm:spPr/>
    </dgm:pt>
    <dgm:pt modelId="{06A40230-BBEA-4EEB-8E0A-F9C05E3FA52F}" type="pres">
      <dgm:prSet presAssocID="{BA7B27D0-2D3F-4631-8036-251D3744AB89}" presName="rootConnector" presStyleLbl="node1" presStyleIdx="0" presStyleCnt="1"/>
      <dgm:spPr/>
    </dgm:pt>
    <dgm:pt modelId="{7BCF585D-0672-4692-9E45-BE8480FC5F59}" type="pres">
      <dgm:prSet presAssocID="{BA7B27D0-2D3F-4631-8036-251D3744AB89}" presName="childShape" presStyleCnt="0"/>
      <dgm:spPr/>
    </dgm:pt>
    <dgm:pt modelId="{E5800715-39C1-4CC4-9B9A-8BB3A54547F4}" type="pres">
      <dgm:prSet presAssocID="{E0794131-AA03-44A3-B586-DD7FB3D69AA5}" presName="Name13" presStyleLbl="parChTrans1D2" presStyleIdx="0" presStyleCnt="3"/>
      <dgm:spPr/>
    </dgm:pt>
    <dgm:pt modelId="{4BE77C38-7F27-4EB9-A3E5-EC9E1526BA43}" type="pres">
      <dgm:prSet presAssocID="{E8364B2A-96A9-4A90-8D80-96533873DD2E}" presName="childText" presStyleLbl="bgAcc1" presStyleIdx="0" presStyleCnt="3">
        <dgm:presLayoutVars>
          <dgm:bulletEnabled val="1"/>
        </dgm:presLayoutVars>
      </dgm:prSet>
      <dgm:spPr/>
    </dgm:pt>
    <dgm:pt modelId="{8C1131F0-472E-45E9-90DF-892E76689F49}" type="pres">
      <dgm:prSet presAssocID="{1074230E-499E-4176-A479-E6B6656C711B}" presName="Name13" presStyleLbl="parChTrans1D2" presStyleIdx="1" presStyleCnt="3"/>
      <dgm:spPr/>
    </dgm:pt>
    <dgm:pt modelId="{97FDEC4F-65B3-4AFF-A371-C84CF24374A6}" type="pres">
      <dgm:prSet presAssocID="{FEA011D8-BE5C-4A50-BE1D-4068BA94849C}" presName="childText" presStyleLbl="bgAcc1" presStyleIdx="1" presStyleCnt="3">
        <dgm:presLayoutVars>
          <dgm:bulletEnabled val="1"/>
        </dgm:presLayoutVars>
      </dgm:prSet>
      <dgm:spPr/>
    </dgm:pt>
    <dgm:pt modelId="{EF4CE259-6BA3-4FBC-B0ED-06CB6B008224}" type="pres">
      <dgm:prSet presAssocID="{9D450422-0446-470B-A8D8-068EF14AC0D9}" presName="Name13" presStyleLbl="parChTrans1D2" presStyleIdx="2" presStyleCnt="3"/>
      <dgm:spPr/>
    </dgm:pt>
    <dgm:pt modelId="{0FA1F009-0BB7-4C77-A778-53DD16DA377F}" type="pres">
      <dgm:prSet presAssocID="{38CE6D29-A14B-44B1-8BDB-9566F76E316D}" presName="childText" presStyleLbl="bgAcc1" presStyleIdx="2" presStyleCnt="3">
        <dgm:presLayoutVars>
          <dgm:bulletEnabled val="1"/>
        </dgm:presLayoutVars>
      </dgm:prSet>
      <dgm:spPr/>
    </dgm:pt>
  </dgm:ptLst>
  <dgm:cxnLst>
    <dgm:cxn modelId="{9387A410-0D8B-432C-B513-00EF128EF64F}" type="presOf" srcId="{E0794131-AA03-44A3-B586-DD7FB3D69AA5}" destId="{E5800715-39C1-4CC4-9B9A-8BB3A54547F4}" srcOrd="0" destOrd="0" presId="urn:microsoft.com/office/officeart/2005/8/layout/hierarchy3"/>
    <dgm:cxn modelId="{756EA41A-CED4-4767-B139-68A486B20208}" type="presOf" srcId="{9D450422-0446-470B-A8D8-068EF14AC0D9}" destId="{EF4CE259-6BA3-4FBC-B0ED-06CB6B008224}" srcOrd="0" destOrd="0" presId="urn:microsoft.com/office/officeart/2005/8/layout/hierarchy3"/>
    <dgm:cxn modelId="{6DEC552C-BAA8-4183-AD9E-C455200C7966}" srcId="{BA7B27D0-2D3F-4631-8036-251D3744AB89}" destId="{E8364B2A-96A9-4A90-8D80-96533873DD2E}" srcOrd="0" destOrd="0" parTransId="{E0794131-AA03-44A3-B586-DD7FB3D69AA5}" sibTransId="{226B81E5-69B7-4052-88B9-ABBC0B1AD73A}"/>
    <dgm:cxn modelId="{739EC732-05CF-4343-9EC2-3D3AE4422E31}" type="presOf" srcId="{BA7B27D0-2D3F-4631-8036-251D3744AB89}" destId="{06A40230-BBEA-4EEB-8E0A-F9C05E3FA52F}" srcOrd="1" destOrd="0" presId="urn:microsoft.com/office/officeart/2005/8/layout/hierarchy3"/>
    <dgm:cxn modelId="{757EF070-2BF6-4781-AEFA-6DD78B0BF157}" type="presOf" srcId="{BA7B27D0-2D3F-4631-8036-251D3744AB89}" destId="{A4104ACB-0052-456E-8615-CEB9F33F2F9C}" srcOrd="0" destOrd="0" presId="urn:microsoft.com/office/officeart/2005/8/layout/hierarchy3"/>
    <dgm:cxn modelId="{2AEDED52-6201-44C7-8FB9-B756AB72AA46}" srcId="{1FCD0BFC-A59D-4262-BBE1-1ED7FD6770FB}" destId="{BA7B27D0-2D3F-4631-8036-251D3744AB89}" srcOrd="0" destOrd="0" parTransId="{8F6FD1E7-B0E2-4BA6-9589-21533BAAD7E1}" sibTransId="{AC8DDDA0-212E-4C14-A85A-55E11A1790A3}"/>
    <dgm:cxn modelId="{F0073B8B-DFA1-4EBF-8229-435BDAFD3BCD}" type="presOf" srcId="{1074230E-499E-4176-A479-E6B6656C711B}" destId="{8C1131F0-472E-45E9-90DF-892E76689F49}" srcOrd="0" destOrd="0" presId="urn:microsoft.com/office/officeart/2005/8/layout/hierarchy3"/>
    <dgm:cxn modelId="{B6E56C9C-4F02-402B-A0FD-A41FB4EC325C}" type="presOf" srcId="{38CE6D29-A14B-44B1-8BDB-9566F76E316D}" destId="{0FA1F009-0BB7-4C77-A778-53DD16DA377F}" srcOrd="0" destOrd="0" presId="urn:microsoft.com/office/officeart/2005/8/layout/hierarchy3"/>
    <dgm:cxn modelId="{6BE889AE-82DA-4455-9DE6-96A8E06F5AF2}" type="presOf" srcId="{1FCD0BFC-A59D-4262-BBE1-1ED7FD6770FB}" destId="{AF91FF0E-68B1-4B57-9C64-CCFB25C1258D}" srcOrd="0" destOrd="0" presId="urn:microsoft.com/office/officeart/2005/8/layout/hierarchy3"/>
    <dgm:cxn modelId="{568A96AE-3F01-47EE-B988-AAA8A4278357}" srcId="{BA7B27D0-2D3F-4631-8036-251D3744AB89}" destId="{38CE6D29-A14B-44B1-8BDB-9566F76E316D}" srcOrd="2" destOrd="0" parTransId="{9D450422-0446-470B-A8D8-068EF14AC0D9}" sibTransId="{88A38325-AEFF-421F-90EF-A38FF26084FB}"/>
    <dgm:cxn modelId="{704A42B9-8E07-4A23-845C-9CD110F8A257}" type="presOf" srcId="{E8364B2A-96A9-4A90-8D80-96533873DD2E}" destId="{4BE77C38-7F27-4EB9-A3E5-EC9E1526BA43}" srcOrd="0" destOrd="0" presId="urn:microsoft.com/office/officeart/2005/8/layout/hierarchy3"/>
    <dgm:cxn modelId="{1966CDBC-0FAF-4C2E-AB3C-FBA25F04C7C1}" type="presOf" srcId="{FEA011D8-BE5C-4A50-BE1D-4068BA94849C}" destId="{97FDEC4F-65B3-4AFF-A371-C84CF24374A6}" srcOrd="0" destOrd="0" presId="urn:microsoft.com/office/officeart/2005/8/layout/hierarchy3"/>
    <dgm:cxn modelId="{A80F11D9-560F-4F24-9247-904EEEA4AF07}" srcId="{BA7B27D0-2D3F-4631-8036-251D3744AB89}" destId="{FEA011D8-BE5C-4A50-BE1D-4068BA94849C}" srcOrd="1" destOrd="0" parTransId="{1074230E-499E-4176-A479-E6B6656C711B}" sibTransId="{2CD61435-2C60-4960-B13C-34E32FD4E115}"/>
    <dgm:cxn modelId="{1E21BE13-1F3E-419B-BB7C-A178826149D6}" type="presParOf" srcId="{AF91FF0E-68B1-4B57-9C64-CCFB25C1258D}" destId="{9C19D335-8BA9-4675-B0F0-A48EA5D23E64}" srcOrd="0" destOrd="0" presId="urn:microsoft.com/office/officeart/2005/8/layout/hierarchy3"/>
    <dgm:cxn modelId="{B7F38C3C-DC2C-411E-97B2-8D13E14F1E3E}" type="presParOf" srcId="{9C19D335-8BA9-4675-B0F0-A48EA5D23E64}" destId="{79073AF8-0657-4116-911E-205F846660A1}" srcOrd="0" destOrd="0" presId="urn:microsoft.com/office/officeart/2005/8/layout/hierarchy3"/>
    <dgm:cxn modelId="{F568D9FA-8F34-40FD-B0A7-95B8AD495F77}" type="presParOf" srcId="{79073AF8-0657-4116-911E-205F846660A1}" destId="{A4104ACB-0052-456E-8615-CEB9F33F2F9C}" srcOrd="0" destOrd="0" presId="urn:microsoft.com/office/officeart/2005/8/layout/hierarchy3"/>
    <dgm:cxn modelId="{20A1303D-A867-4B70-8787-34E55E95ED6B}" type="presParOf" srcId="{79073AF8-0657-4116-911E-205F846660A1}" destId="{06A40230-BBEA-4EEB-8E0A-F9C05E3FA52F}" srcOrd="1" destOrd="0" presId="urn:microsoft.com/office/officeart/2005/8/layout/hierarchy3"/>
    <dgm:cxn modelId="{F04FA6A7-FE89-4618-AC37-94FFA7B1DA49}" type="presParOf" srcId="{9C19D335-8BA9-4675-B0F0-A48EA5D23E64}" destId="{7BCF585D-0672-4692-9E45-BE8480FC5F59}" srcOrd="1" destOrd="0" presId="urn:microsoft.com/office/officeart/2005/8/layout/hierarchy3"/>
    <dgm:cxn modelId="{F744052D-B304-4B08-A36F-638425707C51}" type="presParOf" srcId="{7BCF585D-0672-4692-9E45-BE8480FC5F59}" destId="{E5800715-39C1-4CC4-9B9A-8BB3A54547F4}" srcOrd="0" destOrd="0" presId="urn:microsoft.com/office/officeart/2005/8/layout/hierarchy3"/>
    <dgm:cxn modelId="{F65C6E6D-E191-445E-BAAD-18764BA3F87D}" type="presParOf" srcId="{7BCF585D-0672-4692-9E45-BE8480FC5F59}" destId="{4BE77C38-7F27-4EB9-A3E5-EC9E1526BA43}" srcOrd="1" destOrd="0" presId="urn:microsoft.com/office/officeart/2005/8/layout/hierarchy3"/>
    <dgm:cxn modelId="{497D37D1-0147-4546-B866-002CDB5B09EA}" type="presParOf" srcId="{7BCF585D-0672-4692-9E45-BE8480FC5F59}" destId="{8C1131F0-472E-45E9-90DF-892E76689F49}" srcOrd="2" destOrd="0" presId="urn:microsoft.com/office/officeart/2005/8/layout/hierarchy3"/>
    <dgm:cxn modelId="{9BD0694C-0158-4F56-84FC-3C8D0C3191CF}" type="presParOf" srcId="{7BCF585D-0672-4692-9E45-BE8480FC5F59}" destId="{97FDEC4F-65B3-4AFF-A371-C84CF24374A6}" srcOrd="3" destOrd="0" presId="urn:microsoft.com/office/officeart/2005/8/layout/hierarchy3"/>
    <dgm:cxn modelId="{70CB8A72-AACA-461E-8428-4AEB227EEA4F}" type="presParOf" srcId="{7BCF585D-0672-4692-9E45-BE8480FC5F59}" destId="{EF4CE259-6BA3-4FBC-B0ED-06CB6B008224}" srcOrd="4" destOrd="0" presId="urn:microsoft.com/office/officeart/2005/8/layout/hierarchy3"/>
    <dgm:cxn modelId="{954483AD-B6A8-4347-B64B-7C6E853398B7}" type="presParOf" srcId="{7BCF585D-0672-4692-9E45-BE8480FC5F59}" destId="{0FA1F009-0BB7-4C77-A778-53DD16DA377F}"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400" dirty="0"/>
            <a:t>Able to reject executive decrees to referendum; overrule executive decrees by passing a Bill with supermajority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400" dirty="0"/>
            <a:t>Risks intervention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400" dirty="0"/>
            <a:t>Examines Referendum issues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400" dirty="0"/>
            <a:t>Appointed by the Council; 2</a:t>
          </a:r>
          <a:r>
            <a:rPr lang="el-GR" sz="1400" dirty="0">
              <a:latin typeface="Calibri" panose="020F0502020204030204" pitchFamily="34" charset="0"/>
            </a:rPr>
            <a:t>π</a:t>
          </a:r>
          <a:r>
            <a:rPr lang="en-US" sz="1400" dirty="0"/>
            <a:t> year terms  </a:t>
          </a:r>
          <a:r>
            <a:rPr lang="en-US" sz="1400" b="1" dirty="0"/>
            <a:t>5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400" dirty="0"/>
            <a:t>Able to reject both executive decrees and bills 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400" dirty="0"/>
            <a:t>Able to challenge any Senate bill by rejecting it to Referendum; risks intervention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400" dirty="0"/>
            <a:t>Governs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400" dirty="0"/>
            <a:t>e (2.7183…) </a:t>
          </a:r>
          <a:r>
            <a:rPr lang="en-US" sz="1400" dirty="0">
              <a:latin typeface="+mn-lt"/>
            </a:rPr>
            <a:t>year terms, ranked choice voting by direct election               </a:t>
          </a:r>
          <a:r>
            <a:rPr lang="en-US" sz="1400" b="1" dirty="0">
              <a:latin typeface="+mn-lt"/>
            </a:rPr>
            <a:t>3 members</a:t>
          </a:r>
          <a:endParaRPr lang="en-US" sz="1400" b="1"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400" dirty="0">
              <a:latin typeface="+mn-lt"/>
            </a:rPr>
            <a:t>3</a:t>
          </a:r>
          <a:r>
            <a:rPr lang="el-GR" sz="1400" dirty="0">
              <a:latin typeface="Calibri" panose="020F0502020204030204" pitchFamily="34" charset="0"/>
            </a:rPr>
            <a:t>ϕ</a:t>
          </a:r>
          <a:r>
            <a:rPr lang="en-US" sz="1400" dirty="0">
              <a:latin typeface="Calibri" panose="020F0502020204030204" pitchFamily="34" charset="0"/>
            </a:rPr>
            <a:t> </a:t>
          </a:r>
          <a:r>
            <a:rPr lang="en-US" sz="1400" dirty="0">
              <a:latin typeface="+mn-lt"/>
            </a:rPr>
            <a:t>(4.854…) year terms, ranked choice voting by direct election </a:t>
          </a:r>
          <a:r>
            <a:rPr lang="en-US" sz="1400" b="1" dirty="0">
              <a:latin typeface="+mn-lt"/>
            </a:rPr>
            <a:t>9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BA7B27D0-2D3F-4631-8036-251D3744AB89}">
      <dgm:prSet phldrT="[Text]" custT="1"/>
      <dgm:spPr/>
      <dgm:t>
        <a:bodyPr/>
        <a:lstStyle/>
        <a:p>
          <a:r>
            <a:rPr lang="en-US" sz="3200" dirty="0">
              <a:latin typeface="+mn-lt"/>
            </a:rPr>
            <a:t>The House of </a:t>
          </a:r>
          <a:r>
            <a:rPr lang="en-US" sz="2800" dirty="0">
              <a:latin typeface="+mn-lt"/>
            </a:rPr>
            <a:t>Representatives</a:t>
          </a:r>
        </a:p>
      </dgm:t>
    </dgm:pt>
    <dgm:pt modelId="{8F6FD1E7-B0E2-4BA6-9589-21533BAAD7E1}" type="parTrans" cxnId="{2AEDED52-6201-44C7-8FB9-B756AB72AA46}">
      <dgm:prSet/>
      <dgm:spPr/>
      <dgm:t>
        <a:bodyPr/>
        <a:lstStyle/>
        <a:p>
          <a:endParaRPr lang="en-US"/>
        </a:p>
      </dgm:t>
    </dgm:pt>
    <dgm:pt modelId="{AC8DDDA0-212E-4C14-A85A-55E11A1790A3}" type="sibTrans" cxnId="{2AEDED52-6201-44C7-8FB9-B756AB72AA46}">
      <dgm:prSet/>
      <dgm:spPr/>
      <dgm:t>
        <a:bodyPr/>
        <a:lstStyle/>
        <a:p>
          <a:endParaRPr lang="en-US"/>
        </a:p>
      </dgm:t>
    </dgm:pt>
    <dgm:pt modelId="{E8364B2A-96A9-4A90-8D80-96533873DD2E}">
      <dgm:prSet phldrT="[Text]" custT="1"/>
      <dgm:spPr/>
      <dgm:t>
        <a:bodyPr/>
        <a:lstStyle/>
        <a:p>
          <a:r>
            <a:rPr lang="en-US" sz="1400" dirty="0">
              <a:latin typeface="+mn-lt"/>
            </a:rPr>
            <a:t>One Representative is appointed by each settlement, no term limit, but can be replaced at the will of the settlement. </a:t>
          </a:r>
        </a:p>
      </dgm:t>
    </dgm:pt>
    <dgm:pt modelId="{E0794131-AA03-44A3-B586-DD7FB3D69AA5}" type="parTrans" cxnId="{6DEC552C-BAA8-4183-AD9E-C455200C7966}">
      <dgm:prSet/>
      <dgm:spPr/>
      <dgm:t>
        <a:bodyPr/>
        <a:lstStyle/>
        <a:p>
          <a:endParaRPr lang="en-US"/>
        </a:p>
      </dgm:t>
    </dgm:pt>
    <dgm:pt modelId="{226B81E5-69B7-4052-88B9-ABBC0B1AD73A}" type="sibTrans" cxnId="{6DEC552C-BAA8-4183-AD9E-C455200C7966}">
      <dgm:prSet/>
      <dgm:spPr/>
      <dgm:t>
        <a:bodyPr/>
        <a:lstStyle/>
        <a:p>
          <a:endParaRPr lang="en-US"/>
        </a:p>
      </dgm:t>
    </dgm:pt>
    <dgm:pt modelId="{FEA011D8-BE5C-4A50-BE1D-4068BA94849C}">
      <dgm:prSet phldrT="[Text]" custT="1"/>
      <dgm:spPr/>
      <dgm:t>
        <a:bodyPr/>
        <a:lstStyle/>
        <a:p>
          <a:r>
            <a:rPr lang="en-US" sz="1400" dirty="0">
              <a:latin typeface="+mn-lt"/>
            </a:rPr>
            <a:t>Tries all impeachments once established, except for impeachments of its own members</a:t>
          </a:r>
        </a:p>
      </dgm:t>
    </dgm:pt>
    <dgm:pt modelId="{1074230E-499E-4176-A479-E6B6656C711B}" type="parTrans" cxnId="{A80F11D9-560F-4F24-9247-904EEEA4AF07}">
      <dgm:prSet/>
      <dgm:spPr/>
      <dgm:t>
        <a:bodyPr/>
        <a:lstStyle/>
        <a:p>
          <a:endParaRPr lang="en-US"/>
        </a:p>
      </dgm:t>
    </dgm:pt>
    <dgm:pt modelId="{2CD61435-2C60-4960-B13C-34E32FD4E115}" type="sibTrans" cxnId="{A80F11D9-560F-4F24-9247-904EEEA4AF07}">
      <dgm:prSet/>
      <dgm:spPr/>
      <dgm:t>
        <a:bodyPr/>
        <a:lstStyle/>
        <a:p>
          <a:endParaRPr lang="en-US"/>
        </a:p>
      </dgm:t>
    </dgm:pt>
    <dgm:pt modelId="{38CE6D29-A14B-44B1-8BDB-9566F76E316D}">
      <dgm:prSet phldrT="[Text]" custT="1"/>
      <dgm:spPr/>
      <dgm:t>
        <a:bodyPr/>
        <a:lstStyle/>
        <a:p>
          <a:r>
            <a:rPr lang="en-US" sz="1400" dirty="0">
              <a:latin typeface="+mn-lt"/>
            </a:rPr>
            <a:t>Veto power by a vote of 3/4 of its members.</a:t>
          </a:r>
        </a:p>
      </dgm:t>
    </dgm:pt>
    <dgm:pt modelId="{9D450422-0446-470B-A8D8-068EF14AC0D9}" type="parTrans" cxnId="{568A96AE-3F01-47EE-B988-AAA8A4278357}">
      <dgm:prSet/>
      <dgm:spPr/>
      <dgm:t>
        <a:bodyPr/>
        <a:lstStyle/>
        <a:p>
          <a:endParaRPr lang="en-US"/>
        </a:p>
      </dgm:t>
    </dgm:pt>
    <dgm:pt modelId="{88A38325-AEFF-421F-90EF-A38FF26084FB}" type="sibTrans" cxnId="{568A96AE-3F01-47EE-B988-AAA8A4278357}">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4"/>
      <dgm:spPr/>
    </dgm:pt>
    <dgm:pt modelId="{4834783F-7CF0-4904-B124-F9E40F0F1999}" type="pres">
      <dgm:prSet presAssocID="{BFA0AD2E-8C3F-4AE9-AABB-5487BDCF26D5}" presName="rootConnector" presStyleLbl="node1" presStyleIdx="0" presStyleCnt="4"/>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12"/>
      <dgm:spPr/>
    </dgm:pt>
    <dgm:pt modelId="{0F347487-8371-459D-8567-F91FF282A942}" type="pres">
      <dgm:prSet presAssocID="{7192883A-FDC8-43A7-AB61-8975C6A12FD9}" presName="childText" presStyleLbl="bgAcc1" presStyleIdx="0" presStyleCnt="12">
        <dgm:presLayoutVars>
          <dgm:bulletEnabled val="1"/>
        </dgm:presLayoutVars>
      </dgm:prSet>
      <dgm:spPr/>
    </dgm:pt>
    <dgm:pt modelId="{3B9CF1F4-7CF0-4767-BE25-D0E3121DA1BC}" type="pres">
      <dgm:prSet presAssocID="{59BCDA09-693A-4BE5-8A53-AA2B231EDDD9}" presName="Name13" presStyleLbl="parChTrans1D2" presStyleIdx="1" presStyleCnt="12"/>
      <dgm:spPr/>
    </dgm:pt>
    <dgm:pt modelId="{10BA5B11-A534-43F3-9215-E8EBE4FD3639}" type="pres">
      <dgm:prSet presAssocID="{686C6555-ADE1-46A8-A10B-CFB9DAB2585D}" presName="childText" presStyleLbl="bgAcc1" presStyleIdx="1" presStyleCnt="12">
        <dgm:presLayoutVars>
          <dgm:bulletEnabled val="1"/>
        </dgm:presLayoutVars>
      </dgm:prSet>
      <dgm:spPr/>
    </dgm:pt>
    <dgm:pt modelId="{79E72CFB-FCEC-4C87-903B-335F357BE44C}" type="pres">
      <dgm:prSet presAssocID="{30D1D0A5-8698-465B-8FD7-9B8B5466137F}" presName="Name13" presStyleLbl="parChTrans1D2" presStyleIdx="2" presStyleCnt="12"/>
      <dgm:spPr/>
    </dgm:pt>
    <dgm:pt modelId="{C1703195-E2F0-4DD4-A7C6-A7B8E05AC4DA}" type="pres">
      <dgm:prSet presAssocID="{A4C5D13E-ABF2-458E-BCE3-8982FF134282}" presName="childText" presStyleLbl="bgAcc1" presStyleIdx="2" presStyleCnt="12">
        <dgm:presLayoutVars>
          <dgm:bulletEnabled val="1"/>
        </dgm:presLayoutVars>
      </dgm:prSet>
      <dgm:spPr/>
    </dgm:pt>
    <dgm:pt modelId="{9C19D335-8BA9-4675-B0F0-A48EA5D23E64}" type="pres">
      <dgm:prSet presAssocID="{BA7B27D0-2D3F-4631-8036-251D3744AB89}" presName="root" presStyleCnt="0"/>
      <dgm:spPr/>
    </dgm:pt>
    <dgm:pt modelId="{79073AF8-0657-4116-911E-205F846660A1}" type="pres">
      <dgm:prSet presAssocID="{BA7B27D0-2D3F-4631-8036-251D3744AB89}" presName="rootComposite" presStyleCnt="0"/>
      <dgm:spPr/>
    </dgm:pt>
    <dgm:pt modelId="{A4104ACB-0052-456E-8615-CEB9F33F2F9C}" type="pres">
      <dgm:prSet presAssocID="{BA7B27D0-2D3F-4631-8036-251D3744AB89}" presName="rootText" presStyleLbl="node1" presStyleIdx="1" presStyleCnt="4"/>
      <dgm:spPr/>
    </dgm:pt>
    <dgm:pt modelId="{06A40230-BBEA-4EEB-8E0A-F9C05E3FA52F}" type="pres">
      <dgm:prSet presAssocID="{BA7B27D0-2D3F-4631-8036-251D3744AB89}" presName="rootConnector" presStyleLbl="node1" presStyleIdx="1" presStyleCnt="4"/>
      <dgm:spPr/>
    </dgm:pt>
    <dgm:pt modelId="{7BCF585D-0672-4692-9E45-BE8480FC5F59}" type="pres">
      <dgm:prSet presAssocID="{BA7B27D0-2D3F-4631-8036-251D3744AB89}" presName="childShape" presStyleCnt="0"/>
      <dgm:spPr/>
    </dgm:pt>
    <dgm:pt modelId="{E5800715-39C1-4CC4-9B9A-8BB3A54547F4}" type="pres">
      <dgm:prSet presAssocID="{E0794131-AA03-44A3-B586-DD7FB3D69AA5}" presName="Name13" presStyleLbl="parChTrans1D2" presStyleIdx="3" presStyleCnt="12"/>
      <dgm:spPr/>
    </dgm:pt>
    <dgm:pt modelId="{4BE77C38-7F27-4EB9-A3E5-EC9E1526BA43}" type="pres">
      <dgm:prSet presAssocID="{E8364B2A-96A9-4A90-8D80-96533873DD2E}" presName="childText" presStyleLbl="bgAcc1" presStyleIdx="3" presStyleCnt="12">
        <dgm:presLayoutVars>
          <dgm:bulletEnabled val="1"/>
        </dgm:presLayoutVars>
      </dgm:prSet>
      <dgm:spPr/>
    </dgm:pt>
    <dgm:pt modelId="{8C1131F0-472E-45E9-90DF-892E76689F49}" type="pres">
      <dgm:prSet presAssocID="{1074230E-499E-4176-A479-E6B6656C711B}" presName="Name13" presStyleLbl="parChTrans1D2" presStyleIdx="4" presStyleCnt="12"/>
      <dgm:spPr/>
    </dgm:pt>
    <dgm:pt modelId="{97FDEC4F-65B3-4AFF-A371-C84CF24374A6}" type="pres">
      <dgm:prSet presAssocID="{FEA011D8-BE5C-4A50-BE1D-4068BA94849C}" presName="childText" presStyleLbl="bgAcc1" presStyleIdx="4" presStyleCnt="12">
        <dgm:presLayoutVars>
          <dgm:bulletEnabled val="1"/>
        </dgm:presLayoutVars>
      </dgm:prSet>
      <dgm:spPr/>
    </dgm:pt>
    <dgm:pt modelId="{EF4CE259-6BA3-4FBC-B0ED-06CB6B008224}" type="pres">
      <dgm:prSet presAssocID="{9D450422-0446-470B-A8D8-068EF14AC0D9}" presName="Name13" presStyleLbl="parChTrans1D2" presStyleIdx="5" presStyleCnt="12"/>
      <dgm:spPr/>
    </dgm:pt>
    <dgm:pt modelId="{0FA1F009-0BB7-4C77-A778-53DD16DA377F}" type="pres">
      <dgm:prSet presAssocID="{38CE6D29-A14B-44B1-8BDB-9566F76E316D}" presName="childText" presStyleLbl="bgAcc1" presStyleIdx="5" presStyleCnt="12">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2" presStyleCnt="4"/>
      <dgm:spPr/>
    </dgm:pt>
    <dgm:pt modelId="{8F4EADF7-0D07-4DB0-A557-8EE9CBFCFA69}" type="pres">
      <dgm:prSet presAssocID="{3DF55CC1-596E-4642-B602-F36075138BE9}" presName="rootConnector" presStyleLbl="node1" presStyleIdx="2" presStyleCnt="4"/>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6" presStyleCnt="12"/>
      <dgm:spPr/>
    </dgm:pt>
    <dgm:pt modelId="{24EDB460-9B67-4E8A-A4D4-D94AEF48294C}" type="pres">
      <dgm:prSet presAssocID="{CB297B8D-8903-4A6E-94BC-FE08294C0DEF}" presName="childText" presStyleLbl="bgAcc1" presStyleIdx="6" presStyleCnt="12">
        <dgm:presLayoutVars>
          <dgm:bulletEnabled val="1"/>
        </dgm:presLayoutVars>
      </dgm:prSet>
      <dgm:spPr/>
    </dgm:pt>
    <dgm:pt modelId="{EB99CBF0-2765-458F-8606-53D198C95F60}" type="pres">
      <dgm:prSet presAssocID="{06206782-6B20-46F3-B3E3-33F89E915850}" presName="Name13" presStyleLbl="parChTrans1D2" presStyleIdx="7" presStyleCnt="12"/>
      <dgm:spPr/>
    </dgm:pt>
    <dgm:pt modelId="{62F03730-D79A-4FA2-BD7C-E05AF9E924DB}" type="pres">
      <dgm:prSet presAssocID="{2A778ED8-B5C5-4F7F-8213-7445AD9D97CB}" presName="childText" presStyleLbl="bgAcc1" presStyleIdx="7" presStyleCnt="12">
        <dgm:presLayoutVars>
          <dgm:bulletEnabled val="1"/>
        </dgm:presLayoutVars>
      </dgm:prSet>
      <dgm:spPr/>
    </dgm:pt>
    <dgm:pt modelId="{835C749B-CF2B-4C05-B930-D35264D9FA5A}" type="pres">
      <dgm:prSet presAssocID="{BCE38992-871E-42B5-B21D-1A9C20429BDF}" presName="Name13" presStyleLbl="parChTrans1D2" presStyleIdx="8" presStyleCnt="12"/>
      <dgm:spPr/>
    </dgm:pt>
    <dgm:pt modelId="{7D80688E-5B55-4078-BFA5-7EBBA751DD45}" type="pres">
      <dgm:prSet presAssocID="{0E667CEA-E822-4293-B93B-54C5F2D9E8C8}" presName="childText" presStyleLbl="bgAcc1" presStyleIdx="8" presStyleCnt="12">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3" presStyleCnt="4"/>
      <dgm:spPr/>
    </dgm:pt>
    <dgm:pt modelId="{ADDE32A6-60A5-4DFF-808C-76A16EDA004A}" type="pres">
      <dgm:prSet presAssocID="{73597674-9ADB-405D-8FB8-CF535DD2DECD}" presName="rootConnector" presStyleLbl="node1" presStyleIdx="3" presStyleCnt="4"/>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9" presStyleCnt="12"/>
      <dgm:spPr/>
    </dgm:pt>
    <dgm:pt modelId="{3502F5CD-BD25-4557-8244-FB6A63469B92}" type="pres">
      <dgm:prSet presAssocID="{CE8157BB-6796-459F-9720-D04DC7F2F081}" presName="childText" presStyleLbl="bgAcc1" presStyleIdx="9" presStyleCnt="12">
        <dgm:presLayoutVars>
          <dgm:bulletEnabled val="1"/>
        </dgm:presLayoutVars>
      </dgm:prSet>
      <dgm:spPr/>
    </dgm:pt>
    <dgm:pt modelId="{46BA4077-191E-496D-A856-92FD4EA2AFAF}" type="pres">
      <dgm:prSet presAssocID="{F9401BB2-00D9-40E9-B553-076CA3762650}" presName="Name13" presStyleLbl="parChTrans1D2" presStyleIdx="10" presStyleCnt="12"/>
      <dgm:spPr/>
    </dgm:pt>
    <dgm:pt modelId="{D0738A61-38FE-474F-869E-949D15397F1E}" type="pres">
      <dgm:prSet presAssocID="{F327DC6D-44F5-45F0-A5B3-9E77F2E6FABF}" presName="childText" presStyleLbl="bgAcc1" presStyleIdx="10" presStyleCnt="12">
        <dgm:presLayoutVars>
          <dgm:bulletEnabled val="1"/>
        </dgm:presLayoutVars>
      </dgm:prSet>
      <dgm:spPr/>
    </dgm:pt>
    <dgm:pt modelId="{AC3873FB-012B-4B37-B521-E8D7001CCB3F}" type="pres">
      <dgm:prSet presAssocID="{1785AE63-5F7D-4EEB-9695-192E1E895485}" presName="Name13" presStyleLbl="parChTrans1D2" presStyleIdx="11" presStyleCnt="12"/>
      <dgm:spPr/>
    </dgm:pt>
    <dgm:pt modelId="{F8C37E9D-A4B1-4CB6-AF6F-49F8589DC6CD}" type="pres">
      <dgm:prSet presAssocID="{D22C5E52-3043-47DA-8C04-A49124467E5E}" presName="childText" presStyleLbl="bgAcc1" presStyleIdx="11" presStyleCnt="12">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9387A410-0D8B-432C-B513-00EF128EF64F}" type="presOf" srcId="{E0794131-AA03-44A3-B586-DD7FB3D69AA5}" destId="{E5800715-39C1-4CC4-9B9A-8BB3A54547F4}"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756EA41A-CED4-4767-B139-68A486B20208}" type="presOf" srcId="{9D450422-0446-470B-A8D8-068EF14AC0D9}" destId="{EF4CE259-6BA3-4FBC-B0ED-06CB6B008224}" srcOrd="0"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6DEC552C-BAA8-4183-AD9E-C455200C7966}" srcId="{BA7B27D0-2D3F-4631-8036-251D3744AB89}" destId="{E8364B2A-96A9-4A90-8D80-96533873DD2E}" srcOrd="0" destOrd="0" parTransId="{E0794131-AA03-44A3-B586-DD7FB3D69AA5}" sibTransId="{226B81E5-69B7-4052-88B9-ABBC0B1AD73A}"/>
    <dgm:cxn modelId="{739EC732-05CF-4343-9EC2-3D3AE4422E31}" type="presOf" srcId="{BA7B27D0-2D3F-4631-8036-251D3744AB89}" destId="{06A40230-BBEA-4EEB-8E0A-F9C05E3FA52F}" srcOrd="1"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757EF070-2BF6-4781-AEFA-6DD78B0BF157}" type="presOf" srcId="{BA7B27D0-2D3F-4631-8036-251D3744AB89}" destId="{A4104ACB-0052-456E-8615-CEB9F33F2F9C}" srcOrd="0" destOrd="0" presId="urn:microsoft.com/office/officeart/2005/8/layout/hierarchy3"/>
    <dgm:cxn modelId="{2AEDED52-6201-44C7-8FB9-B756AB72AA46}" srcId="{1FCD0BFC-A59D-4262-BBE1-1ED7FD6770FB}" destId="{BA7B27D0-2D3F-4631-8036-251D3744AB89}" srcOrd="1" destOrd="0" parTransId="{8F6FD1E7-B0E2-4BA6-9589-21533BAAD7E1}" sibTransId="{AC8DDDA0-212E-4C14-A85A-55E11A1790A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F0073B8B-DFA1-4EBF-8229-435BDAFD3BCD}" type="presOf" srcId="{1074230E-499E-4176-A479-E6B6656C711B}" destId="{8C1131F0-472E-45E9-90DF-892E76689F49}"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3"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B6E56C9C-4F02-402B-A0FD-A41FB4EC325C}" type="presOf" srcId="{38CE6D29-A14B-44B1-8BDB-9566F76E316D}" destId="{0FA1F009-0BB7-4C77-A778-53DD16DA377F}" srcOrd="0" destOrd="0" presId="urn:microsoft.com/office/officeart/2005/8/layout/hierarchy3"/>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568A96AE-3F01-47EE-B988-AAA8A4278357}" srcId="{BA7B27D0-2D3F-4631-8036-251D3744AB89}" destId="{38CE6D29-A14B-44B1-8BDB-9566F76E316D}" srcOrd="2" destOrd="0" parTransId="{9D450422-0446-470B-A8D8-068EF14AC0D9}" sibTransId="{88A38325-AEFF-421F-90EF-A38FF26084FB}"/>
    <dgm:cxn modelId="{704A42B9-8E07-4A23-845C-9CD110F8A257}" type="presOf" srcId="{E8364B2A-96A9-4A90-8D80-96533873DD2E}" destId="{4BE77C38-7F27-4EB9-A3E5-EC9E1526BA43}"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1966CDBC-0FAF-4C2E-AB3C-FBA25F04C7C1}" type="presOf" srcId="{FEA011D8-BE5C-4A50-BE1D-4068BA94849C}" destId="{97FDEC4F-65B3-4AFF-A371-C84CF24374A6}" srcOrd="0" destOrd="0" presId="urn:microsoft.com/office/officeart/2005/8/layout/hierarchy3"/>
    <dgm:cxn modelId="{9255ABD8-B8B2-48E9-81DB-6B3AC78CF501}" srcId="{BFA0AD2E-8C3F-4AE9-AABB-5487BDCF26D5}" destId="{7192883A-FDC8-43A7-AB61-8975C6A12FD9}" srcOrd="0" destOrd="0" parTransId="{E33C8920-70E5-483D-943F-9A21945371A3}" sibTransId="{C2EE0D86-0892-4487-9B41-A8D8A7C17003}"/>
    <dgm:cxn modelId="{A80F11D9-560F-4F24-9247-904EEEA4AF07}" srcId="{BA7B27D0-2D3F-4631-8036-251D3744AB89}" destId="{FEA011D8-BE5C-4A50-BE1D-4068BA94849C}" srcOrd="1" destOrd="0" parTransId="{1074230E-499E-4176-A479-E6B6656C711B}" sibTransId="{2CD61435-2C60-4960-B13C-34E32FD4E115}"/>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2"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1E21BE13-1F3E-419B-BB7C-A178826149D6}" type="presParOf" srcId="{AF91FF0E-68B1-4B57-9C64-CCFB25C1258D}" destId="{9C19D335-8BA9-4675-B0F0-A48EA5D23E64}" srcOrd="1" destOrd="0" presId="urn:microsoft.com/office/officeart/2005/8/layout/hierarchy3"/>
    <dgm:cxn modelId="{B7F38C3C-DC2C-411E-97B2-8D13E14F1E3E}" type="presParOf" srcId="{9C19D335-8BA9-4675-B0F0-A48EA5D23E64}" destId="{79073AF8-0657-4116-911E-205F846660A1}" srcOrd="0" destOrd="0" presId="urn:microsoft.com/office/officeart/2005/8/layout/hierarchy3"/>
    <dgm:cxn modelId="{F568D9FA-8F34-40FD-B0A7-95B8AD495F77}" type="presParOf" srcId="{79073AF8-0657-4116-911E-205F846660A1}" destId="{A4104ACB-0052-456E-8615-CEB9F33F2F9C}" srcOrd="0" destOrd="0" presId="urn:microsoft.com/office/officeart/2005/8/layout/hierarchy3"/>
    <dgm:cxn modelId="{20A1303D-A867-4B70-8787-34E55E95ED6B}" type="presParOf" srcId="{79073AF8-0657-4116-911E-205F846660A1}" destId="{06A40230-BBEA-4EEB-8E0A-F9C05E3FA52F}" srcOrd="1" destOrd="0" presId="urn:microsoft.com/office/officeart/2005/8/layout/hierarchy3"/>
    <dgm:cxn modelId="{F04FA6A7-FE89-4618-AC37-94FFA7B1DA49}" type="presParOf" srcId="{9C19D335-8BA9-4675-B0F0-A48EA5D23E64}" destId="{7BCF585D-0672-4692-9E45-BE8480FC5F59}" srcOrd="1" destOrd="0" presId="urn:microsoft.com/office/officeart/2005/8/layout/hierarchy3"/>
    <dgm:cxn modelId="{F744052D-B304-4B08-A36F-638425707C51}" type="presParOf" srcId="{7BCF585D-0672-4692-9E45-BE8480FC5F59}" destId="{E5800715-39C1-4CC4-9B9A-8BB3A54547F4}" srcOrd="0" destOrd="0" presId="urn:microsoft.com/office/officeart/2005/8/layout/hierarchy3"/>
    <dgm:cxn modelId="{F65C6E6D-E191-445E-BAAD-18764BA3F87D}" type="presParOf" srcId="{7BCF585D-0672-4692-9E45-BE8480FC5F59}" destId="{4BE77C38-7F27-4EB9-A3E5-EC9E1526BA43}" srcOrd="1" destOrd="0" presId="urn:microsoft.com/office/officeart/2005/8/layout/hierarchy3"/>
    <dgm:cxn modelId="{497D37D1-0147-4546-B866-002CDB5B09EA}" type="presParOf" srcId="{7BCF585D-0672-4692-9E45-BE8480FC5F59}" destId="{8C1131F0-472E-45E9-90DF-892E76689F49}" srcOrd="2" destOrd="0" presId="urn:microsoft.com/office/officeart/2005/8/layout/hierarchy3"/>
    <dgm:cxn modelId="{9BD0694C-0158-4F56-84FC-3C8D0C3191CF}" type="presParOf" srcId="{7BCF585D-0672-4692-9E45-BE8480FC5F59}" destId="{97FDEC4F-65B3-4AFF-A371-C84CF24374A6}" srcOrd="3" destOrd="0" presId="urn:microsoft.com/office/officeart/2005/8/layout/hierarchy3"/>
    <dgm:cxn modelId="{70CB8A72-AACA-461E-8428-4AEB227EEA4F}" type="presParOf" srcId="{7BCF585D-0672-4692-9E45-BE8480FC5F59}" destId="{EF4CE259-6BA3-4FBC-B0ED-06CB6B008224}" srcOrd="4" destOrd="0" presId="urn:microsoft.com/office/officeart/2005/8/layout/hierarchy3"/>
    <dgm:cxn modelId="{954483AD-B6A8-4347-B64B-7C6E853398B7}" type="presParOf" srcId="{7BCF585D-0672-4692-9E45-BE8480FC5F59}" destId="{0FA1F009-0BB7-4C77-A778-53DD16DA377F}" srcOrd="5" destOrd="0" presId="urn:microsoft.com/office/officeart/2005/8/layout/hierarchy3"/>
    <dgm:cxn modelId="{8E034E21-9D99-43C3-A351-9A0F76702E1C}" type="presParOf" srcId="{AF91FF0E-68B1-4B57-9C64-CCFB25C1258D}" destId="{6CFC2CD1-0CC1-4781-AA42-B48AF13707BB}" srcOrd="2"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3"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1128757"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1166900" y="40040"/>
        <a:ext cx="2528326" cy="1226020"/>
      </dsp:txXfrm>
    </dsp:sp>
    <dsp:sp modelId="{2DC17A79-D637-4322-AF8C-F166D5B09B68}">
      <dsp:nvSpPr>
        <dsp:cNvPr id="0" name=""/>
        <dsp:cNvSpPr/>
      </dsp:nvSpPr>
      <dsp:spPr>
        <a:xfrm>
          <a:off x="138921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164968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Able to reject executive decrees to referendum; overrule executive decrees by passing a Bill with supermajority.</a:t>
          </a:r>
        </a:p>
      </dsp:txBody>
      <dsp:txXfrm>
        <a:off x="1687823" y="1667923"/>
        <a:ext cx="2007403" cy="1226020"/>
      </dsp:txXfrm>
    </dsp:sp>
    <dsp:sp modelId="{3B9CF1F4-7CF0-4767-BE25-D0E3121DA1BC}">
      <dsp:nvSpPr>
        <dsp:cNvPr id="0" name=""/>
        <dsp:cNvSpPr/>
      </dsp:nvSpPr>
      <dsp:spPr>
        <a:xfrm>
          <a:off x="138921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164968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Risks intervention from the Court when rejecting to referendum or overruling the Council by supermajority.</a:t>
          </a:r>
        </a:p>
      </dsp:txBody>
      <dsp:txXfrm>
        <a:off x="1687823" y="3295805"/>
        <a:ext cx="2007403" cy="1226020"/>
      </dsp:txXfrm>
    </dsp:sp>
    <dsp:sp modelId="{79E72CFB-FCEC-4C87-903B-335F357BE44C}">
      <dsp:nvSpPr>
        <dsp:cNvPr id="0" name=""/>
        <dsp:cNvSpPr/>
      </dsp:nvSpPr>
      <dsp:spPr>
        <a:xfrm>
          <a:off x="138921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164968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3</a:t>
          </a:r>
          <a:r>
            <a:rPr lang="el-GR" sz="1600" kern="1200" dirty="0">
              <a:latin typeface="Calibri" panose="020F0502020204030204" pitchFamily="34" charset="0"/>
            </a:rPr>
            <a:t>ϕ</a:t>
          </a:r>
          <a:r>
            <a:rPr lang="en-US" sz="1600" kern="1200" dirty="0">
              <a:latin typeface="Calibri" panose="020F0502020204030204" pitchFamily="34" charset="0"/>
            </a:rPr>
            <a:t> </a:t>
          </a:r>
          <a:r>
            <a:rPr lang="en-US" sz="1600" kern="1200" dirty="0">
              <a:latin typeface="+mn-lt"/>
            </a:rPr>
            <a:t>(4.854…) year terms, ranked choice voting by direct election </a:t>
          </a:r>
          <a:r>
            <a:rPr lang="en-US" sz="1600" b="1" kern="1200" dirty="0">
              <a:latin typeface="+mn-lt"/>
            </a:rPr>
            <a:t>6 members</a:t>
          </a:r>
        </a:p>
      </dsp:txBody>
      <dsp:txXfrm>
        <a:off x="1687823" y="4923688"/>
        <a:ext cx="2007403" cy="1226020"/>
      </dsp:txXfrm>
    </dsp:sp>
    <dsp:sp modelId="{72B80FD7-2D8B-4C93-A4CF-9918E8037F94}">
      <dsp:nvSpPr>
        <dsp:cNvPr id="0" name=""/>
        <dsp:cNvSpPr/>
      </dsp:nvSpPr>
      <dsp:spPr>
        <a:xfrm>
          <a:off x="4384522"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4422665" y="40040"/>
        <a:ext cx="2528326" cy="1226020"/>
      </dsp:txXfrm>
    </dsp:sp>
    <dsp:sp modelId="{5109270D-A68B-483E-85E7-E0F236CE0858}">
      <dsp:nvSpPr>
        <dsp:cNvPr id="0" name=""/>
        <dsp:cNvSpPr/>
      </dsp:nvSpPr>
      <dsp:spPr>
        <a:xfrm>
          <a:off x="4644984"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4905445"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Able to challenge any Senate bill by rejecting it to Referendum; risks interference by the Court when doing so</a:t>
          </a:r>
        </a:p>
      </dsp:txBody>
      <dsp:txXfrm>
        <a:off x="4943588" y="1667923"/>
        <a:ext cx="2007403" cy="1226020"/>
      </dsp:txXfrm>
    </dsp:sp>
    <dsp:sp modelId="{EB99CBF0-2765-458F-8606-53D198C95F60}">
      <dsp:nvSpPr>
        <dsp:cNvPr id="0" name=""/>
        <dsp:cNvSpPr/>
      </dsp:nvSpPr>
      <dsp:spPr>
        <a:xfrm>
          <a:off x="4644984"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4905445"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Governs by decree unless overruled by Senate, Referendum, or the Court.</a:t>
          </a:r>
        </a:p>
      </dsp:txBody>
      <dsp:txXfrm>
        <a:off x="4943588" y="3295805"/>
        <a:ext cx="2007403" cy="1226020"/>
      </dsp:txXfrm>
    </dsp:sp>
    <dsp:sp modelId="{835C749B-CF2B-4C05-B930-D35264D9FA5A}">
      <dsp:nvSpPr>
        <dsp:cNvPr id="0" name=""/>
        <dsp:cNvSpPr/>
      </dsp:nvSpPr>
      <dsp:spPr>
        <a:xfrm>
          <a:off x="4644984"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4905445"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 (2.7183…) </a:t>
          </a:r>
          <a:r>
            <a:rPr lang="en-US" sz="1600" kern="1200" dirty="0">
              <a:latin typeface="+mn-lt"/>
            </a:rPr>
            <a:t>year terms, ranked choice voting by direct election </a:t>
          </a:r>
          <a:r>
            <a:rPr lang="en-US" sz="1600" b="1" kern="1200" dirty="0">
              <a:latin typeface="+mn-lt"/>
            </a:rPr>
            <a:t>3 members</a:t>
          </a:r>
          <a:endParaRPr lang="en-US" sz="1600" b="1" kern="1200" dirty="0"/>
        </a:p>
      </dsp:txBody>
      <dsp:txXfrm>
        <a:off x="4943588" y="4923688"/>
        <a:ext cx="2007403" cy="1226020"/>
      </dsp:txXfrm>
    </dsp:sp>
    <dsp:sp modelId="{4E61E8B4-A9A1-4130-882D-70CB0A07ECCB}">
      <dsp:nvSpPr>
        <dsp:cNvPr id="0" name=""/>
        <dsp:cNvSpPr/>
      </dsp:nvSpPr>
      <dsp:spPr>
        <a:xfrm>
          <a:off x="7640288"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7678431" y="40040"/>
        <a:ext cx="2528326" cy="1226020"/>
      </dsp:txXfrm>
    </dsp:sp>
    <dsp:sp modelId="{43A0D708-128B-4B01-9491-E3B909980423}">
      <dsp:nvSpPr>
        <dsp:cNvPr id="0" name=""/>
        <dsp:cNvSpPr/>
      </dsp:nvSpPr>
      <dsp:spPr>
        <a:xfrm>
          <a:off x="790074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816121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Examines Referendum issues using             “The Test”</a:t>
          </a:r>
        </a:p>
      </dsp:txBody>
      <dsp:txXfrm>
        <a:off x="8199353" y="1667923"/>
        <a:ext cx="2007403" cy="1226020"/>
      </dsp:txXfrm>
    </dsp:sp>
    <dsp:sp modelId="{46BA4077-191E-496D-A856-92FD4EA2AFAF}">
      <dsp:nvSpPr>
        <dsp:cNvPr id="0" name=""/>
        <dsp:cNvSpPr/>
      </dsp:nvSpPr>
      <dsp:spPr>
        <a:xfrm>
          <a:off x="790074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816121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Able to reject both executive decrees and bills to Referendum; can declare an issue not fit for Referendum</a:t>
          </a:r>
        </a:p>
      </dsp:txBody>
      <dsp:txXfrm>
        <a:off x="8199353" y="3295805"/>
        <a:ext cx="2007403" cy="1226020"/>
      </dsp:txXfrm>
    </dsp:sp>
    <dsp:sp modelId="{AC3873FB-012B-4B37-B521-E8D7001CCB3F}">
      <dsp:nvSpPr>
        <dsp:cNvPr id="0" name=""/>
        <dsp:cNvSpPr/>
      </dsp:nvSpPr>
      <dsp:spPr>
        <a:xfrm>
          <a:off x="790074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816121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Appointed by the Council; 2</a:t>
          </a:r>
          <a:r>
            <a:rPr lang="el-GR" sz="1600" kern="1200" dirty="0">
              <a:latin typeface="Calibri" panose="020F0502020204030204" pitchFamily="34" charset="0"/>
            </a:rPr>
            <a:t>π</a:t>
          </a:r>
          <a:r>
            <a:rPr lang="en-US" sz="1600" kern="1200" dirty="0"/>
            <a:t> year terms </a:t>
          </a:r>
          <a:r>
            <a:rPr lang="en-US" sz="1600" b="1" kern="1200" dirty="0"/>
            <a:t>3 members</a:t>
          </a:r>
        </a:p>
      </dsp:txBody>
      <dsp:txXfrm>
        <a:off x="8199353" y="4923688"/>
        <a:ext cx="2007403" cy="1226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04ACB-0052-456E-8615-CEB9F33F2F9C}">
      <dsp:nvSpPr>
        <dsp:cNvPr id="0" name=""/>
        <dsp:cNvSpPr/>
      </dsp:nvSpPr>
      <dsp:spPr>
        <a:xfrm>
          <a:off x="497555" y="759"/>
          <a:ext cx="2605570" cy="13027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The House of </a:t>
          </a:r>
          <a:r>
            <a:rPr lang="en-US" sz="2800" kern="1200" dirty="0">
              <a:latin typeface="+mn-lt"/>
            </a:rPr>
            <a:t>Representatives</a:t>
          </a:r>
        </a:p>
      </dsp:txBody>
      <dsp:txXfrm>
        <a:off x="535712" y="38916"/>
        <a:ext cx="2529256" cy="1226471"/>
      </dsp:txXfrm>
    </dsp:sp>
    <dsp:sp modelId="{E5800715-39C1-4CC4-9B9A-8BB3A54547F4}">
      <dsp:nvSpPr>
        <dsp:cNvPr id="0" name=""/>
        <dsp:cNvSpPr/>
      </dsp:nvSpPr>
      <dsp:spPr>
        <a:xfrm>
          <a:off x="758112" y="1303544"/>
          <a:ext cx="260557" cy="977089"/>
        </a:xfrm>
        <a:custGeom>
          <a:avLst/>
          <a:gdLst/>
          <a:ahLst/>
          <a:cxnLst/>
          <a:rect l="0" t="0" r="0" b="0"/>
          <a:pathLst>
            <a:path>
              <a:moveTo>
                <a:pt x="0" y="0"/>
              </a:moveTo>
              <a:lnTo>
                <a:pt x="0" y="977089"/>
              </a:lnTo>
              <a:lnTo>
                <a:pt x="260557" y="97708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77C38-7F27-4EB9-A3E5-EC9E1526BA43}">
      <dsp:nvSpPr>
        <dsp:cNvPr id="0" name=""/>
        <dsp:cNvSpPr/>
      </dsp:nvSpPr>
      <dsp:spPr>
        <a:xfrm>
          <a:off x="1018669" y="1629240"/>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One Representative is appointed by each settlement, no term limit, but can be replaced at the will of the settlement. </a:t>
          </a:r>
        </a:p>
      </dsp:txBody>
      <dsp:txXfrm>
        <a:off x="1056826" y="1667397"/>
        <a:ext cx="2008142" cy="1226471"/>
      </dsp:txXfrm>
    </dsp:sp>
    <dsp:sp modelId="{8C1131F0-472E-45E9-90DF-892E76689F49}">
      <dsp:nvSpPr>
        <dsp:cNvPr id="0" name=""/>
        <dsp:cNvSpPr/>
      </dsp:nvSpPr>
      <dsp:spPr>
        <a:xfrm>
          <a:off x="758112" y="1303544"/>
          <a:ext cx="260557" cy="2605570"/>
        </a:xfrm>
        <a:custGeom>
          <a:avLst/>
          <a:gdLst/>
          <a:ahLst/>
          <a:cxnLst/>
          <a:rect l="0" t="0" r="0" b="0"/>
          <a:pathLst>
            <a:path>
              <a:moveTo>
                <a:pt x="0" y="0"/>
              </a:moveTo>
              <a:lnTo>
                <a:pt x="0" y="2605570"/>
              </a:lnTo>
              <a:lnTo>
                <a:pt x="260557" y="260557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EC4F-65B3-4AFF-A371-C84CF24374A6}">
      <dsp:nvSpPr>
        <dsp:cNvPr id="0" name=""/>
        <dsp:cNvSpPr/>
      </dsp:nvSpPr>
      <dsp:spPr>
        <a:xfrm>
          <a:off x="1018669" y="3257722"/>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Tries all impeachments once established, except for its own members</a:t>
          </a:r>
        </a:p>
      </dsp:txBody>
      <dsp:txXfrm>
        <a:off x="1056826" y="3295879"/>
        <a:ext cx="2008142" cy="1226471"/>
      </dsp:txXfrm>
    </dsp:sp>
    <dsp:sp modelId="{EF4CE259-6BA3-4FBC-B0ED-06CB6B008224}">
      <dsp:nvSpPr>
        <dsp:cNvPr id="0" name=""/>
        <dsp:cNvSpPr/>
      </dsp:nvSpPr>
      <dsp:spPr>
        <a:xfrm>
          <a:off x="758112" y="1303544"/>
          <a:ext cx="260557" cy="4234052"/>
        </a:xfrm>
        <a:custGeom>
          <a:avLst/>
          <a:gdLst/>
          <a:ahLst/>
          <a:cxnLst/>
          <a:rect l="0" t="0" r="0" b="0"/>
          <a:pathLst>
            <a:path>
              <a:moveTo>
                <a:pt x="0" y="0"/>
              </a:moveTo>
              <a:lnTo>
                <a:pt x="0" y="4234052"/>
              </a:lnTo>
              <a:lnTo>
                <a:pt x="260557" y="42340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1F009-0BB7-4C77-A778-53DD16DA377F}">
      <dsp:nvSpPr>
        <dsp:cNvPr id="0" name=""/>
        <dsp:cNvSpPr/>
      </dsp:nvSpPr>
      <dsp:spPr>
        <a:xfrm>
          <a:off x="1018669" y="4886204"/>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Veto power by a vote of 3/4 of its members.</a:t>
          </a:r>
        </a:p>
      </dsp:txBody>
      <dsp:txXfrm>
        <a:off x="1056826" y="4924361"/>
        <a:ext cx="2008142" cy="1226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2082"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37135" y="287554"/>
        <a:ext cx="2323471" cy="1126682"/>
      </dsp:txXfrm>
    </dsp:sp>
    <dsp:sp modelId="{2DC17A79-D637-4322-AF8C-F166D5B09B68}">
      <dsp:nvSpPr>
        <dsp:cNvPr id="0" name=""/>
        <dsp:cNvSpPr/>
      </dsp:nvSpPr>
      <dsp:spPr>
        <a:xfrm>
          <a:off x="241440"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480798"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Able to reject executive decrees to referendum; overrule executive decrees by passing a Bill with supermajority</a:t>
          </a:r>
        </a:p>
      </dsp:txBody>
      <dsp:txXfrm>
        <a:off x="515851" y="1783540"/>
        <a:ext cx="1844755" cy="1126682"/>
      </dsp:txXfrm>
    </dsp:sp>
    <dsp:sp modelId="{3B9CF1F4-7CF0-4767-BE25-D0E3121DA1BC}">
      <dsp:nvSpPr>
        <dsp:cNvPr id="0" name=""/>
        <dsp:cNvSpPr/>
      </dsp:nvSpPr>
      <dsp:spPr>
        <a:xfrm>
          <a:off x="241440"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480798"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Risks intervention from the Court when rejecting to referendum or overruling the Council by supermajority</a:t>
          </a:r>
        </a:p>
      </dsp:txBody>
      <dsp:txXfrm>
        <a:off x="515851" y="3279526"/>
        <a:ext cx="1844755" cy="1126682"/>
      </dsp:txXfrm>
    </dsp:sp>
    <dsp:sp modelId="{79E72CFB-FCEC-4C87-903B-335F357BE44C}">
      <dsp:nvSpPr>
        <dsp:cNvPr id="0" name=""/>
        <dsp:cNvSpPr/>
      </dsp:nvSpPr>
      <dsp:spPr>
        <a:xfrm>
          <a:off x="241440"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480798"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3</a:t>
          </a:r>
          <a:r>
            <a:rPr lang="el-GR" sz="1400" kern="1200" dirty="0">
              <a:latin typeface="Calibri" panose="020F0502020204030204" pitchFamily="34" charset="0"/>
            </a:rPr>
            <a:t>ϕ</a:t>
          </a:r>
          <a:r>
            <a:rPr lang="en-US" sz="1400" kern="1200" dirty="0">
              <a:latin typeface="Calibri" panose="020F0502020204030204" pitchFamily="34" charset="0"/>
            </a:rPr>
            <a:t> </a:t>
          </a:r>
          <a:r>
            <a:rPr lang="en-US" sz="1400" kern="1200" dirty="0">
              <a:latin typeface="+mn-lt"/>
            </a:rPr>
            <a:t>(4.854…) year terms, ranked choice voting by direct election </a:t>
          </a:r>
          <a:r>
            <a:rPr lang="en-US" sz="1400" b="1" kern="1200" dirty="0">
              <a:latin typeface="+mn-lt"/>
            </a:rPr>
            <a:t>9 members</a:t>
          </a:r>
        </a:p>
      </dsp:txBody>
      <dsp:txXfrm>
        <a:off x="515851" y="4775511"/>
        <a:ext cx="1844755" cy="1126682"/>
      </dsp:txXfrm>
    </dsp:sp>
    <dsp:sp modelId="{A4104ACB-0052-456E-8615-CEB9F33F2F9C}">
      <dsp:nvSpPr>
        <dsp:cNvPr id="0" name=""/>
        <dsp:cNvSpPr/>
      </dsp:nvSpPr>
      <dsp:spPr>
        <a:xfrm>
          <a:off x="2994054"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The House of </a:t>
          </a:r>
          <a:r>
            <a:rPr lang="en-US" sz="2800" kern="1200" dirty="0">
              <a:latin typeface="+mn-lt"/>
            </a:rPr>
            <a:t>Representatives</a:t>
          </a:r>
        </a:p>
      </dsp:txBody>
      <dsp:txXfrm>
        <a:off x="3029107" y="287554"/>
        <a:ext cx="2323471" cy="1126682"/>
      </dsp:txXfrm>
    </dsp:sp>
    <dsp:sp modelId="{E5800715-39C1-4CC4-9B9A-8BB3A54547F4}">
      <dsp:nvSpPr>
        <dsp:cNvPr id="0" name=""/>
        <dsp:cNvSpPr/>
      </dsp:nvSpPr>
      <dsp:spPr>
        <a:xfrm>
          <a:off x="3233412"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77C38-7F27-4EB9-A3E5-EC9E1526BA43}">
      <dsp:nvSpPr>
        <dsp:cNvPr id="0" name=""/>
        <dsp:cNvSpPr/>
      </dsp:nvSpPr>
      <dsp:spPr>
        <a:xfrm>
          <a:off x="3472769"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One Representative is appointed by each settlement, no term limit, but can be replaced at the will of the settlement. </a:t>
          </a:r>
        </a:p>
      </dsp:txBody>
      <dsp:txXfrm>
        <a:off x="3507822" y="1783540"/>
        <a:ext cx="1844755" cy="1126682"/>
      </dsp:txXfrm>
    </dsp:sp>
    <dsp:sp modelId="{8C1131F0-472E-45E9-90DF-892E76689F49}">
      <dsp:nvSpPr>
        <dsp:cNvPr id="0" name=""/>
        <dsp:cNvSpPr/>
      </dsp:nvSpPr>
      <dsp:spPr>
        <a:xfrm>
          <a:off x="3233412"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EC4F-65B3-4AFF-A371-C84CF24374A6}">
      <dsp:nvSpPr>
        <dsp:cNvPr id="0" name=""/>
        <dsp:cNvSpPr/>
      </dsp:nvSpPr>
      <dsp:spPr>
        <a:xfrm>
          <a:off x="3472769"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Tries all impeachments once established, except for impeachments of its own members</a:t>
          </a:r>
        </a:p>
      </dsp:txBody>
      <dsp:txXfrm>
        <a:off x="3507822" y="3279526"/>
        <a:ext cx="1844755" cy="1126682"/>
      </dsp:txXfrm>
    </dsp:sp>
    <dsp:sp modelId="{EF4CE259-6BA3-4FBC-B0ED-06CB6B008224}">
      <dsp:nvSpPr>
        <dsp:cNvPr id="0" name=""/>
        <dsp:cNvSpPr/>
      </dsp:nvSpPr>
      <dsp:spPr>
        <a:xfrm>
          <a:off x="3233412"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1F009-0BB7-4C77-A778-53DD16DA377F}">
      <dsp:nvSpPr>
        <dsp:cNvPr id="0" name=""/>
        <dsp:cNvSpPr/>
      </dsp:nvSpPr>
      <dsp:spPr>
        <a:xfrm>
          <a:off x="3472769"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Veto power by a vote of 3/4 of its members.</a:t>
          </a:r>
        </a:p>
      </dsp:txBody>
      <dsp:txXfrm>
        <a:off x="3507822" y="4775511"/>
        <a:ext cx="1844755" cy="1126682"/>
      </dsp:txXfrm>
    </dsp:sp>
    <dsp:sp modelId="{72B80FD7-2D8B-4C93-A4CF-9918E8037F94}">
      <dsp:nvSpPr>
        <dsp:cNvPr id="0" name=""/>
        <dsp:cNvSpPr/>
      </dsp:nvSpPr>
      <dsp:spPr>
        <a:xfrm>
          <a:off x="5986026"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6021079" y="287554"/>
        <a:ext cx="2323471" cy="1126682"/>
      </dsp:txXfrm>
    </dsp:sp>
    <dsp:sp modelId="{5109270D-A68B-483E-85E7-E0F236CE0858}">
      <dsp:nvSpPr>
        <dsp:cNvPr id="0" name=""/>
        <dsp:cNvSpPr/>
      </dsp:nvSpPr>
      <dsp:spPr>
        <a:xfrm>
          <a:off x="6225383"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6464741"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Able to challenge any Senate bill by rejecting it to Referendum; risks intervention by the Court when doing so</a:t>
          </a:r>
        </a:p>
      </dsp:txBody>
      <dsp:txXfrm>
        <a:off x="6499794" y="1783540"/>
        <a:ext cx="1844755" cy="1126682"/>
      </dsp:txXfrm>
    </dsp:sp>
    <dsp:sp modelId="{EB99CBF0-2765-458F-8606-53D198C95F60}">
      <dsp:nvSpPr>
        <dsp:cNvPr id="0" name=""/>
        <dsp:cNvSpPr/>
      </dsp:nvSpPr>
      <dsp:spPr>
        <a:xfrm>
          <a:off x="6225383"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6464741"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Governs by decree unless overruled by Senate, Referendum, or the Court</a:t>
          </a:r>
        </a:p>
      </dsp:txBody>
      <dsp:txXfrm>
        <a:off x="6499794" y="3279526"/>
        <a:ext cx="1844755" cy="1126682"/>
      </dsp:txXfrm>
    </dsp:sp>
    <dsp:sp modelId="{835C749B-CF2B-4C05-B930-D35264D9FA5A}">
      <dsp:nvSpPr>
        <dsp:cNvPr id="0" name=""/>
        <dsp:cNvSpPr/>
      </dsp:nvSpPr>
      <dsp:spPr>
        <a:xfrm>
          <a:off x="6225383"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6464741"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 (2.7183…) </a:t>
          </a:r>
          <a:r>
            <a:rPr lang="en-US" sz="1400" kern="1200" dirty="0">
              <a:latin typeface="+mn-lt"/>
            </a:rPr>
            <a:t>year terms, ranked choice voting by direct election               </a:t>
          </a:r>
          <a:r>
            <a:rPr lang="en-US" sz="1400" b="1" kern="1200" dirty="0">
              <a:latin typeface="+mn-lt"/>
            </a:rPr>
            <a:t>3 members</a:t>
          </a:r>
          <a:endParaRPr lang="en-US" sz="1400" b="1" kern="1200" dirty="0"/>
        </a:p>
      </dsp:txBody>
      <dsp:txXfrm>
        <a:off x="6499794" y="4775511"/>
        <a:ext cx="1844755" cy="1126682"/>
      </dsp:txXfrm>
    </dsp:sp>
    <dsp:sp modelId="{4E61E8B4-A9A1-4130-882D-70CB0A07ECCB}">
      <dsp:nvSpPr>
        <dsp:cNvPr id="0" name=""/>
        <dsp:cNvSpPr/>
      </dsp:nvSpPr>
      <dsp:spPr>
        <a:xfrm>
          <a:off x="8977997"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9013050" y="287554"/>
        <a:ext cx="2323471" cy="1126682"/>
      </dsp:txXfrm>
    </dsp:sp>
    <dsp:sp modelId="{43A0D708-128B-4B01-9491-E3B909980423}">
      <dsp:nvSpPr>
        <dsp:cNvPr id="0" name=""/>
        <dsp:cNvSpPr/>
      </dsp:nvSpPr>
      <dsp:spPr>
        <a:xfrm>
          <a:off x="9217355"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9456713"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Examines Referendum issues using               “The Test”</a:t>
          </a:r>
        </a:p>
      </dsp:txBody>
      <dsp:txXfrm>
        <a:off x="9491766" y="1783540"/>
        <a:ext cx="1844755" cy="1126682"/>
      </dsp:txXfrm>
    </dsp:sp>
    <dsp:sp modelId="{46BA4077-191E-496D-A856-92FD4EA2AFAF}">
      <dsp:nvSpPr>
        <dsp:cNvPr id="0" name=""/>
        <dsp:cNvSpPr/>
      </dsp:nvSpPr>
      <dsp:spPr>
        <a:xfrm>
          <a:off x="9217355"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9456713"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Able to reject both executive decrees and bills to Referendum; can declare an issue not fit for Referendum</a:t>
          </a:r>
        </a:p>
      </dsp:txBody>
      <dsp:txXfrm>
        <a:off x="9491766" y="3279526"/>
        <a:ext cx="1844755" cy="1126682"/>
      </dsp:txXfrm>
    </dsp:sp>
    <dsp:sp modelId="{AC3873FB-012B-4B37-B521-E8D7001CCB3F}">
      <dsp:nvSpPr>
        <dsp:cNvPr id="0" name=""/>
        <dsp:cNvSpPr/>
      </dsp:nvSpPr>
      <dsp:spPr>
        <a:xfrm>
          <a:off x="9217355"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9456713"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Appointed by the Council; 2</a:t>
          </a:r>
          <a:r>
            <a:rPr lang="el-GR" sz="1400" kern="1200" dirty="0">
              <a:latin typeface="Calibri" panose="020F0502020204030204" pitchFamily="34" charset="0"/>
            </a:rPr>
            <a:t>π</a:t>
          </a:r>
          <a:r>
            <a:rPr lang="en-US" sz="1400" kern="1200" dirty="0"/>
            <a:t> year terms  </a:t>
          </a:r>
          <a:r>
            <a:rPr lang="en-US" sz="1400" b="1" kern="1200" dirty="0"/>
            <a:t>5 members</a:t>
          </a:r>
        </a:p>
      </dsp:txBody>
      <dsp:txXfrm>
        <a:off x="9491766" y="4775511"/>
        <a:ext cx="1844755" cy="11266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8/16/2019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5006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8/16/2019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6185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8/16/2019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58284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8/16/2019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72048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8/16/2019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3649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8/16/2019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45527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8/16/2019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602120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1781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7383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7412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70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34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323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7895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462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992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8/16/2019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7361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8/16/2019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6685684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4371974" y="127321"/>
            <a:ext cx="7820005" cy="744695"/>
          </a:xfrm>
        </p:spPr>
        <p:txBody>
          <a:bodyPr anchor="t">
            <a:normAutofit fontScale="90000"/>
          </a:bodyPr>
          <a:lstStyle/>
          <a:p>
            <a:r>
              <a:rPr lang="en-US" dirty="0"/>
              <a:t>Governing the red planet</a:t>
            </a:r>
          </a:p>
        </p:txBody>
      </p:sp>
      <p:sp>
        <p:nvSpPr>
          <p:cNvPr id="3" name="Subtitle 2">
            <a:extLst>
              <a:ext uri="{FF2B5EF4-FFF2-40B4-BE49-F238E27FC236}">
                <a16:creationId xmlns:a16="http://schemas.microsoft.com/office/drawing/2014/main" id="{DBA7C153-CD1B-4C34-A46D-10085A1D8EC7}"/>
              </a:ext>
            </a:extLst>
          </p:cNvPr>
          <p:cNvSpPr>
            <a:spLocks noGrp="1"/>
          </p:cNvSpPr>
          <p:nvPr>
            <p:ph type="subTitle" idx="1"/>
          </p:nvPr>
        </p:nvSpPr>
        <p:spPr>
          <a:xfrm>
            <a:off x="6191062" y="643417"/>
            <a:ext cx="8655200" cy="457201"/>
          </a:xfrm>
        </p:spPr>
        <p:txBody>
          <a:bodyPr>
            <a:normAutofit/>
          </a:bodyPr>
          <a:lstStyle/>
          <a:p>
            <a:r>
              <a:rPr lang="en-US" dirty="0">
                <a:solidFill>
                  <a:schemeClr val="tx1"/>
                </a:solidFill>
              </a:rPr>
              <a:t>  Because Shermer keeps talking about it</a:t>
            </a:r>
          </a:p>
        </p:txBody>
      </p:sp>
      <p:sp>
        <p:nvSpPr>
          <p:cNvPr id="5" name="TextBox 4">
            <a:extLst>
              <a:ext uri="{FF2B5EF4-FFF2-40B4-BE49-F238E27FC236}">
                <a16:creationId xmlns:a16="http://schemas.microsoft.com/office/drawing/2014/main" id="{0931291C-FC08-4E2F-8B51-C17151B5140C}"/>
              </a:ext>
            </a:extLst>
          </p:cNvPr>
          <p:cNvSpPr txBox="1"/>
          <p:nvPr/>
        </p:nvSpPr>
        <p:spPr>
          <a:xfrm>
            <a:off x="6357843" y="5764781"/>
            <a:ext cx="4774192" cy="646331"/>
          </a:xfrm>
          <a:prstGeom prst="rect">
            <a:avLst/>
          </a:prstGeom>
          <a:noFill/>
        </p:spPr>
        <p:txBody>
          <a:bodyPr wrap="none" rtlCol="0">
            <a:spAutoFit/>
          </a:bodyPr>
          <a:lstStyle/>
          <a:p>
            <a:pPr algn="r"/>
            <a:r>
              <a:rPr lang="en-US" dirty="0"/>
              <a:t>A Concept for Mars Governance by Quinn Morley</a:t>
            </a:r>
          </a:p>
          <a:p>
            <a:pPr algn="r"/>
            <a:r>
              <a:rPr lang="en-US" dirty="0"/>
              <a:t>Public Domain Dedication via the Github Unlicense</a:t>
            </a:r>
          </a:p>
        </p:txBody>
      </p:sp>
    </p:spTree>
    <p:extLst>
      <p:ext uri="{BB962C8B-B14F-4D97-AF65-F5344CB8AC3E}">
        <p14:creationId xmlns:p14="http://schemas.microsoft.com/office/powerpoint/2010/main" val="34380223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1749556277"/>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6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referendum and division of duties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3693319"/>
          </a:xfrm>
          <a:prstGeom prst="rect">
            <a:avLst/>
          </a:prstGeom>
          <a:noFill/>
        </p:spPr>
        <p:txBody>
          <a:bodyPr wrap="square" rtlCol="0">
            <a:spAutoFit/>
          </a:bodyPr>
          <a:lstStyle/>
          <a:p>
            <a:r>
              <a:rPr lang="en-US" dirty="0"/>
              <a:t>The goal of the referendum process is for the government to act as a direct democracy when the issue being discussed is in the realm of expertise of the population. </a:t>
            </a:r>
          </a:p>
          <a:p>
            <a:endParaRPr lang="en-US" dirty="0"/>
          </a:p>
          <a:p>
            <a:r>
              <a:rPr lang="en-US" dirty="0"/>
              <a:t>The Senate should handle the work of the professional politicians, including: economics, government finance, trade, etc. Any issue that comes before the Senate that is in the realm of expertise of the people should be voluntarily sent to Referendum. </a:t>
            </a:r>
          </a:p>
          <a:p>
            <a:endParaRPr lang="en-US" dirty="0"/>
          </a:p>
          <a:p>
            <a:r>
              <a:rPr lang="en-US" dirty="0"/>
              <a:t>The Council exists to run the government on a day-to-day basis, and has the power to govern by decree for this reason. However, if the Council feels any decree is in the realm of the expertise of the people, it can send it to Referendum but is not required to do so. </a:t>
            </a:r>
          </a:p>
          <a:p>
            <a:endParaRPr lang="en-US" dirty="0"/>
          </a:p>
          <a:p>
            <a:r>
              <a:rPr lang="en-US" dirty="0"/>
              <a:t>The Court has the ultimate say on Referendum. Using a litmus test simply called “The Test,” the Court will analyze the issue critically and determine if Referendum is required or prohibited. </a:t>
            </a:r>
          </a:p>
        </p:txBody>
      </p:sp>
    </p:spTree>
    <p:extLst>
      <p:ext uri="{BB962C8B-B14F-4D97-AF65-F5344CB8AC3E}">
        <p14:creationId xmlns:p14="http://schemas.microsoft.com/office/powerpoint/2010/main" val="159145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test for referendum</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4524315"/>
          </a:xfrm>
          <a:prstGeom prst="rect">
            <a:avLst/>
          </a:prstGeom>
          <a:noFill/>
        </p:spPr>
        <p:txBody>
          <a:bodyPr wrap="square" rtlCol="0">
            <a:spAutoFit/>
          </a:bodyPr>
          <a:lstStyle/>
          <a:p>
            <a:pPr marL="342900" indent="-342900">
              <a:buAutoNum type="arabicPeriod"/>
            </a:pPr>
            <a:r>
              <a:rPr lang="en-US" dirty="0"/>
              <a:t>Is expertise in the field relating to the topic being discussed pervasive in the populace?</a:t>
            </a:r>
          </a:p>
          <a:p>
            <a:pPr marL="800100" lvl="1" indent="-342900">
              <a:buFont typeface="Arial" panose="020B0604020202020204" pitchFamily="34" charset="0"/>
              <a:buChar char="•"/>
            </a:pPr>
            <a:r>
              <a:rPr lang="en-US" dirty="0"/>
              <a:t>Send to Referendum if the answer is yes. </a:t>
            </a:r>
          </a:p>
          <a:p>
            <a:pPr marL="342900" indent="-342900">
              <a:buFont typeface="+mj-lt"/>
              <a:buAutoNum type="arabicPeriod"/>
            </a:pPr>
            <a:r>
              <a:rPr lang="en-US" dirty="0"/>
              <a:t>Is the populace generally competent and well trained in the field of the topic being discussed?</a:t>
            </a:r>
          </a:p>
          <a:p>
            <a:pPr marL="800100" lvl="1" indent="-342900">
              <a:buFont typeface="Arial" panose="020B0604020202020204" pitchFamily="34" charset="0"/>
              <a:buChar char="•"/>
            </a:pPr>
            <a:r>
              <a:rPr lang="en-US" dirty="0"/>
              <a:t>Is the competency sufficient for the combined populace to form an expert opinion?</a:t>
            </a:r>
          </a:p>
          <a:p>
            <a:pPr marL="1257300" lvl="2" indent="-342900">
              <a:buFont typeface="Arial" panose="020B0604020202020204" pitchFamily="34" charset="0"/>
              <a:buChar char="•"/>
            </a:pPr>
            <a:r>
              <a:rPr lang="en-US" dirty="0"/>
              <a:t>Send to Referendum if the answer is yes. </a:t>
            </a:r>
          </a:p>
          <a:p>
            <a:pPr marL="800100" lvl="1" indent="-342900">
              <a:buFont typeface="Arial" panose="020B0604020202020204" pitchFamily="34" charset="0"/>
              <a:buChar char="•"/>
            </a:pPr>
            <a:r>
              <a:rPr lang="en-US" dirty="0"/>
              <a:t>Can a reasonable amount of training raise the bar to reach the aforementioned level of competency?</a:t>
            </a:r>
          </a:p>
          <a:p>
            <a:pPr marL="1257300" lvl="2" indent="-342900">
              <a:buFont typeface="Arial" panose="020B0604020202020204" pitchFamily="34" charset="0"/>
              <a:buChar char="•"/>
            </a:pPr>
            <a:r>
              <a:rPr lang="en-US" dirty="0"/>
              <a:t>Send to Referendum if the answer is yes; and advise the Council to contract training development via the appropriate delivery method, from an independent group on or off planet, which must be critically peer reviewed prior to dissemination. </a:t>
            </a:r>
          </a:p>
          <a:p>
            <a:pPr marL="342900" indent="-342900">
              <a:buFont typeface="+mj-lt"/>
              <a:buAutoNum type="arabicPeriod"/>
            </a:pPr>
            <a:r>
              <a:rPr lang="en-US" dirty="0"/>
              <a:t>Is the issue of great importance to the populace, and fundamental to preserving society?</a:t>
            </a:r>
          </a:p>
          <a:p>
            <a:pPr marL="1257300" lvl="2" indent="-342900">
              <a:buFont typeface="Arial" panose="020B0604020202020204" pitchFamily="34" charset="0"/>
              <a:buChar char="•"/>
            </a:pPr>
            <a:r>
              <a:rPr lang="en-US" dirty="0"/>
              <a:t>If yes, send to Referendum; however, the Court must take notice: populist swings in opinion are undesirable as referendum topics and should be prohibited.</a:t>
            </a:r>
          </a:p>
          <a:p>
            <a:pPr lvl="2"/>
            <a:endParaRPr lang="en-US" dirty="0"/>
          </a:p>
          <a:p>
            <a:r>
              <a:rPr lang="en-US" dirty="0"/>
              <a:t>If none of these conditions are met, a Referendum shall be determined to be prohibited by the Court.</a:t>
            </a:r>
          </a:p>
          <a:p>
            <a:pPr marL="1257300"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11676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a:xfrm>
            <a:off x="1141413" y="618518"/>
            <a:ext cx="9905998" cy="683809"/>
          </a:xfrm>
        </p:spPr>
        <p:txBody>
          <a:bodyPr anchor="t"/>
          <a:lstStyle/>
          <a:p>
            <a:r>
              <a:rPr lang="en-US" dirty="0"/>
              <a:t>Nuts and bolts</a:t>
            </a:r>
          </a:p>
        </p:txBody>
      </p:sp>
      <p:sp>
        <p:nvSpPr>
          <p:cNvPr id="3" name="TextBox 2">
            <a:extLst>
              <a:ext uri="{FF2B5EF4-FFF2-40B4-BE49-F238E27FC236}">
                <a16:creationId xmlns:a16="http://schemas.microsoft.com/office/drawing/2014/main" id="{0C9F6E61-F6FB-4358-86D1-7BCEB38AE734}"/>
              </a:ext>
            </a:extLst>
          </p:cNvPr>
          <p:cNvSpPr txBox="1"/>
          <p:nvPr/>
        </p:nvSpPr>
        <p:spPr>
          <a:xfrm>
            <a:off x="1141413" y="1302327"/>
            <a:ext cx="10413278"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A Mars-specific Bill of Rights should be developed. </a:t>
            </a:r>
          </a:p>
          <a:p>
            <a:pPr marL="742950" lvl="1" indent="-285750">
              <a:buFont typeface="Arial" panose="020B0604020202020204" pitchFamily="34" charset="0"/>
              <a:buChar char="•"/>
            </a:pPr>
            <a:r>
              <a:rPr lang="en-US" sz="1600" dirty="0"/>
              <a:t>For example, the right to communicate with Earth could be much, much more important than the right to free speech. With that consideration, simply guaranteeing the right to free speech isn’t enough. </a:t>
            </a:r>
          </a:p>
          <a:p>
            <a:pPr marL="742950" lvl="1" indent="-285750">
              <a:buFont typeface="Arial" panose="020B0604020202020204" pitchFamily="34" charset="0"/>
              <a:buChar char="•"/>
            </a:pPr>
            <a:r>
              <a:rPr lang="en-US" sz="1600" dirty="0"/>
              <a:t>The right to bear arms seems pointless. There aren’t even any Bears on Mars. </a:t>
            </a:r>
          </a:p>
          <a:p>
            <a:pPr marL="742950" lvl="1" indent="-285750">
              <a:buFont typeface="Arial" panose="020B0604020202020204" pitchFamily="34" charset="0"/>
              <a:buChar char="•"/>
            </a:pPr>
            <a:r>
              <a:rPr lang="en-US" sz="1600" dirty="0"/>
              <a:t>The right to air, water, food, and medical care shall be obligatory. </a:t>
            </a:r>
          </a:p>
          <a:p>
            <a:pPr marL="285750" indent="-285750">
              <a:buFont typeface="Arial" panose="020B0604020202020204" pitchFamily="34" charset="0"/>
              <a:buChar char="•"/>
            </a:pPr>
            <a:r>
              <a:rPr lang="en-US" sz="1600" dirty="0"/>
              <a:t>Initial governance: the first missions should probably be run like a military operation with chain of command and one person in charge until enough people are present to justify the establishment of the government. This will leave time to peer review, debate, and improve the legal framework on and off planet simultaneously. </a:t>
            </a:r>
          </a:p>
          <a:p>
            <a:pPr marL="285750" indent="-285750">
              <a:buFont typeface="Arial" panose="020B0604020202020204" pitchFamily="34" charset="0"/>
              <a:buChar char="•"/>
            </a:pPr>
            <a:r>
              <a:rPr lang="en-US" sz="1600" dirty="0"/>
              <a:t>Term limits: You only get one term. Exceptions: If appointed to complete the remainder of a term, that term doesn’t count.</a:t>
            </a:r>
          </a:p>
          <a:p>
            <a:pPr marL="285750" indent="-285750">
              <a:buFont typeface="Arial" panose="020B0604020202020204" pitchFamily="34" charset="0"/>
              <a:buChar char="•"/>
            </a:pPr>
            <a:r>
              <a:rPr lang="en-US" sz="1600" dirty="0"/>
              <a:t>Campaign finance isn’t even a thing. </a:t>
            </a:r>
          </a:p>
          <a:p>
            <a:pPr marL="742950" lvl="1" indent="-285750">
              <a:buFont typeface="Arial" panose="020B0604020202020204" pitchFamily="34" charset="0"/>
              <a:buChar char="•"/>
            </a:pPr>
            <a:r>
              <a:rPr lang="en-US" sz="1600" dirty="0"/>
              <a:t>It should just be illegal. Problem solved. Freedom of speech is enough.</a:t>
            </a:r>
          </a:p>
          <a:p>
            <a:pPr marL="285750" indent="-285750">
              <a:buFont typeface="Arial" panose="020B0604020202020204" pitchFamily="34" charset="0"/>
              <a:buChar char="•"/>
            </a:pPr>
            <a:r>
              <a:rPr lang="en-US" sz="1600" dirty="0"/>
              <a:t>Earth should stay out of Mars governance. </a:t>
            </a:r>
          </a:p>
          <a:p>
            <a:pPr marL="742950" lvl="1" indent="-285750">
              <a:buFont typeface="Arial" panose="020B0604020202020204" pitchFamily="34" charset="0"/>
              <a:buChar char="•"/>
            </a:pPr>
            <a:r>
              <a:rPr lang="en-US" sz="1600" dirty="0"/>
              <a:t>Trade policy can be handled through the Senate, with administration carried out by the Council. </a:t>
            </a:r>
          </a:p>
          <a:p>
            <a:pPr marL="1200150" lvl="2" indent="-285750">
              <a:buFont typeface="Arial" panose="020B0604020202020204" pitchFamily="34" charset="0"/>
              <a:buChar char="•"/>
            </a:pPr>
            <a:r>
              <a:rPr lang="en-US" sz="1600" dirty="0"/>
              <a:t>Business with Earth falls under those domains. Earth is a trade partner. </a:t>
            </a:r>
          </a:p>
          <a:p>
            <a:pPr marL="285750" indent="-285750">
              <a:buFont typeface="Arial" panose="020B0604020202020204" pitchFamily="34" charset="0"/>
              <a:buChar char="•"/>
            </a:pPr>
            <a:r>
              <a:rPr lang="en-US" sz="1600" dirty="0"/>
              <a:t>Electronic voting seems desirable, even though we understand the limitations of electronic voting systems on Earth. Perhaps a Blockchain system for Mars can be developed, with anonymized but public ledgers; or perhaps voting must not be anonymous in order to guarantee an unhackable voting system.</a:t>
            </a:r>
          </a:p>
          <a:p>
            <a:pPr marL="285750" indent="-285750">
              <a:buFont typeface="Arial" panose="020B0604020202020204" pitchFamily="34" charset="0"/>
              <a:buChar char="•"/>
            </a:pPr>
            <a:r>
              <a:rPr lang="en-US" sz="1600" dirty="0"/>
              <a:t>Supermajority in the Senate shall be 2/3 of the vote.</a:t>
            </a:r>
          </a:p>
          <a:p>
            <a:pPr marL="285750" indent="-285750">
              <a:buFont typeface="Arial" panose="020B0604020202020204" pitchFamily="34" charset="0"/>
              <a:buChar char="•"/>
            </a:pPr>
            <a:r>
              <a:rPr lang="en-US" sz="1600" dirty="0"/>
              <a:t>The Senate and the Executive Council can both initiate impeachment proceedings.</a:t>
            </a:r>
          </a:p>
          <a:p>
            <a:pPr marL="285750" indent="-285750">
              <a:buFont typeface="Arial" panose="020B0604020202020204" pitchFamily="34" charset="0"/>
              <a:buChar char="•"/>
            </a:pPr>
            <a:r>
              <a:rPr lang="en-US" sz="1600" dirty="0"/>
              <a:t>Impeachments will be tried by the Court, and not by a lower court. </a:t>
            </a:r>
          </a:p>
          <a:p>
            <a:pPr marL="285750" indent="-285750">
              <a:buFont typeface="Arial" panose="020B0604020202020204" pitchFamily="34" charset="0"/>
              <a:buChar char="•"/>
            </a:pPr>
            <a:r>
              <a:rPr lang="en-US" sz="1600" dirty="0"/>
              <a:t>Impeachment of a Court member will be tried in the Senate; however the impeachment must be initialed by the Council.</a:t>
            </a:r>
          </a:p>
        </p:txBody>
      </p:sp>
    </p:spTree>
    <p:extLst>
      <p:ext uri="{BB962C8B-B14F-4D97-AF65-F5344CB8AC3E}">
        <p14:creationId xmlns:p14="http://schemas.microsoft.com/office/powerpoint/2010/main" val="69549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7222032" y="122164"/>
            <a:ext cx="7820005" cy="744695"/>
          </a:xfrm>
        </p:spPr>
        <p:txBody>
          <a:bodyPr anchor="t">
            <a:normAutofit fontScale="90000"/>
          </a:bodyPr>
          <a:lstStyle/>
          <a:p>
            <a:r>
              <a:rPr lang="en-US" dirty="0"/>
              <a:t>Government 2.0</a:t>
            </a:r>
          </a:p>
        </p:txBody>
      </p:sp>
      <p:sp>
        <p:nvSpPr>
          <p:cNvPr id="3" name="Subtitle 2">
            <a:extLst>
              <a:ext uri="{FF2B5EF4-FFF2-40B4-BE49-F238E27FC236}">
                <a16:creationId xmlns:a16="http://schemas.microsoft.com/office/drawing/2014/main" id="{DBA7C153-CD1B-4C34-A46D-10085A1D8EC7}"/>
              </a:ext>
            </a:extLst>
          </p:cNvPr>
          <p:cNvSpPr>
            <a:spLocks noGrp="1"/>
          </p:cNvSpPr>
          <p:nvPr>
            <p:ph type="subTitle" idx="1"/>
          </p:nvPr>
        </p:nvSpPr>
        <p:spPr>
          <a:xfrm>
            <a:off x="7080268" y="638258"/>
            <a:ext cx="5111712" cy="457201"/>
          </a:xfrm>
        </p:spPr>
        <p:txBody>
          <a:bodyPr>
            <a:normAutofit/>
          </a:bodyPr>
          <a:lstStyle/>
          <a:p>
            <a:r>
              <a:rPr lang="en-US" dirty="0">
                <a:solidFill>
                  <a:schemeClr val="tx1"/>
                </a:solidFill>
              </a:rPr>
              <a:t>when more than 5 settlements exist</a:t>
            </a:r>
          </a:p>
        </p:txBody>
      </p:sp>
      <p:graphicFrame>
        <p:nvGraphicFramePr>
          <p:cNvPr id="6" name="Content Placeholder 3">
            <a:extLst>
              <a:ext uri="{FF2B5EF4-FFF2-40B4-BE49-F238E27FC236}">
                <a16:creationId xmlns:a16="http://schemas.microsoft.com/office/drawing/2014/main" id="{793CB395-6477-41BE-9AE6-87321413601D}"/>
              </a:ext>
            </a:extLst>
          </p:cNvPr>
          <p:cNvGraphicFramePr>
            <a:graphicFrameLocks/>
          </p:cNvGraphicFramePr>
          <p:nvPr>
            <p:extLst>
              <p:ext uri="{D42A27DB-BD31-4B8C-83A1-F6EECF244321}">
                <p14:modId xmlns:p14="http://schemas.microsoft.com/office/powerpoint/2010/main" val="2750280470"/>
              </p:ext>
            </p:extLst>
          </p:nvPr>
        </p:nvGraphicFramePr>
        <p:xfrm>
          <a:off x="771314" y="334125"/>
          <a:ext cx="3600681" cy="6189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9E1612F-BDD6-494C-BB21-FE9C61421741}"/>
              </a:ext>
            </a:extLst>
          </p:cNvPr>
          <p:cNvSpPr txBox="1"/>
          <p:nvPr/>
        </p:nvSpPr>
        <p:spPr>
          <a:xfrm>
            <a:off x="4976523" y="1382953"/>
            <a:ext cx="6610949" cy="510778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chemeClr val="bg1"/>
                </a:solidFill>
              </a:rPr>
              <a:t>Introducing The House of Representatives</a:t>
            </a:r>
          </a:p>
          <a:p>
            <a:endParaRPr lang="en-US" dirty="0">
              <a:solidFill>
                <a:schemeClr val="bg1"/>
              </a:solidFill>
            </a:endParaRPr>
          </a:p>
          <a:p>
            <a:r>
              <a:rPr lang="en-US" dirty="0">
                <a:solidFill>
                  <a:schemeClr val="bg1"/>
                </a:solidFill>
              </a:rPr>
              <a:t>In order to deal with a more complex political situation when several settlements exist, a House of Representatives shall be established once more than five settlements exist. This is inspired by the German </a:t>
            </a:r>
            <a:r>
              <a:rPr lang="en-US" i="1" dirty="0">
                <a:solidFill>
                  <a:schemeClr val="bg1"/>
                </a:solidFill>
              </a:rPr>
              <a:t>Bundesrat. </a:t>
            </a:r>
          </a:p>
          <a:p>
            <a:endParaRPr lang="en-US" i="1" dirty="0">
              <a:solidFill>
                <a:schemeClr val="bg1"/>
              </a:solidFill>
            </a:endParaRPr>
          </a:p>
          <a:p>
            <a:r>
              <a:rPr lang="en-US" dirty="0">
                <a:solidFill>
                  <a:schemeClr val="bg1"/>
                </a:solidFill>
              </a:rPr>
              <a:t>Each settlement appoints one Representative, and can replace them whenever they wish. There are no term limits, but the House of Representatives is the branch of government with the least power. It does serve to further quell populist trends, and to further ensure integrity in the entire system, but has more of an advisory role. The veto is introduced and impeachment trials are moved to the House, except for trials its own members.</a:t>
            </a:r>
          </a:p>
          <a:p>
            <a:endParaRPr lang="en-US" dirty="0">
              <a:solidFill>
                <a:schemeClr val="bg1"/>
              </a:solidFill>
            </a:endParaRPr>
          </a:p>
          <a:p>
            <a:r>
              <a:rPr lang="en-US" dirty="0">
                <a:solidFill>
                  <a:schemeClr val="bg1"/>
                </a:solidFill>
              </a:rPr>
              <a:t>Membership in the Senate and the Court is now increased. </a:t>
            </a:r>
          </a:p>
        </p:txBody>
      </p:sp>
    </p:spTree>
    <p:extLst>
      <p:ext uri="{BB962C8B-B14F-4D97-AF65-F5344CB8AC3E}">
        <p14:creationId xmlns:p14="http://schemas.microsoft.com/office/powerpoint/2010/main" val="279018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3279785201"/>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02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a:xfrm>
            <a:off x="1141413" y="618518"/>
            <a:ext cx="9905998" cy="776173"/>
          </a:xfrm>
        </p:spPr>
        <p:txBody>
          <a:bodyPr anchor="t"/>
          <a:lstStyle/>
          <a:p>
            <a:r>
              <a:rPr lang="en-US" dirty="0"/>
              <a:t>Nuts and bolts – government 2.0</a:t>
            </a:r>
          </a:p>
        </p:txBody>
      </p:sp>
      <p:sp>
        <p:nvSpPr>
          <p:cNvPr id="3" name="TextBox 2">
            <a:extLst>
              <a:ext uri="{FF2B5EF4-FFF2-40B4-BE49-F238E27FC236}">
                <a16:creationId xmlns:a16="http://schemas.microsoft.com/office/drawing/2014/main" id="{0C9F6E61-F6FB-4358-86D1-7BCEB38AE734}"/>
              </a:ext>
            </a:extLst>
          </p:cNvPr>
          <p:cNvSpPr txBox="1"/>
          <p:nvPr/>
        </p:nvSpPr>
        <p:spPr>
          <a:xfrm>
            <a:off x="1016000" y="1394691"/>
            <a:ext cx="10418618"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the number of settlements increases above five, add a House of Representatives. </a:t>
            </a:r>
          </a:p>
          <a:p>
            <a:pPr marL="742950" lvl="1" indent="-285750">
              <a:buFont typeface="Arial" panose="020B0604020202020204" pitchFamily="34" charset="0"/>
              <a:buChar char="•"/>
            </a:pPr>
            <a:r>
              <a:rPr lang="en-US" sz="1600" dirty="0"/>
              <a:t>The Representatives shall be appointed by the individual settlements instead of elected by direct election.</a:t>
            </a:r>
          </a:p>
          <a:p>
            <a:pPr marL="742950" lvl="1" indent="-285750">
              <a:buFont typeface="Arial" panose="020B0604020202020204" pitchFamily="34" charset="0"/>
              <a:buChar char="•"/>
            </a:pPr>
            <a:r>
              <a:rPr lang="en-US" sz="1600" dirty="0"/>
              <a:t>The House shall have the power to veto Senate bills passed by less than ¾ votes, by a ¾ vote of its members.</a:t>
            </a:r>
          </a:p>
          <a:p>
            <a:pPr marL="1200150" lvl="2" indent="-285750">
              <a:buFont typeface="Arial" panose="020B0604020202020204" pitchFamily="34" charset="0"/>
              <a:buChar char="•"/>
            </a:pPr>
            <a:r>
              <a:rPr lang="en-US" sz="1600" dirty="0"/>
              <a:t>Supermajority in the Senate now must reach the ¾ level, as opposed to 2/3 in the first iteration of government.</a:t>
            </a:r>
          </a:p>
          <a:p>
            <a:pPr marL="742950" lvl="1" indent="-285750">
              <a:buFont typeface="Arial" panose="020B0604020202020204" pitchFamily="34" charset="0"/>
              <a:buChar char="•"/>
            </a:pPr>
            <a:r>
              <a:rPr lang="en-US" sz="1600" dirty="0"/>
              <a:t>The House shall have the power to veto any executive decree by a ¾ vote of its members. </a:t>
            </a:r>
          </a:p>
          <a:p>
            <a:pPr marL="742950" lvl="1" indent="-285750">
              <a:buFont typeface="Arial" panose="020B0604020202020204" pitchFamily="34" charset="0"/>
              <a:buChar char="•"/>
            </a:pPr>
            <a:r>
              <a:rPr lang="en-US" sz="1600" dirty="0"/>
              <a:t>Any Bill or decree vetoed by the House shall be cautiously considered for Referendum by the Court.</a:t>
            </a:r>
          </a:p>
          <a:p>
            <a:pPr marL="742950" lvl="1" indent="-285750">
              <a:buFont typeface="Arial" panose="020B0604020202020204" pitchFamily="34" charset="0"/>
              <a:buChar char="•"/>
            </a:pPr>
            <a:r>
              <a:rPr lang="en-US" sz="1600" dirty="0"/>
              <a:t>The House can force bills to be considered in the Senate by a (1/2)+1 vote of its members. </a:t>
            </a:r>
          </a:p>
          <a:p>
            <a:pPr marL="285750" indent="-285750">
              <a:buFont typeface="Arial" panose="020B0604020202020204" pitchFamily="34" charset="0"/>
              <a:buChar char="•"/>
            </a:pPr>
            <a:r>
              <a:rPr lang="en-US" sz="1600" dirty="0"/>
              <a:t>The Senate and Executive Council should be able to create smaller bodies such as committees, administrative departments, etc. as the government and population grow. Note: nothing prevents this in the initial iteration of government.</a:t>
            </a:r>
          </a:p>
          <a:p>
            <a:pPr marL="285750" indent="-285750">
              <a:buFont typeface="Arial" panose="020B0604020202020204" pitchFamily="34" charset="0"/>
              <a:buChar char="•"/>
            </a:pPr>
            <a:r>
              <a:rPr lang="en-US" sz="1600" dirty="0"/>
              <a:t>The Court should be able create lower criminal, civil, and administrative courts.</a:t>
            </a:r>
          </a:p>
          <a:p>
            <a:pPr marL="285750" indent="-285750">
              <a:buFont typeface="Arial" panose="020B0604020202020204" pitchFamily="34" charset="0"/>
              <a:buChar char="•"/>
            </a:pPr>
            <a:r>
              <a:rPr lang="en-US" sz="1600" dirty="0"/>
              <a:t>In the case of a tie in the Senate, the House of Representatives will now cast the tiebreaking vote.</a:t>
            </a:r>
          </a:p>
          <a:p>
            <a:pPr marL="285750" indent="-285750">
              <a:buFont typeface="Arial" panose="020B0604020202020204" pitchFamily="34" charset="0"/>
              <a:buChar char="•"/>
            </a:pPr>
            <a:r>
              <a:rPr lang="en-US" sz="1600" dirty="0"/>
              <a:t>The Senate and the Executive Council can both initiate impeachment proceedings.</a:t>
            </a:r>
          </a:p>
          <a:p>
            <a:pPr marL="285750" indent="-285750">
              <a:buFont typeface="Arial" panose="020B0604020202020204" pitchFamily="34" charset="0"/>
              <a:buChar char="•"/>
            </a:pPr>
            <a:r>
              <a:rPr lang="en-US" sz="1600" dirty="0"/>
              <a:t>Impeachments will now be tried by the House of Representatives, unless a House member is being impeached; in which case the Court will try the impeachment, </a:t>
            </a:r>
            <a:r>
              <a:rPr lang="en-US" sz="1600"/>
              <a:t>and not </a:t>
            </a:r>
            <a:r>
              <a:rPr lang="en-US" sz="1600" dirty="0"/>
              <a:t>a lower court. Recalling any official does not preclude impeachment. </a:t>
            </a:r>
          </a:p>
          <a:p>
            <a:pPr marL="285750" indent="-285750">
              <a:buFont typeface="Arial" panose="020B0604020202020204" pitchFamily="34" charset="0"/>
              <a:buChar char="•"/>
            </a:pPr>
            <a:r>
              <a:rPr lang="en-US" sz="1600" dirty="0"/>
              <a:t>If every citizen has already served a term in each branch of government, citizens will be selected at random to fill the vacancies, even if they have served previously. Concurrent terms shall be avoided whenever possible. </a:t>
            </a:r>
          </a:p>
          <a:p>
            <a:pPr marL="742950" lvl="1" indent="-285750">
              <a:buFont typeface="Arial" panose="020B0604020202020204" pitchFamily="34" charset="0"/>
              <a:buChar char="•"/>
            </a:pPr>
            <a:r>
              <a:rPr lang="en-US" sz="1600" dirty="0"/>
              <a:t>Appointments to vacancies are exempted from term limits, including appointments via this random selection process. </a:t>
            </a:r>
          </a:p>
          <a:p>
            <a:pPr marL="742950" lvl="1" indent="-285750">
              <a:buFont typeface="Arial" panose="020B0604020202020204" pitchFamily="34" charset="0"/>
              <a:buChar char="•"/>
            </a:pPr>
            <a:r>
              <a:rPr lang="en-US" sz="1600" dirty="0"/>
              <a:t>In no case are citizens that were impeached allowed to serve again. A vacancy is allowed to satisfy this requirement.</a:t>
            </a:r>
          </a:p>
          <a:p>
            <a:pPr marL="285750" indent="-285750">
              <a:buFont typeface="Arial" panose="020B0604020202020204" pitchFamily="34" charset="0"/>
              <a:buChar char="•"/>
            </a:pPr>
            <a:r>
              <a:rPr lang="en-US" sz="1600" dirty="0"/>
              <a:t>When a member of government leaves the Martian system they cede their seat and a replacement must be appointed by the Executive Council, and must be confirmed by The House of Representatives, to finish the term.</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78740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references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160114" y="1443841"/>
            <a:ext cx="10160000" cy="3970318"/>
          </a:xfrm>
          <a:prstGeom prst="rect">
            <a:avLst/>
          </a:prstGeom>
          <a:noFill/>
        </p:spPr>
        <p:txBody>
          <a:bodyPr wrap="square" rtlCol="0">
            <a:spAutoFit/>
          </a:bodyPr>
          <a:lstStyle/>
          <a:p>
            <a:r>
              <a:rPr lang="en-US" dirty="0"/>
              <a:t>Shermer, Michael, Ph.D.</a:t>
            </a:r>
          </a:p>
          <a:p>
            <a:r>
              <a:rPr lang="en-US" dirty="0"/>
              <a:t>		</a:t>
            </a:r>
            <a:r>
              <a:rPr lang="en-US" i="1" dirty="0"/>
              <a:t>Science Salon </a:t>
            </a:r>
            <a:r>
              <a:rPr lang="en-US" dirty="0"/>
              <a:t>Podcast. Various dates. Usually ranting about air as a right. Thanks for pushing the 		conversation Shermer, even though sometimes you sound like a broken record.</a:t>
            </a:r>
          </a:p>
          <a:p>
            <a:endParaRPr lang="en-US" dirty="0"/>
          </a:p>
          <a:p>
            <a:r>
              <a:rPr lang="en-US" dirty="0"/>
              <a:t>Kleinfeld, Rachel, Ph.D.</a:t>
            </a:r>
          </a:p>
          <a:p>
            <a:r>
              <a:rPr lang="en-US" dirty="0"/>
              <a:t>		</a:t>
            </a:r>
            <a:r>
              <a:rPr lang="en-US" i="1" dirty="0"/>
              <a:t>Science Salon </a:t>
            </a:r>
            <a:r>
              <a:rPr lang="en-US" dirty="0"/>
              <a:t>Podcast. 2019, Jan. 15. Interviewed by Michael Shermer. This is where the idea 			for the referendum and litmus test came from. Kudos to Dr. Kleinfeld for her insight. </a:t>
            </a:r>
          </a:p>
          <a:p>
            <a:endParaRPr lang="en-US" dirty="0"/>
          </a:p>
          <a:p>
            <a:r>
              <a:rPr lang="en-US" dirty="0"/>
              <a:t>Carter, Elizabeth, Ph.D. </a:t>
            </a:r>
          </a:p>
          <a:p>
            <a:r>
              <a:rPr lang="en-US" dirty="0"/>
              <a:t>		Personal correspondence, 2019, Aug. 10 &amp; 11. Dr. Carter proposed looking at the German 			style of government, and this inspired the House of Representatives, which seems to fit very well.</a:t>
            </a:r>
          </a:p>
          <a:p>
            <a:endParaRPr lang="en-US" dirty="0"/>
          </a:p>
          <a:p>
            <a:r>
              <a:rPr lang="en-US" dirty="0"/>
              <a:t>Musk, Elon</a:t>
            </a:r>
          </a:p>
          <a:p>
            <a:r>
              <a:rPr lang="en-US" dirty="0"/>
              <a:t>		Started this whole thing with just a tweet. </a:t>
            </a:r>
          </a:p>
        </p:txBody>
      </p:sp>
      <p:pic>
        <p:nvPicPr>
          <p:cNvPr id="4" name="Picture 3">
            <a:extLst>
              <a:ext uri="{FF2B5EF4-FFF2-40B4-BE49-F238E27FC236}">
                <a16:creationId xmlns:a16="http://schemas.microsoft.com/office/drawing/2014/main" id="{B96DCF5A-4253-4619-B27C-DCA01A1DA587}"/>
              </a:ext>
            </a:extLst>
          </p:cNvPr>
          <p:cNvPicPr>
            <a:picLocks noChangeAspect="1"/>
          </p:cNvPicPr>
          <p:nvPr/>
        </p:nvPicPr>
        <p:blipFill>
          <a:blip r:embed="rId2"/>
          <a:stretch>
            <a:fillRect/>
          </a:stretch>
        </p:blipFill>
        <p:spPr>
          <a:xfrm>
            <a:off x="6332478" y="4903962"/>
            <a:ext cx="3710096" cy="1653855"/>
          </a:xfrm>
          <a:prstGeom prst="rect">
            <a:avLst/>
          </a:prstGeom>
        </p:spPr>
      </p:pic>
    </p:spTree>
    <p:extLst>
      <p:ext uri="{BB962C8B-B14F-4D97-AF65-F5344CB8AC3E}">
        <p14:creationId xmlns:p14="http://schemas.microsoft.com/office/powerpoint/2010/main" val="4183863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1088</TotalTime>
  <Words>1658</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Circuit</vt:lpstr>
      <vt:lpstr>Governing the red planet</vt:lpstr>
      <vt:lpstr>PowerPoint Presentation</vt:lpstr>
      <vt:lpstr>The referendum and division of duties</vt:lpstr>
      <vt:lpstr>The test for referendum</vt:lpstr>
      <vt:lpstr>Nuts and bolts</vt:lpstr>
      <vt:lpstr>Government 2.0</vt:lpstr>
      <vt:lpstr>PowerPoint Presentation</vt:lpstr>
      <vt:lpstr>Nuts and bolts – government 2.0</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Quinn Morley</dc:creator>
  <cp:lastModifiedBy>Quinn Morley</cp:lastModifiedBy>
  <cp:revision>86</cp:revision>
  <dcterms:created xsi:type="dcterms:W3CDTF">2019-08-08T19:43:41Z</dcterms:created>
  <dcterms:modified xsi:type="dcterms:W3CDTF">2019-08-16T07:39:04Z</dcterms:modified>
</cp:coreProperties>
</file>