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7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821"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49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7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9848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8779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45135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93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6343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62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0909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04830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7661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54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2598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87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649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052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7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288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88093925"/>
      </p:ext>
    </p:extLst>
  </p:cSld>
  <p:clrMap bg1="dk1" tx1="lt1" bg2="dk2" tx2="lt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 id="2147484187" r:id="rId13"/>
    <p:sldLayoutId id="2147484188" r:id="rId14"/>
    <p:sldLayoutId id="2147484189" r:id="rId15"/>
    <p:sldLayoutId id="2147484190" r:id="rId16"/>
    <p:sldLayoutId id="2147484191" r:id="rId17"/>
    <p:sldLayoutId id="2147484192"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116417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200" y="182548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09625" y="3137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90562" y="725928"/>
            <a:ext cx="10542555" cy="2260362"/>
          </a:xfrm>
          <a:prstGeom prst="rect">
            <a:avLst/>
          </a:prstGeom>
        </p:spPr>
        <p:txBody>
          <a:bodyPr vert="horz" wrap="square" lIns="0" tIns="16510" rIns="0" bIns="0" rtlCol="0">
            <a:spAutoFit/>
          </a:bodyPr>
          <a:lstStyle/>
          <a:p>
            <a:pPr marL="3213735">
              <a:spcBef>
                <a:spcPts val="130"/>
              </a:spcBef>
            </a:pPr>
            <a:r>
              <a:rPr lang="en-US"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Employee Data Analysis using Excel</a:t>
            </a:r>
            <a: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 </a:t>
            </a:r>
            <a:b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rPr>
            </a:br>
            <a:endParaRPr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133600" y="3263764"/>
            <a:ext cx="9753600" cy="2739211"/>
          </a:xfrm>
          <a:prstGeom prst="rect">
            <a:avLst/>
          </a:prstGeom>
          <a:noFill/>
        </p:spPr>
        <p:txBody>
          <a:bodyPr wrap="square" rtlCol="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STUDENT NAME :SHOPANALATHA D.</a:t>
            </a:r>
          </a:p>
          <a:p>
            <a:r>
              <a:rPr lang="en-US" sz="2400" b="1" dirty="0">
                <a:ln w="9525">
                  <a:solidFill>
                    <a:schemeClr val="bg1"/>
                  </a:solidFill>
                  <a:prstDash val="solid"/>
                </a:ln>
                <a:effectLst>
                  <a:outerShdw blurRad="12700" dist="38100" dir="2700000" algn="tl" rotWithShape="0">
                    <a:schemeClr val="bg1">
                      <a:lumMod val="50000"/>
                    </a:schemeClr>
                  </a:outerShdw>
                </a:effectLst>
              </a:rPr>
              <a:t>REGISTER NO       :</a:t>
            </a:r>
            <a:r>
              <a:rPr lang="en-GB" sz="2400" b="1" dirty="0">
                <a:ln w="9525">
                  <a:solidFill>
                    <a:schemeClr val="bg1"/>
                  </a:solidFill>
                  <a:prstDash val="solid"/>
                </a:ln>
                <a:effectLst>
                  <a:outerShdw blurRad="12700" dist="38100" dir="2700000" algn="tl" rotWithShape="0">
                    <a:schemeClr val="bg1">
                      <a:lumMod val="50000"/>
                    </a:schemeClr>
                  </a:outerShdw>
                </a:effectLst>
              </a:rPr>
              <a:t> </a:t>
            </a:r>
            <a:r>
              <a:rPr lang="en-GB" sz="28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rPr>
              <a:t>2213371036046</a:t>
            </a:r>
          </a:p>
          <a:p>
            <a:r>
              <a:rPr lang="en-GB" sz="2400" b="1" dirty="0">
                <a:ln w="9525">
                  <a:solidFill>
                    <a:schemeClr val="bg1"/>
                  </a:solidFill>
                  <a:prstDash val="solid"/>
                </a:ln>
                <a:effectLst>
                  <a:outerShdw blurRad="12700" dist="38100" dir="2700000" algn="tl" rotWithShape="0">
                    <a:schemeClr val="bg1">
                      <a:lumMod val="50000"/>
                    </a:schemeClr>
                  </a:outerShdw>
                </a:effectLst>
              </a:rPr>
              <a:t>NM ID                       :</a:t>
            </a:r>
            <a:r>
              <a:rPr lang="en-GB" sz="2400" b="1" dirty="0">
                <a:ln w="9525">
                  <a:solidFill>
                    <a:schemeClr val="bg1"/>
                  </a:solidFill>
                  <a:prstDash val="solid"/>
                </a:ln>
                <a:effectLst>
                  <a:outerShdw blurRad="12700" dist="38100" dir="2700000" algn="tl" rotWithShape="0">
                    <a:schemeClr val="bg1">
                      <a:lumMod val="50000"/>
                    </a:schemeClr>
                  </a:outerShdw>
                </a:effectLst>
                <a:latin typeface="Abadi" panose="020B0604020104020204" pitchFamily="34" charset="0"/>
              </a:rPr>
              <a:t>3CBE6343B7926CC8B82467F0B337CB43</a:t>
            </a:r>
            <a:endParaRPr lang="en-US" sz="2400" b="1" dirty="0">
              <a:ln w="9525">
                <a:solidFill>
                  <a:schemeClr val="bg1"/>
                </a:solidFill>
                <a:prstDash val="solid"/>
              </a:ln>
              <a:effectLst>
                <a:outerShdw blurRad="12700" dist="38100" dir="2700000" algn="tl" rotWithShape="0">
                  <a:schemeClr val="bg1">
                    <a:lumMod val="50000"/>
                  </a:schemeClr>
                </a:outerShdw>
              </a:effectLst>
              <a:latin typeface="Abadi" panose="020B0604020104020204" pitchFamily="34" charset="0"/>
            </a:endParaRPr>
          </a:p>
          <a:p>
            <a:r>
              <a:rPr lang="en-US" sz="2400" b="1" dirty="0">
                <a:ln w="9525">
                  <a:solidFill>
                    <a:schemeClr val="bg1"/>
                  </a:solidFill>
                  <a:prstDash val="solid"/>
                </a:ln>
                <a:effectLst>
                  <a:outerShdw blurRad="12700" dist="38100" dir="2700000" algn="tl" rotWithShape="0">
                    <a:schemeClr val="bg1">
                      <a:lumMod val="50000"/>
                    </a:schemeClr>
                  </a:outerShdw>
                </a:effectLst>
              </a:rPr>
              <a:t>DEPARTMENT      :</a:t>
            </a:r>
            <a:r>
              <a:rPr lang="en-GB" altLang="en-US" sz="2400" b="1" dirty="0">
                <a:ln w="9525">
                  <a:solidFill>
                    <a:schemeClr val="bg1"/>
                  </a:solidFill>
                  <a:prstDash val="solid"/>
                </a:ln>
                <a:effectLst>
                  <a:outerShdw blurRad="12700" dist="38100" dir="2700000" algn="tl" rotWithShape="0">
                    <a:schemeClr val="bg1">
                      <a:lumMod val="50000"/>
                    </a:schemeClr>
                  </a:outerShdw>
                </a:effectLst>
              </a:rPr>
              <a:t> B COM COMMERCE</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COLLEGE                </a:t>
            </a:r>
            <a:r>
              <a:rPr lang="en-GB" altLang="en-US" sz="2400" b="1" dirty="0">
                <a:ln w="9525">
                  <a:solidFill>
                    <a:schemeClr val="bg1"/>
                  </a:solidFill>
                  <a:prstDash val="solid"/>
                </a:ln>
                <a:effectLst>
                  <a:outerShdw blurRad="12700" dist="38100" dir="2700000" algn="tl" rotWithShape="0">
                    <a:schemeClr val="bg1">
                      <a:lumMod val="50000"/>
                    </a:schemeClr>
                  </a:outerShdw>
                </a:effectLst>
              </a:rPr>
              <a:t>: QUAID-E-MILLATH GOVERNMENT COLLEGE FOR WOMEN</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           </a:t>
            </a:r>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3886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190999" y="102910"/>
            <a:ext cx="4635933" cy="844462"/>
          </a:xfrm>
          <a:prstGeom prst="rect">
            <a:avLst/>
          </a:prstGeom>
        </p:spPr>
        <p:txBody>
          <a:bodyPr vert="horz" wrap="square" lIns="0" tIns="13335" rIns="0" bIns="0" rtlCol="0">
            <a:spAutoFit/>
          </a:bodyPr>
          <a:lstStyle/>
          <a:p>
            <a:pPr marL="12700">
              <a:lnSpc>
                <a:spcPct val="100000"/>
              </a:lnSpc>
              <a:spcBef>
                <a:spcPts val="105"/>
              </a:spcBef>
            </a:pPr>
            <a:r>
              <a:rPr sz="5400" b="1" i="1" dirty="0">
                <a:ln w="22225">
                  <a:solidFill>
                    <a:schemeClr val="accent2"/>
                  </a:solidFill>
                  <a:prstDash val="solid"/>
                </a:ln>
                <a:solidFill>
                  <a:schemeClr val="accent2">
                    <a:lumMod val="40000"/>
                    <a:lumOff val="60000"/>
                  </a:schemeClr>
                </a:solidFill>
                <a:latin typeface="Arial Rounded MT Bold" panose="020F0704030504030204" pitchFamily="34" charset="0"/>
                <a:cs typeface="Trebuchet MS" panose="020B0603020202020204"/>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4" y="1841579"/>
            <a:ext cx="8904788" cy="375974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collection                                                                                                                                                                                                                                                                              1. Raw data from Kaggle</a:t>
            </a:r>
          </a:p>
          <a:p>
            <a:pPr lvl="0">
              <a:lnSpc>
                <a:spcPct val="107000"/>
              </a:lnSpc>
              <a:spcAft>
                <a:spcPts val="800"/>
              </a:spcAft>
              <a:tabLst>
                <a:tab pos="457200" algn="l"/>
              </a:tabLs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Analysing it through Excel </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Feature collection</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Looking it through Pivot table &amp; overview the results by applying Formulae</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Formulae enhances to get the result for their individual act</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Sort out the unnecessary data by filtering option</a:t>
            </a:r>
          </a:p>
          <a:p>
            <a:pPr>
              <a:lnSpc>
                <a:spcPct val="107000"/>
              </a:lnSpc>
              <a:spcAft>
                <a:spcPts val="800"/>
              </a:spcAf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Taking out considered data by  Pivot able.  </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62755" y="6435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04800" y="62541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61043" y="136666"/>
            <a:ext cx="7669914" cy="1490793"/>
          </a:xfrm>
          <a:prstGeom prst="rect">
            <a:avLst/>
          </a:prstGeom>
        </p:spPr>
        <p:txBody>
          <a:bodyPr vert="horz" wrap="square" lIns="0" tIns="13335" rIns="0" bIns="0" rtlCol="0">
            <a:spAutoFit/>
          </a:bodyPr>
          <a:lstStyle/>
          <a:p>
            <a:pPr marL="12700">
              <a:lnSpc>
                <a:spcPct val="100000"/>
              </a:lnSpc>
              <a:spcBef>
                <a:spcPts val="105"/>
              </a:spcBef>
            </a:pPr>
            <a:r>
              <a:rPr sz="4800" b="1" i="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Rounded MT Bold" panose="020F0704030504030204" pitchFamily="34" charset="0"/>
              </a:rPr>
              <a:t>RESULTS</a:t>
            </a:r>
            <a:r>
              <a:rPr lang="en-US"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of Employee Performance Analysis</a:t>
            </a:r>
            <a:endPar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Graphic 9">
            <a:extLst>
              <a:ext uri="{FF2B5EF4-FFF2-40B4-BE49-F238E27FC236}">
                <a16:creationId xmlns:a16="http://schemas.microsoft.com/office/drawing/2014/main" id="{972BBAC5-A8D5-6122-0EFA-09FA32EA5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0801" y="2052637"/>
            <a:ext cx="7271954" cy="3738563"/>
          </a:xfrm>
          <a:prstGeom prst="rect">
            <a:avLst/>
          </a:prstGeom>
          <a:effectLst>
            <a:outerShdw blurRad="50800" dist="38100" dir="5400000" algn="t" rotWithShape="0">
              <a:prstClr val="black">
                <a:alpha val="40000"/>
              </a:prstClr>
            </a:outerShdw>
          </a:effectLst>
          <a:scene3d>
            <a:camera prst="orthographicFront"/>
            <a:lightRig rig="threePt" dir="t"/>
          </a:scene3d>
          <a:sp3d>
            <a:bevelT prst="relaxedInset"/>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10131425" cy="1456267"/>
          </a:xfrm>
        </p:spPr>
        <p:txBody>
          <a:bodyPr>
            <a:normAutofit/>
          </a:bodyPr>
          <a:lstStyle/>
          <a:p>
            <a:r>
              <a:rPr lang="en-US"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rPr>
              <a:t>conclusion</a:t>
            </a:r>
            <a:endParaRPr lang="en-IN"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endParaRPr>
          </a:p>
        </p:txBody>
      </p:sp>
      <p:sp>
        <p:nvSpPr>
          <p:cNvPr id="3" name="Text Box 2"/>
          <p:cNvSpPr txBox="1"/>
          <p:nvPr/>
        </p:nvSpPr>
        <p:spPr>
          <a:xfrm>
            <a:off x="1905000" y="2209800"/>
            <a:ext cx="9372600" cy="4495800"/>
          </a:xfrm>
          <a:prstGeom prst="rect">
            <a:avLst/>
          </a:prstGeom>
          <a:noFill/>
        </p:spPr>
        <p:txBody>
          <a:bodyPr wrap="square" rtlCol="0">
            <a:noAutofit/>
          </a:bodyPr>
          <a:lstStyle/>
          <a:p>
            <a:r>
              <a:rPr lang="en-US" altLang="en-US" sz="2800" dirty="0">
                <a:ln w="0"/>
                <a:effectLst>
                  <a:outerShdw blurRad="38100" dist="19050" dir="2700000" algn="tl" rotWithShape="0">
                    <a:schemeClr val="dk1">
                      <a:alpha val="40000"/>
                    </a:schemeClr>
                  </a:outerShdw>
                </a:effectLst>
              </a:rPr>
              <a:t> There are more female employees than male employees overall, as indicated by the total counts (1,682 females vs. 1,318 males).   - The pattern of distribution across performance levels is similar between genders, with both having the highest concentration in performance level "3".  </a:t>
            </a:r>
          </a:p>
          <a:p>
            <a:endParaRPr lang="en-US" altLang="en-US" sz="2800" dirty="0">
              <a:ln w="0"/>
              <a:effectLst>
                <a:outerShdw blurRad="38100" dist="19050" dir="2700000" algn="tl" rotWithShape="0">
                  <a:schemeClr val="dk1">
                    <a:alpha val="40000"/>
                  </a:schemeClr>
                </a:outerShdw>
              </a:effectLst>
            </a:endParaRPr>
          </a:p>
          <a:p>
            <a:r>
              <a:rPr lang="en-US" altLang="en-US" sz="2800" dirty="0">
                <a:ln w="0"/>
                <a:effectLst>
                  <a:outerShdw blurRad="38100" dist="19050" dir="2700000" algn="tl" rotWithShape="0">
                    <a:schemeClr val="dk1">
                      <a:alpha val="40000"/>
                    </a:schemeClr>
                  </a:outerShdw>
                </a:effectLst>
              </a:rPr>
              <a:t> The performance analysis shows a relatively consistent distribution between males and females, suggesting no significant gender disparity in performance levels</a:t>
            </a:r>
            <a:endParaRPr lang="en-GB" altLang="en-US" sz="2800" dirty="0">
              <a:ln w="0"/>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505200" y="1653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319988"/>
            <a:ext cx="6367463" cy="940001"/>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PROJECT</a:t>
            </a:r>
            <a:r>
              <a:rPr lang="en-US"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a:t>
            </a: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76233" y="2764714"/>
            <a:ext cx="8553451" cy="1938992"/>
          </a:xfrm>
          <a:prstGeom prst="rect">
            <a:avLst/>
          </a:prstGeom>
          <a:noFill/>
        </p:spPr>
        <p:txBody>
          <a:bodyPr wrap="square" rtlCol="0">
            <a:spAutoFit/>
          </a:bodyPr>
          <a:lstStyle/>
          <a:p>
            <a:r>
              <a:rPr lang="en-US"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Employee Performance Analysis using Excel</a:t>
            </a:r>
            <a:endParaRPr lang="en-IN"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0" y="67918"/>
            <a:ext cx="381000" cy="389282"/>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704557" y="124528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38200" y="2133600"/>
            <a:ext cx="2133600" cy="3009898"/>
          </a:xfrm>
          <a:prstGeom prst="rect">
            <a:avLst/>
          </a:prstGeom>
        </p:spPr>
      </p:pic>
      <p:sp>
        <p:nvSpPr>
          <p:cNvPr id="21" name="object 21"/>
          <p:cNvSpPr txBox="1">
            <a:spLocks noGrp="1"/>
          </p:cNvSpPr>
          <p:nvPr>
            <p:ph type="title"/>
          </p:nvPr>
        </p:nvSpPr>
        <p:spPr>
          <a:xfrm>
            <a:off x="3990590" y="248893"/>
            <a:ext cx="4038600" cy="1121461"/>
          </a:xfrm>
          <a:prstGeom prst="rect">
            <a:avLst/>
          </a:prstGeom>
        </p:spPr>
        <p:txBody>
          <a:bodyPr vert="horz" wrap="square" lIns="0" tIns="13335" rIns="0" bIns="0" rtlCol="0">
            <a:spAutoFit/>
          </a:bodyPr>
          <a:lstStyle/>
          <a:p>
            <a:pPr marL="12700">
              <a:lnSpc>
                <a:spcPct val="100000"/>
              </a:lnSpc>
              <a:spcBef>
                <a:spcPts val="105"/>
              </a:spcBef>
            </a:pPr>
            <a:r>
              <a:rPr sz="72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4363222" y="1569136"/>
            <a:ext cx="5029200" cy="5509200"/>
          </a:xfrm>
          <a:prstGeom prst="rect">
            <a:avLst/>
          </a:prstGeom>
          <a:noFill/>
        </p:spPr>
        <p:txBody>
          <a:bodyPr wrap="square" rtlCol="0">
            <a:spAutoFit/>
          </a:bodyPr>
          <a:lstStyle/>
          <a:p>
            <a:pPr algn="l"/>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 Description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a:t>
            </a: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96176" y="34050"/>
            <a:ext cx="6628448"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502027" y="2299544"/>
            <a:ext cx="7315200" cy="4524315"/>
          </a:xfrm>
          <a:prstGeom prst="rect">
            <a:avLst/>
          </a:prstGeom>
          <a:noFill/>
        </p:spPr>
        <p:txBody>
          <a:bodyPr wrap="square" rtlCol="0">
            <a:spAutoFit/>
          </a:bodyPr>
          <a:lstStyle/>
          <a:p>
            <a:pPr marL="342900" indent="-342900">
              <a:buFont typeface="+mj-lt"/>
              <a:buAutoNum type="arabicPeriod"/>
            </a:pPr>
            <a:r>
              <a:rPr lang="en-GB" altLang="en-US" sz="3200" dirty="0">
                <a:ln w="0"/>
                <a:effectLst>
                  <a:outerShdw blurRad="38100" dist="19050" dir="2700000" algn="tl" rotWithShape="0">
                    <a:schemeClr val="dk1">
                      <a:alpha val="40000"/>
                    </a:schemeClr>
                  </a:outerShdw>
                </a:effectLst>
              </a:rPr>
              <a:t> To overview the </a:t>
            </a:r>
            <a:r>
              <a:rPr lang="en-GB" altLang="en-US" sz="3200" dirty="0" err="1">
                <a:ln w="0"/>
                <a:effectLst>
                  <a:outerShdw blurRad="38100" dist="19050" dir="2700000" algn="tl" rotWithShape="0">
                    <a:schemeClr val="dk1">
                      <a:alpha val="40000"/>
                    </a:schemeClr>
                  </a:outerShdw>
                </a:effectLst>
              </a:rPr>
              <a:t>peformance</a:t>
            </a:r>
            <a:r>
              <a:rPr lang="en-GB" altLang="en-US" sz="3200" dirty="0">
                <a:ln w="0"/>
                <a:effectLst>
                  <a:outerShdw blurRad="38100" dist="19050" dir="2700000" algn="tl" rotWithShape="0">
                    <a:schemeClr val="dk1">
                      <a:alpha val="40000"/>
                    </a:schemeClr>
                  </a:outerShdw>
                </a:effectLst>
              </a:rPr>
              <a:t> of the employees for the organisational development.</a:t>
            </a:r>
          </a:p>
          <a:p>
            <a:pPr marL="342900" indent="-342900">
              <a:buFont typeface="+mj-lt"/>
              <a:buAutoNum type="arabicPeriod"/>
            </a:pPr>
            <a:r>
              <a:rPr lang="en-GB" altLang="en-US" sz="3200" dirty="0">
                <a:ln w="0"/>
                <a:effectLst>
                  <a:outerShdw blurRad="38100" dist="19050" dir="2700000" algn="tl" rotWithShape="0">
                    <a:schemeClr val="dk1">
                      <a:alpha val="40000"/>
                    </a:schemeClr>
                  </a:outerShdw>
                </a:effectLst>
              </a:rPr>
              <a:t>To select the employees who achieved more for the organisation.</a:t>
            </a:r>
          </a:p>
          <a:p>
            <a:pPr marL="342900" indent="-342900">
              <a:buFont typeface="+mj-lt"/>
              <a:buAutoNum type="arabicPeriod"/>
            </a:pPr>
            <a:r>
              <a:rPr lang="en-GB" altLang="en-US" sz="3200" dirty="0">
                <a:ln w="0"/>
                <a:effectLst>
                  <a:outerShdw blurRad="38100" dist="19050" dir="2700000" algn="tl" rotWithShape="0">
                    <a:schemeClr val="dk1">
                      <a:alpha val="40000"/>
                    </a:schemeClr>
                  </a:outerShdw>
                </a:effectLst>
              </a:rPr>
              <a:t>To recognise the employee by their performance.</a:t>
            </a:r>
          </a:p>
          <a:p>
            <a:endParaRPr lang="en-GB" altLang="en-US" sz="32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GB" altLang="en-US" sz="3200" dirty="0">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9" y="1524000"/>
            <a:ext cx="3533775" cy="4852533"/>
            <a:chOff x="9050339" y="1224417"/>
            <a:chExt cx="3533775" cy="4852533"/>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050339" y="1224417"/>
              <a:ext cx="3533775" cy="3810000"/>
            </a:xfrm>
            <a:prstGeom prst="rect">
              <a:avLst/>
            </a:prstGeom>
          </p:spPr>
        </p:pic>
      </p:grpSp>
      <p:sp>
        <p:nvSpPr>
          <p:cNvPr id="6" name="object 6"/>
          <p:cNvSpPr/>
          <p:nvPr/>
        </p:nvSpPr>
        <p:spPr>
          <a:xfrm>
            <a:off x="344588"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17061" y="100467"/>
            <a:ext cx="6400800" cy="167866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6750" y="1925441"/>
            <a:ext cx="8915400" cy="3416320"/>
          </a:xfrm>
          <a:prstGeom prst="rect">
            <a:avLst/>
          </a:prstGeom>
          <a:noFill/>
        </p:spPr>
        <p:txBody>
          <a:bodyPr wrap="square" rtlCol="0">
            <a:spAutoFit/>
          </a:bodyPr>
          <a:lstStyle/>
          <a:p>
            <a:pPr algn="l">
              <a:buFont typeface="Arial" panose="020B0604020202020204" pitchFamily="34" charset="0"/>
              <a:buChar char="•"/>
            </a:pPr>
            <a:r>
              <a:rPr lang="en-GB" altLang="en-US" sz="24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24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5" y="1418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2327857" y="5708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77600" y="41823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27857" y="198892"/>
            <a:ext cx="8215948" cy="1678665"/>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3962400" y="2133600"/>
            <a:ext cx="4064000"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Employer</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Employee</a:t>
            </a:r>
          </a:p>
          <a:p>
            <a:pPr marL="285750" indent="-285750">
              <a:buFont typeface="Arial" panose="020B0604020202020204" pitchFamily="34" charset="0"/>
              <a:buChar char="•"/>
            </a:pPr>
            <a:r>
              <a:rPr lang="en-GB" altLang="en-US" sz="3600" dirty="0" err="1">
                <a:ln w="0"/>
                <a:effectLst>
                  <a:outerShdw blurRad="38100" dist="19050" dir="2700000" algn="tl" rotWithShape="0">
                    <a:schemeClr val="dk1">
                      <a:alpha val="40000"/>
                    </a:schemeClr>
                  </a:outerShdw>
                </a:effectLst>
              </a:rPr>
              <a:t>Organiszation</a:t>
            </a:r>
            <a:endParaRPr lang="en-GB" altLang="en-US" sz="36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IT sector</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Managers</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Management </a:t>
            </a:r>
            <a:r>
              <a:rPr lang="en-GB" altLang="en-US" sz="3600" dirty="0" err="1">
                <a:ln w="0"/>
                <a:effectLst>
                  <a:outerShdw blurRad="38100" dist="19050" dir="2700000" algn="tl" rotWithShape="0">
                    <a:schemeClr val="dk1">
                      <a:alpha val="40000"/>
                    </a:schemeClr>
                  </a:outerShdw>
                </a:effectLst>
              </a:rPr>
              <a:t>heirarchies</a:t>
            </a:r>
            <a:endParaRPr lang="en-GB" altLang="en-US" sz="3600" dirty="0">
              <a:ln w="0"/>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64" y="2438400"/>
            <a:ext cx="2695574" cy="3248025"/>
          </a:xfrm>
          <a:prstGeom prst="rect">
            <a:avLst/>
          </a:prstGeom>
        </p:spPr>
      </p:pic>
      <p:sp>
        <p:nvSpPr>
          <p:cNvPr id="3" name="object 3"/>
          <p:cNvSpPr/>
          <p:nvPr/>
        </p:nvSpPr>
        <p:spPr>
          <a:xfrm>
            <a:off x="11450536" y="388541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4839"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60048" y="2655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130600"/>
            <a:ext cx="10591800" cy="1860125"/>
          </a:xfrm>
          <a:prstGeom prst="rect">
            <a:avLst/>
          </a:prstGeom>
        </p:spPr>
        <p:txBody>
          <a:bodyPr vert="horz" wrap="square" lIns="0" tIns="13335" rIns="0" bIns="0" rtlCol="0">
            <a:spAutoFit/>
          </a:bodyPr>
          <a:lstStyle/>
          <a:p>
            <a:pPr marL="12700">
              <a:lnSpc>
                <a:spcPct val="100000"/>
              </a:lnSpc>
              <a:spcBef>
                <a:spcPts val="105"/>
              </a:spcBef>
            </a:pPr>
            <a:r>
              <a:rPr sz="6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33105" y="2415251"/>
            <a:ext cx="7965755" cy="3046988"/>
          </a:xfrm>
          <a:prstGeom prst="rect">
            <a:avLst/>
          </a:prstGeom>
          <a:noFill/>
        </p:spPr>
        <p:txBody>
          <a:bodyPr wrap="square" rtlCol="0">
            <a:spAutoFit/>
          </a:bodyPr>
          <a:lstStyle/>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  Conditional Formatting - To remove   blank</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Formulae - To overview the performance level</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Auto Filter - To take the necessary data</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Graph - To visualize the data</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4724"/>
            <a:ext cx="10131425" cy="1456267"/>
          </a:xfrm>
        </p:spPr>
        <p:txBody>
          <a:bodyPr>
            <a:normAutofit/>
          </a:bodyPr>
          <a:lstStyle/>
          <a:p>
            <a:r>
              <a:rPr lang="en-IN" sz="6000" b="1" i="1" cap="none" dirty="0">
                <a:ln w="22225">
                  <a:solidFill>
                    <a:schemeClr val="accent2"/>
                  </a:solidFill>
                  <a:prstDash val="solid"/>
                </a:ln>
                <a:solidFill>
                  <a:schemeClr val="accent2">
                    <a:lumMod val="40000"/>
                    <a:lumOff val="60000"/>
                  </a:schemeClr>
                </a:solidFill>
              </a:rPr>
              <a:t>Dataset Description</a:t>
            </a:r>
          </a:p>
        </p:txBody>
      </p:sp>
      <p:sp>
        <p:nvSpPr>
          <p:cNvPr id="3" name="Text Box 2"/>
          <p:cNvSpPr txBox="1"/>
          <p:nvPr/>
        </p:nvSpPr>
        <p:spPr>
          <a:xfrm>
            <a:off x="3733800" y="1905000"/>
            <a:ext cx="5486400"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data set - Kaggle</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Total features - 26</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Considered - 9 features</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ID</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name</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type</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Performance level</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Gender ID</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76225" y="24899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557268"/>
            <a:ext cx="2466975" cy="3419475"/>
          </a:xfrm>
          <a:prstGeom prst="rect">
            <a:avLst/>
          </a:prstGeom>
        </p:spPr>
      </p:pic>
      <p:sp>
        <p:nvSpPr>
          <p:cNvPr id="7" name="object 7"/>
          <p:cNvSpPr txBox="1">
            <a:spLocks noGrp="1"/>
          </p:cNvSpPr>
          <p:nvPr>
            <p:ph type="title"/>
          </p:nvPr>
        </p:nvSpPr>
        <p:spPr>
          <a:xfrm>
            <a:off x="752475" y="271098"/>
            <a:ext cx="10973182" cy="847668"/>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THE </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WOW</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3048000" y="3202272"/>
            <a:ext cx="8534018" cy="1754326"/>
          </a:xfrm>
          <a:prstGeom prst="rect">
            <a:avLst/>
          </a:prstGeom>
          <a:noFill/>
        </p:spPr>
        <p:txBody>
          <a:bodyPr wrap="square" rtlCol="0">
            <a:spAutoFit/>
          </a:bodyPr>
          <a:lstStyle/>
          <a:p>
            <a:pPr algn="l">
              <a:buFont typeface="Arial" panose="020B0604020202020204" pitchFamily="34" charset="0"/>
              <a:buChar char="•"/>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pPr indent="0" algn="l">
              <a:buFont typeface="Arial" panose="020B0604020202020204" pitchFamily="34" charset="0"/>
              <a:buNone/>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134</TotalTime>
  <Words>443</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Abadi</vt:lpstr>
      <vt:lpstr>Aptos Narrow</vt:lpstr>
      <vt:lpstr>Arial</vt:lpstr>
      <vt:lpstr>Arial Rounded MT Bold</vt:lpstr>
      <vt:lpstr>Calibri</vt:lpstr>
      <vt:lpstr>Corbel</vt:lpstr>
      <vt:lpstr>Eras Bold ITC</vt:lpstr>
      <vt:lpstr>Forte</vt:lpstr>
      <vt:lpstr>Times New Roman</vt:lpstr>
      <vt:lpstr>Trebuchet MS</vt:lpstr>
      <vt:lpstr>Wingdings</vt:lpstr>
      <vt:lpstr>Depth</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hemavardhiniprkash7042@gmail.com</cp:lastModifiedBy>
  <cp:revision>17</cp:revision>
  <dcterms:created xsi:type="dcterms:W3CDTF">2024-03-29T15:07:00Z</dcterms:created>
  <dcterms:modified xsi:type="dcterms:W3CDTF">2024-08-31T18:17:47Z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