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D97143-72AC-48A4-8B80-6385C8A2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64544"/>
            <a:ext cx="9114846" cy="136762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Hackenbush on grid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D25C2D-ECC1-4EAB-AD3D-C60B6F260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89690"/>
            <a:ext cx="9305677" cy="302149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No: CSE 4110 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Artificial Intelligence Laboratory </a:t>
            </a:r>
          </a:p>
          <a:p>
            <a:pPr algn="l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Shoriful Islam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1807082 </a:t>
            </a:r>
          </a:p>
          <a:p>
            <a:pPr algn="l"/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Arnob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Sarker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1807088</a:t>
            </a:r>
          </a:p>
        </p:txBody>
      </p:sp>
    </p:spTree>
    <p:extLst>
      <p:ext uri="{BB962C8B-B14F-4D97-AF65-F5344CB8AC3E}">
        <p14:creationId xmlns:p14="http://schemas.microsoft.com/office/powerpoint/2010/main" val="11086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D434F-3D36-498F-9E31-43F1C140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Gameplay Mechanics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F1846C-764A-4516-949A-EB47E36C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8" y="4822751"/>
            <a:ext cx="4684929" cy="419548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 2-dimensional grid, and some coins. Each coin is placed on one cell of the grid.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54A58-A64E-41BF-84A7-9A686315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83784"/>
              </p:ext>
            </p:extLst>
          </p:nvPr>
        </p:nvGraphicFramePr>
        <p:xfrm>
          <a:off x="5348472" y="981032"/>
          <a:ext cx="3440423" cy="32003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1489">
                  <a:extLst>
                    <a:ext uri="{9D8B030D-6E8A-4147-A177-3AD203B41FA5}">
                      <a16:colId xmlns:a16="http://schemas.microsoft.com/office/drawing/2014/main" val="3319319999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4962904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6751292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22160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1284654768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33550628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576641"/>
                    </a:ext>
                  </a:extLst>
                </a:gridCol>
              </a:tblGrid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85830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97285"/>
                  </a:ext>
                </a:extLst>
              </a:tr>
              <a:tr h="5151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54827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165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3406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92688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730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C0B3E51-48E7-45AC-A681-0374973AC4DE}"/>
              </a:ext>
            </a:extLst>
          </p:cNvPr>
          <p:cNvSpPr/>
          <p:nvPr/>
        </p:nvSpPr>
        <p:spPr>
          <a:xfrm>
            <a:off x="6365289" y="1916483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3CEA78-BFB8-46A8-AE71-12A4B57D0993}"/>
              </a:ext>
            </a:extLst>
          </p:cNvPr>
          <p:cNvSpPr/>
          <p:nvPr/>
        </p:nvSpPr>
        <p:spPr>
          <a:xfrm>
            <a:off x="7343319" y="2406241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ABADF-CA3F-4CA1-9CA0-DD7B800FFFE3}"/>
              </a:ext>
            </a:extLst>
          </p:cNvPr>
          <p:cNvSpPr/>
          <p:nvPr/>
        </p:nvSpPr>
        <p:spPr>
          <a:xfrm>
            <a:off x="5874058" y="3304365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97667-A732-4D1B-9A3D-E43580312035}"/>
              </a:ext>
            </a:extLst>
          </p:cNvPr>
          <p:cNvSpPr txBox="1"/>
          <p:nvPr/>
        </p:nvSpPr>
        <p:spPr>
          <a:xfrm>
            <a:off x="2459115" y="3096956"/>
            <a:ext cx="2377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cell may contain multiple coins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A55BC9-25A2-4B88-9843-AEED68FCD0C7}"/>
              </a:ext>
            </a:extLst>
          </p:cNvPr>
          <p:cNvSpPr/>
          <p:nvPr/>
        </p:nvSpPr>
        <p:spPr>
          <a:xfrm>
            <a:off x="4854610" y="3259835"/>
            <a:ext cx="898120" cy="50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7966F0-A506-4378-9219-BD103E246060}"/>
              </a:ext>
            </a:extLst>
          </p:cNvPr>
          <p:cNvSpPr/>
          <p:nvPr/>
        </p:nvSpPr>
        <p:spPr>
          <a:xfrm>
            <a:off x="2450237" y="3089429"/>
            <a:ext cx="2404373" cy="736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77FD5-367E-4400-9CE6-9330D6B908A0}"/>
              </a:ext>
            </a:extLst>
          </p:cNvPr>
          <p:cNvSpPr txBox="1"/>
          <p:nvPr/>
        </p:nvSpPr>
        <p:spPr>
          <a:xfrm>
            <a:off x="11488186" y="6249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39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D434F-3D36-498F-9E31-43F1C140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Gameplay Mechanics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F1846C-764A-4516-949A-EB47E36C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45" y="4760259"/>
            <a:ext cx="4684929" cy="419548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two player sequential game. A person plays with AI.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makes the first move.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54A58-A64E-41BF-84A7-9A686315A4F1}"/>
              </a:ext>
            </a:extLst>
          </p:cNvPr>
          <p:cNvGraphicFramePr>
            <a:graphicFrameLocks noGrp="1"/>
          </p:cNvGraphicFramePr>
          <p:nvPr/>
        </p:nvGraphicFramePr>
        <p:xfrm>
          <a:off x="5348472" y="981032"/>
          <a:ext cx="3440423" cy="32003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1489">
                  <a:extLst>
                    <a:ext uri="{9D8B030D-6E8A-4147-A177-3AD203B41FA5}">
                      <a16:colId xmlns:a16="http://schemas.microsoft.com/office/drawing/2014/main" val="3319319999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4962904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6751292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22160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1284654768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33550628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576641"/>
                    </a:ext>
                  </a:extLst>
                </a:gridCol>
              </a:tblGrid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85830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97285"/>
                  </a:ext>
                </a:extLst>
              </a:tr>
              <a:tr h="5151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54827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165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3406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92688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730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C0B3E51-48E7-45AC-A681-0374973AC4DE}"/>
              </a:ext>
            </a:extLst>
          </p:cNvPr>
          <p:cNvSpPr/>
          <p:nvPr/>
        </p:nvSpPr>
        <p:spPr>
          <a:xfrm>
            <a:off x="6365289" y="1916483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3CEA78-BFB8-46A8-AE71-12A4B57D0993}"/>
              </a:ext>
            </a:extLst>
          </p:cNvPr>
          <p:cNvSpPr/>
          <p:nvPr/>
        </p:nvSpPr>
        <p:spPr>
          <a:xfrm>
            <a:off x="7343319" y="2406241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ABADF-CA3F-4CA1-9CA0-DD7B800FFFE3}"/>
              </a:ext>
            </a:extLst>
          </p:cNvPr>
          <p:cNvSpPr/>
          <p:nvPr/>
        </p:nvSpPr>
        <p:spPr>
          <a:xfrm>
            <a:off x="5874058" y="3304365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24B32-A07E-4C36-9377-6947E28A3C0E}"/>
              </a:ext>
            </a:extLst>
          </p:cNvPr>
          <p:cNvSpPr txBox="1"/>
          <p:nvPr/>
        </p:nvSpPr>
        <p:spPr>
          <a:xfrm>
            <a:off x="11488186" y="6249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800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D434F-3D36-498F-9E31-43F1C140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Gameplay Mechanics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54A58-A64E-41BF-84A7-9A686315A4F1}"/>
              </a:ext>
            </a:extLst>
          </p:cNvPr>
          <p:cNvGraphicFramePr>
            <a:graphicFrameLocks noGrp="1"/>
          </p:cNvGraphicFramePr>
          <p:nvPr/>
        </p:nvGraphicFramePr>
        <p:xfrm>
          <a:off x="5348472" y="981032"/>
          <a:ext cx="3440423" cy="32003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1489">
                  <a:extLst>
                    <a:ext uri="{9D8B030D-6E8A-4147-A177-3AD203B41FA5}">
                      <a16:colId xmlns:a16="http://schemas.microsoft.com/office/drawing/2014/main" val="3319319999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4962904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6751292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22160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1284654768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33550628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576641"/>
                    </a:ext>
                  </a:extLst>
                </a:gridCol>
              </a:tblGrid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85830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97285"/>
                  </a:ext>
                </a:extLst>
              </a:tr>
              <a:tr h="5151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54827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165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3406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92688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7306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23CEA78-BFB8-46A8-AE71-12A4B57D0993}"/>
              </a:ext>
            </a:extLst>
          </p:cNvPr>
          <p:cNvSpPr/>
          <p:nvPr/>
        </p:nvSpPr>
        <p:spPr>
          <a:xfrm>
            <a:off x="7343319" y="2406241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ABADF-CA3F-4CA1-9CA0-DD7B800FFFE3}"/>
              </a:ext>
            </a:extLst>
          </p:cNvPr>
          <p:cNvSpPr/>
          <p:nvPr/>
        </p:nvSpPr>
        <p:spPr>
          <a:xfrm>
            <a:off x="5874058" y="3304365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22179-9495-4011-ABFF-243F617E5C41}"/>
              </a:ext>
            </a:extLst>
          </p:cNvPr>
          <p:cNvSpPr txBox="1"/>
          <p:nvPr/>
        </p:nvSpPr>
        <p:spPr>
          <a:xfrm>
            <a:off x="700510" y="1233996"/>
            <a:ext cx="326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move one player can: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DB76B8-8D9B-42A4-97D1-5E0A7773CEED}"/>
              </a:ext>
            </a:extLst>
          </p:cNvPr>
          <p:cNvSpPr/>
          <p:nvPr/>
        </p:nvSpPr>
        <p:spPr>
          <a:xfrm>
            <a:off x="6359376" y="1916680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9B6EBA-F8F8-48FD-AE3E-6D98B7044CF9}"/>
              </a:ext>
            </a:extLst>
          </p:cNvPr>
          <p:cNvSpPr txBox="1">
            <a:spLocks/>
          </p:cNvSpPr>
          <p:nvPr/>
        </p:nvSpPr>
        <p:spPr>
          <a:xfrm>
            <a:off x="533916" y="1841771"/>
            <a:ext cx="4384314" cy="105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away any single coin from the grid permanently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8D1ED0F-0C04-48B6-8358-BBC023C41E2E}"/>
              </a:ext>
            </a:extLst>
          </p:cNvPr>
          <p:cNvSpPr txBox="1">
            <a:spLocks/>
          </p:cNvSpPr>
          <p:nvPr/>
        </p:nvSpPr>
        <p:spPr>
          <a:xfrm>
            <a:off x="470296" y="2648155"/>
            <a:ext cx="4384314" cy="105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any single coin to any cell on the left from it’s current location in the same row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CFBE92-41C8-4993-A702-5DB886D1D20C}"/>
              </a:ext>
            </a:extLst>
          </p:cNvPr>
          <p:cNvSpPr txBox="1">
            <a:spLocks/>
          </p:cNvSpPr>
          <p:nvPr/>
        </p:nvSpPr>
        <p:spPr>
          <a:xfrm>
            <a:off x="470296" y="3654078"/>
            <a:ext cx="4384314" cy="105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any single coin to any cell on the up from it’s current location in the same column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1AA530-A152-4CA1-886E-7CBDBE946251}"/>
              </a:ext>
            </a:extLst>
          </p:cNvPr>
          <p:cNvSpPr txBox="1">
            <a:spLocks/>
          </p:cNvSpPr>
          <p:nvPr/>
        </p:nvSpPr>
        <p:spPr>
          <a:xfrm>
            <a:off x="470296" y="4708692"/>
            <a:ext cx="4384314" cy="1425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player will turn alternately and must make a move in their turn. The player who can not make any move loses the game.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FB97-0AAE-4E31-BAD2-8BAF509A470A}"/>
              </a:ext>
            </a:extLst>
          </p:cNvPr>
          <p:cNvSpPr txBox="1"/>
          <p:nvPr/>
        </p:nvSpPr>
        <p:spPr>
          <a:xfrm>
            <a:off x="11488186" y="6249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82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277 L -0.11979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78 L 1.25E-6 -0.271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5" grpId="0" build="allAtOnce"/>
      <p:bldP spid="16" grpId="0" build="allAtOnce"/>
      <p:bldP spid="19" grpId="0" build="allAtOnce"/>
      <p:bldP spid="2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D434F-3D36-498F-9E31-43F1C140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Model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3C72F5-8509-48E1-AA8A-71E5344AF29E}"/>
              </a:ext>
            </a:extLst>
          </p:cNvPr>
          <p:cNvGrpSpPr/>
          <p:nvPr/>
        </p:nvGrpSpPr>
        <p:grpSpPr>
          <a:xfrm>
            <a:off x="6886445" y="1471043"/>
            <a:ext cx="2932270" cy="3962094"/>
            <a:chOff x="6886445" y="1471043"/>
            <a:chExt cx="2932270" cy="396209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88FFAE-0FDB-4CC5-8AB9-64161BC96484}"/>
                </a:ext>
              </a:extLst>
            </p:cNvPr>
            <p:cNvSpPr/>
            <p:nvPr/>
          </p:nvSpPr>
          <p:spPr>
            <a:xfrm>
              <a:off x="8055012" y="2231737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F9E4FD6-FA6A-40EE-9F9B-6FA521EBAB31}"/>
                </a:ext>
              </a:extLst>
            </p:cNvPr>
            <p:cNvSpPr/>
            <p:nvPr/>
          </p:nvSpPr>
          <p:spPr>
            <a:xfrm>
              <a:off x="7628884" y="2990878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4A9D93-AE31-47D2-B27A-E56ED59758D5}"/>
                </a:ext>
              </a:extLst>
            </p:cNvPr>
            <p:cNvSpPr/>
            <p:nvPr/>
          </p:nvSpPr>
          <p:spPr>
            <a:xfrm>
              <a:off x="7312573" y="3680031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CAB750-E670-4575-949F-F8089A729C1A}"/>
                </a:ext>
              </a:extLst>
            </p:cNvPr>
            <p:cNvSpPr/>
            <p:nvPr/>
          </p:nvSpPr>
          <p:spPr>
            <a:xfrm>
              <a:off x="7099509" y="4343053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2C2F68-87F1-402A-8397-6BC7A47AFC03}"/>
                </a:ext>
              </a:extLst>
            </p:cNvPr>
            <p:cNvSpPr/>
            <p:nvPr/>
          </p:nvSpPr>
          <p:spPr>
            <a:xfrm>
              <a:off x="6886445" y="5007009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2102C8-006C-42E3-AD4D-8473517E9903}"/>
                </a:ext>
              </a:extLst>
            </p:cNvPr>
            <p:cNvSpPr/>
            <p:nvPr/>
          </p:nvSpPr>
          <p:spPr>
            <a:xfrm>
              <a:off x="8589152" y="2990878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371806-821D-4133-A619-AB4AB10D144C}"/>
                </a:ext>
              </a:extLst>
            </p:cNvPr>
            <p:cNvSpPr/>
            <p:nvPr/>
          </p:nvSpPr>
          <p:spPr>
            <a:xfrm>
              <a:off x="9015280" y="3723482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792E01-0A86-42F9-BD03-7A3E01E86699}"/>
                </a:ext>
              </a:extLst>
            </p:cNvPr>
            <p:cNvSpPr/>
            <p:nvPr/>
          </p:nvSpPr>
          <p:spPr>
            <a:xfrm>
              <a:off x="9392587" y="4456086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17A302-7440-4960-B9B9-9A309294A42A}"/>
                </a:ext>
              </a:extLst>
            </p:cNvPr>
            <p:cNvSpPr/>
            <p:nvPr/>
          </p:nvSpPr>
          <p:spPr>
            <a:xfrm>
              <a:off x="8055012" y="1471043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8FF11-3D9D-4A46-9B22-C29B3BF020E2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7841948" y="2595460"/>
              <a:ext cx="275469" cy="39541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072305C-1FB8-4DEB-B688-3408CE4B3AAD}"/>
                </a:ext>
              </a:extLst>
            </p:cNvPr>
            <p:cNvCxnSpPr>
              <a:cxnSpLocks/>
              <a:stCxn id="18" idx="3"/>
              <a:endCxn id="21" idx="0"/>
            </p:cNvCxnSpPr>
            <p:nvPr/>
          </p:nvCxnSpPr>
          <p:spPr>
            <a:xfrm flipH="1">
              <a:off x="7312573" y="4043754"/>
              <a:ext cx="62405" cy="299299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50EFDF-F937-4E94-8E20-1A6441547686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 flipH="1">
              <a:off x="7525637" y="3354601"/>
              <a:ext cx="165652" cy="32543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1F55D0-420A-459E-8A31-AFC7490003D9}"/>
                </a:ext>
              </a:extLst>
            </p:cNvPr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7099509" y="4706776"/>
              <a:ext cx="62405" cy="300233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918C1C-B00A-4561-BA8A-229499865670}"/>
                </a:ext>
              </a:extLst>
            </p:cNvPr>
            <p:cNvCxnSpPr>
              <a:cxnSpLocks/>
              <a:stCxn id="14" idx="5"/>
              <a:endCxn id="23" idx="0"/>
            </p:cNvCxnSpPr>
            <p:nvPr/>
          </p:nvCxnSpPr>
          <p:spPr>
            <a:xfrm>
              <a:off x="8418735" y="2595460"/>
              <a:ext cx="383481" cy="39541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188289-13F3-4E9C-880E-3E91855D6FEE}"/>
                </a:ext>
              </a:extLst>
            </p:cNvPr>
            <p:cNvCxnSpPr>
              <a:cxnSpLocks/>
              <a:stCxn id="23" idx="5"/>
              <a:endCxn id="24" idx="0"/>
            </p:cNvCxnSpPr>
            <p:nvPr/>
          </p:nvCxnSpPr>
          <p:spPr>
            <a:xfrm>
              <a:off x="8952875" y="3354601"/>
              <a:ext cx="275469" cy="36888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6CD5E5-4335-49FE-877B-521133D25082}"/>
                </a:ext>
              </a:extLst>
            </p:cNvPr>
            <p:cNvCxnSpPr>
              <a:cxnSpLocks/>
              <a:stCxn id="24" idx="5"/>
              <a:endCxn id="25" idx="0"/>
            </p:cNvCxnSpPr>
            <p:nvPr/>
          </p:nvCxnSpPr>
          <p:spPr>
            <a:xfrm>
              <a:off x="9379003" y="4087205"/>
              <a:ext cx="226648" cy="36888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89F697-3589-415A-B7FA-256366415D35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8268076" y="1897171"/>
              <a:ext cx="0" cy="33456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4321710-81E8-4D34-9E9B-46D4C086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93203"/>
              </p:ext>
            </p:extLst>
          </p:nvPr>
        </p:nvGraphicFramePr>
        <p:xfrm>
          <a:off x="1076422" y="2003654"/>
          <a:ext cx="3440423" cy="32003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1489">
                  <a:extLst>
                    <a:ext uri="{9D8B030D-6E8A-4147-A177-3AD203B41FA5}">
                      <a16:colId xmlns:a16="http://schemas.microsoft.com/office/drawing/2014/main" val="3319319999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4962904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6751292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22160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1284654768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33550628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576641"/>
                    </a:ext>
                  </a:extLst>
                </a:gridCol>
              </a:tblGrid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85830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97285"/>
                  </a:ext>
                </a:extLst>
              </a:tr>
              <a:tr h="5151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54827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165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3406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92688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7306"/>
                  </a:ext>
                </a:extLst>
              </a:tr>
            </a:tbl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63EF92D3-2DAE-4E99-A377-4774409699DA}"/>
              </a:ext>
            </a:extLst>
          </p:cNvPr>
          <p:cNvSpPr/>
          <p:nvPr/>
        </p:nvSpPr>
        <p:spPr>
          <a:xfrm>
            <a:off x="2093239" y="2939105"/>
            <a:ext cx="426128" cy="426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9059FE-EAA0-4AD7-90EC-DF588F73309D}"/>
              </a:ext>
            </a:extLst>
          </p:cNvPr>
          <p:cNvSpPr/>
          <p:nvPr/>
        </p:nvSpPr>
        <p:spPr>
          <a:xfrm>
            <a:off x="3071269" y="3428863"/>
            <a:ext cx="426128" cy="426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40192A6-9AC1-42B2-8F10-A5EA51C273DD}"/>
              </a:ext>
            </a:extLst>
          </p:cNvPr>
          <p:cNvSpPr/>
          <p:nvPr/>
        </p:nvSpPr>
        <p:spPr>
          <a:xfrm>
            <a:off x="1602008" y="4326987"/>
            <a:ext cx="426128" cy="426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A759FEB-35E8-4FC4-9930-9496B7923435}"/>
              </a:ext>
            </a:extLst>
          </p:cNvPr>
          <p:cNvSpPr/>
          <p:nvPr/>
        </p:nvSpPr>
        <p:spPr>
          <a:xfrm>
            <a:off x="3730108" y="3383526"/>
            <a:ext cx="3014295" cy="50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96C783-111C-4577-A9BD-7CCBDA1686A6}"/>
              </a:ext>
            </a:extLst>
          </p:cNvPr>
          <p:cNvSpPr txBox="1"/>
          <p:nvPr/>
        </p:nvSpPr>
        <p:spPr>
          <a:xfrm>
            <a:off x="11488186" y="6249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74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D434F-3D36-498F-9E31-43F1C140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Green Hackenbush comes here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EBA0AD-2706-4FD0-B338-0BF931388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20754"/>
              </p:ext>
            </p:extLst>
          </p:nvPr>
        </p:nvGraphicFramePr>
        <p:xfrm>
          <a:off x="1076422" y="2003654"/>
          <a:ext cx="3440423" cy="32003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1489">
                  <a:extLst>
                    <a:ext uri="{9D8B030D-6E8A-4147-A177-3AD203B41FA5}">
                      <a16:colId xmlns:a16="http://schemas.microsoft.com/office/drawing/2014/main" val="3319319999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4962904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6751292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22160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1284654768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335506283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513576641"/>
                    </a:ext>
                  </a:extLst>
                </a:gridCol>
              </a:tblGrid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85830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97285"/>
                  </a:ext>
                </a:extLst>
              </a:tr>
              <a:tr h="5151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54827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165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3406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92688"/>
                  </a:ext>
                </a:extLst>
              </a:tr>
              <a:tr h="447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7306"/>
                  </a:ext>
                </a:extLst>
              </a:tr>
            </a:tbl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C173193D-05AC-43B0-9B56-BFBDA92A63F2}"/>
              </a:ext>
            </a:extLst>
          </p:cNvPr>
          <p:cNvSpPr/>
          <p:nvPr/>
        </p:nvSpPr>
        <p:spPr>
          <a:xfrm>
            <a:off x="2093239" y="2939105"/>
            <a:ext cx="426128" cy="426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F2C756-F089-4FBD-9947-FED51B1D1BEC}"/>
              </a:ext>
            </a:extLst>
          </p:cNvPr>
          <p:cNvSpPr/>
          <p:nvPr/>
        </p:nvSpPr>
        <p:spPr>
          <a:xfrm>
            <a:off x="3071269" y="3428863"/>
            <a:ext cx="426128" cy="426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145887-F7C2-4D49-A29E-E8FEDDDCAB18}"/>
              </a:ext>
            </a:extLst>
          </p:cNvPr>
          <p:cNvSpPr/>
          <p:nvPr/>
        </p:nvSpPr>
        <p:spPr>
          <a:xfrm>
            <a:off x="1602008" y="4326987"/>
            <a:ext cx="426128" cy="426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794B1E-5B41-4CBC-9373-E04400D777CA}"/>
              </a:ext>
            </a:extLst>
          </p:cNvPr>
          <p:cNvSpPr/>
          <p:nvPr/>
        </p:nvSpPr>
        <p:spPr>
          <a:xfrm>
            <a:off x="8055012" y="2231737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7B129B-82B9-4D18-B0D1-2A64887CDCBE}"/>
              </a:ext>
            </a:extLst>
          </p:cNvPr>
          <p:cNvSpPr/>
          <p:nvPr/>
        </p:nvSpPr>
        <p:spPr>
          <a:xfrm>
            <a:off x="7628884" y="2990878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1385E1-9B40-4968-B440-E3E351816971}"/>
              </a:ext>
            </a:extLst>
          </p:cNvPr>
          <p:cNvSpPr/>
          <p:nvPr/>
        </p:nvSpPr>
        <p:spPr>
          <a:xfrm>
            <a:off x="8589152" y="2990878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CA98D8-081B-4468-AD55-2C69F640CC84}"/>
              </a:ext>
            </a:extLst>
          </p:cNvPr>
          <p:cNvSpPr/>
          <p:nvPr/>
        </p:nvSpPr>
        <p:spPr>
          <a:xfrm>
            <a:off x="9015280" y="3723482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55C229-481E-4F3E-91C0-8823F005EAD3}"/>
              </a:ext>
            </a:extLst>
          </p:cNvPr>
          <p:cNvSpPr/>
          <p:nvPr/>
        </p:nvSpPr>
        <p:spPr>
          <a:xfrm>
            <a:off x="9392587" y="4456086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58754F-9558-4546-8F79-5104BDB135E0}"/>
              </a:ext>
            </a:extLst>
          </p:cNvPr>
          <p:cNvSpPr/>
          <p:nvPr/>
        </p:nvSpPr>
        <p:spPr>
          <a:xfrm>
            <a:off x="8055012" y="1471043"/>
            <a:ext cx="426128" cy="42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B57F8D-1345-4340-9091-9585F2E0AB3F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 flipH="1">
            <a:off x="7841948" y="2595460"/>
            <a:ext cx="275469" cy="39541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0CC640D-FB68-4FB5-BAF0-927BFAA4CA02}"/>
              </a:ext>
            </a:extLst>
          </p:cNvPr>
          <p:cNvGrpSpPr/>
          <p:nvPr/>
        </p:nvGrpSpPr>
        <p:grpSpPr>
          <a:xfrm>
            <a:off x="6886445" y="3354601"/>
            <a:ext cx="852256" cy="2078536"/>
            <a:chOff x="6886445" y="3354601"/>
            <a:chExt cx="852256" cy="20785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135847D-8600-478B-B906-69FCCEBBB43B}"/>
                </a:ext>
              </a:extLst>
            </p:cNvPr>
            <p:cNvSpPr/>
            <p:nvPr/>
          </p:nvSpPr>
          <p:spPr>
            <a:xfrm>
              <a:off x="7312573" y="3680031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27C4E8F-7B52-4BA4-AC70-04CF576FBDE7}"/>
                </a:ext>
              </a:extLst>
            </p:cNvPr>
            <p:cNvSpPr/>
            <p:nvPr/>
          </p:nvSpPr>
          <p:spPr>
            <a:xfrm>
              <a:off x="7099509" y="4343053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4F6BA4-87FD-4F3C-BC36-7A5AF97B7C90}"/>
                </a:ext>
              </a:extLst>
            </p:cNvPr>
            <p:cNvSpPr/>
            <p:nvPr/>
          </p:nvSpPr>
          <p:spPr>
            <a:xfrm>
              <a:off x="6886445" y="5007009"/>
              <a:ext cx="426128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D21D4B-7AE8-4D08-8411-EB9973BAA0A8}"/>
                </a:ext>
              </a:extLst>
            </p:cNvPr>
            <p:cNvCxnSpPr>
              <a:cxnSpLocks/>
              <a:stCxn id="38" idx="3"/>
              <a:endCxn id="39" idx="0"/>
            </p:cNvCxnSpPr>
            <p:nvPr/>
          </p:nvCxnSpPr>
          <p:spPr>
            <a:xfrm flipH="1">
              <a:off x="7312573" y="4043754"/>
              <a:ext cx="62405" cy="299299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050B1C-02E0-4923-9638-E86F053A8612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 flipH="1">
              <a:off x="7525637" y="3354601"/>
              <a:ext cx="165652" cy="32543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55B1C3-56CA-4B66-9A68-BDE24E01B757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 flipH="1">
              <a:off x="7099509" y="4706776"/>
              <a:ext cx="62405" cy="300233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175CDE-F3FF-4FF9-AE2D-2792D51B43AD}"/>
              </a:ext>
            </a:extLst>
          </p:cNvPr>
          <p:cNvCxnSpPr>
            <a:cxnSpLocks/>
            <a:stCxn id="36" idx="5"/>
            <a:endCxn id="41" idx="0"/>
          </p:cNvCxnSpPr>
          <p:nvPr/>
        </p:nvCxnSpPr>
        <p:spPr>
          <a:xfrm>
            <a:off x="8418735" y="2595460"/>
            <a:ext cx="383481" cy="39541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06A3BF-686F-435E-BAF2-5859C664F813}"/>
              </a:ext>
            </a:extLst>
          </p:cNvPr>
          <p:cNvCxnSpPr>
            <a:cxnSpLocks/>
            <a:stCxn id="41" idx="5"/>
            <a:endCxn id="43" idx="0"/>
          </p:cNvCxnSpPr>
          <p:nvPr/>
        </p:nvCxnSpPr>
        <p:spPr>
          <a:xfrm>
            <a:off x="8952875" y="3354601"/>
            <a:ext cx="275469" cy="36888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480F82-A3B0-4169-AD0B-43AE67881E8F}"/>
              </a:ext>
            </a:extLst>
          </p:cNvPr>
          <p:cNvCxnSpPr>
            <a:cxnSpLocks/>
            <a:stCxn id="43" idx="5"/>
            <a:endCxn id="44" idx="0"/>
          </p:cNvCxnSpPr>
          <p:nvPr/>
        </p:nvCxnSpPr>
        <p:spPr>
          <a:xfrm>
            <a:off x="9379003" y="4087205"/>
            <a:ext cx="226648" cy="36888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E48F7B-82D7-42D3-8D64-717C5E9909F0}"/>
              </a:ext>
            </a:extLst>
          </p:cNvPr>
          <p:cNvCxnSpPr>
            <a:cxnSpLocks/>
            <a:stCxn id="46" idx="4"/>
            <a:endCxn id="36" idx="0"/>
          </p:cNvCxnSpPr>
          <p:nvPr/>
        </p:nvCxnSpPr>
        <p:spPr>
          <a:xfrm>
            <a:off x="8268076" y="1897171"/>
            <a:ext cx="0" cy="33456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23EB8A6-50F5-4ACF-9690-61D0B5CC49FA}"/>
              </a:ext>
            </a:extLst>
          </p:cNvPr>
          <p:cNvSpPr/>
          <p:nvPr/>
        </p:nvSpPr>
        <p:spPr>
          <a:xfrm>
            <a:off x="3730108" y="3383526"/>
            <a:ext cx="3014295" cy="50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549BE6-3478-4768-88BF-BFDDC22296DB}"/>
              </a:ext>
            </a:extLst>
          </p:cNvPr>
          <p:cNvSpPr txBox="1"/>
          <p:nvPr/>
        </p:nvSpPr>
        <p:spPr>
          <a:xfrm>
            <a:off x="11488186" y="6249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74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12213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00117 0.519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5BB8-C91E-47F7-A3FA-76019F7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AI plays the game: Colon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C028-7F46-4453-8D7B-FA286229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687"/>
            <a:ext cx="5104341" cy="4764086"/>
          </a:xfrm>
        </p:spPr>
        <p:txBody>
          <a:bodyPr/>
          <a:lstStyle/>
          <a:p>
            <a:r>
              <a:rPr lang="en-US" dirty="0"/>
              <a:t>Colon principle states that, when branches come together at a vertex, one may replace the branches by a non-branching stalk of length equal to their </a:t>
            </a:r>
            <a:r>
              <a:rPr lang="en-US" dirty="0" err="1"/>
              <a:t>nim</a:t>
            </a:r>
            <a:r>
              <a:rPr lang="en-US" dirty="0"/>
              <a:t> sum.</a:t>
            </a:r>
          </a:p>
          <a:p>
            <a:r>
              <a:rPr lang="en-US" dirty="0"/>
              <a:t>Let u have three children a, b, c</a:t>
            </a:r>
          </a:p>
          <a:p>
            <a:r>
              <a:rPr lang="en-US" dirty="0"/>
              <a:t>G(u) = (G(a)+1) ⊕ (G(b)+1) ⊕ (G(c)+1)</a:t>
            </a:r>
          </a:p>
          <a:p>
            <a:r>
              <a:rPr lang="en-US" dirty="0"/>
              <a:t>In this way, we can represent a tree as a </a:t>
            </a:r>
            <a:r>
              <a:rPr lang="en-US" dirty="0" err="1"/>
              <a:t>nim</a:t>
            </a:r>
            <a:r>
              <a:rPr lang="en-US" dirty="0"/>
              <a:t> pile.</a:t>
            </a:r>
          </a:p>
          <a:p>
            <a:r>
              <a:rPr lang="en-US" dirty="0"/>
              <a:t>Number of </a:t>
            </a:r>
            <a:r>
              <a:rPr lang="en-US" dirty="0" err="1"/>
              <a:t>nim</a:t>
            </a:r>
            <a:r>
              <a:rPr lang="en-US" dirty="0"/>
              <a:t> pile will be the number of coins present in the game.</a:t>
            </a:r>
          </a:p>
          <a:p>
            <a:r>
              <a:rPr lang="en-US" dirty="0"/>
              <a:t>We know that </a:t>
            </a:r>
            <a:r>
              <a:rPr lang="en-US" dirty="0" err="1"/>
              <a:t>xor</a:t>
            </a:r>
            <a:r>
              <a:rPr lang="en-US" dirty="0"/>
              <a:t> sum 0 is a losing state in </a:t>
            </a:r>
            <a:r>
              <a:rPr lang="en-US" dirty="0" err="1"/>
              <a:t>nim</a:t>
            </a:r>
            <a:r>
              <a:rPr lang="en-US" dirty="0"/>
              <a:t> game. So AI will move such a way that after moving the </a:t>
            </a:r>
            <a:r>
              <a:rPr lang="en-US" dirty="0" err="1"/>
              <a:t>xor</a:t>
            </a:r>
            <a:r>
              <a:rPr lang="en-US" dirty="0"/>
              <a:t> sum remains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67514-E463-49CB-8E9A-207EA8E3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62" y="1690687"/>
            <a:ext cx="2805113" cy="2874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B8F16-F906-4E1C-9C76-13AE50BC81DF}"/>
              </a:ext>
            </a:extLst>
          </p:cNvPr>
          <p:cNvSpPr txBox="1"/>
          <p:nvPr/>
        </p:nvSpPr>
        <p:spPr>
          <a:xfrm>
            <a:off x="11488186" y="6249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583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9EAE-504B-4787-8342-A5903578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753" y="2334827"/>
            <a:ext cx="4989251" cy="231707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5483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312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Hackenbush on grid</vt:lpstr>
      <vt:lpstr>Gameplay Mechanics</vt:lpstr>
      <vt:lpstr>Gameplay Mechanics</vt:lpstr>
      <vt:lpstr>Gameplay Mechanics</vt:lpstr>
      <vt:lpstr>Algorithm Model</vt:lpstr>
      <vt:lpstr>How Green Hackenbush comes here</vt:lpstr>
      <vt:lpstr>How AI plays the game: Colon Principle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Hackenbush on grid</dc:title>
  <dc:creator>User</dc:creator>
  <cp:lastModifiedBy>User</cp:lastModifiedBy>
  <cp:revision>14</cp:revision>
  <dcterms:created xsi:type="dcterms:W3CDTF">2023-03-20T16:26:17Z</dcterms:created>
  <dcterms:modified xsi:type="dcterms:W3CDTF">2023-03-21T02:29:21Z</dcterms:modified>
</cp:coreProperties>
</file>