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408">
          <p15:clr>
            <a:srgbClr val="747775"/>
          </p15:clr>
        </p15:guide>
      </p15:sldGuideLst>
    </p:ext>
    <p:ext uri="GoogleSlidesCustomDataVersion2">
      <go:slidesCustomData xmlns:go="http://customooxmlschemas.google.com/" r:id="rId7" roundtripDataSignature="AMtx7mj39JMrT9LN0UMV2dqEgKiECzo6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08"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Model Canvas">
  <p:cSld name="Business Model Canvas">
    <p:spTree>
      <p:nvGrpSpPr>
        <p:cNvPr id="41" name="Shape 41"/>
        <p:cNvGrpSpPr/>
        <p:nvPr/>
      </p:nvGrpSpPr>
      <p:grpSpPr>
        <a:xfrm>
          <a:off x="0" y="0"/>
          <a:ext cx="0" cy="0"/>
          <a:chOff x="0" y="0"/>
          <a:chExt cx="0" cy="0"/>
        </a:xfrm>
      </p:grpSpPr>
      <p:sp>
        <p:nvSpPr>
          <p:cNvPr id="42" name="Google Shape;42;p4"/>
          <p:cNvSpPr txBox="1"/>
          <p:nvPr>
            <p:ph idx="1" type="body"/>
          </p:nvPr>
        </p:nvSpPr>
        <p:spPr>
          <a:xfrm>
            <a:off x="309424" y="1066799"/>
            <a:ext cx="1754326" cy="3428763"/>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4"/>
          <p:cNvSpPr txBox="1"/>
          <p:nvPr>
            <p:ph idx="2" type="body"/>
          </p:nvPr>
        </p:nvSpPr>
        <p:spPr>
          <a:xfrm>
            <a:off x="2185335" y="1066800"/>
            <a:ext cx="1754326" cy="15300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Google Shape;44;p4"/>
          <p:cNvSpPr txBox="1"/>
          <p:nvPr>
            <p:ph idx="3" type="body"/>
          </p:nvPr>
        </p:nvSpPr>
        <p:spPr>
          <a:xfrm>
            <a:off x="4067689" y="1066800"/>
            <a:ext cx="1754326" cy="3428762"/>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4"/>
          <p:cNvSpPr txBox="1"/>
          <p:nvPr>
            <p:ph idx="4" type="body"/>
          </p:nvPr>
        </p:nvSpPr>
        <p:spPr>
          <a:xfrm>
            <a:off x="5948526" y="1056067"/>
            <a:ext cx="1754326" cy="15300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4"/>
          <p:cNvSpPr txBox="1"/>
          <p:nvPr>
            <p:ph idx="5" type="body"/>
          </p:nvPr>
        </p:nvSpPr>
        <p:spPr>
          <a:xfrm>
            <a:off x="7835806" y="1056066"/>
            <a:ext cx="1754326" cy="3439495"/>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7" name="Google Shape;47;p4"/>
          <p:cNvSpPr txBox="1"/>
          <p:nvPr>
            <p:ph idx="6" type="body"/>
          </p:nvPr>
        </p:nvSpPr>
        <p:spPr>
          <a:xfrm>
            <a:off x="2196704" y="2965800"/>
            <a:ext cx="1754326" cy="15300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4"/>
          <p:cNvSpPr txBox="1"/>
          <p:nvPr>
            <p:ph idx="7" type="body"/>
          </p:nvPr>
        </p:nvSpPr>
        <p:spPr>
          <a:xfrm>
            <a:off x="5952078" y="2965800"/>
            <a:ext cx="1754326" cy="15300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4"/>
          <p:cNvSpPr txBox="1"/>
          <p:nvPr>
            <p:ph idx="8" type="body"/>
          </p:nvPr>
        </p:nvSpPr>
        <p:spPr>
          <a:xfrm>
            <a:off x="309424" y="4876800"/>
            <a:ext cx="2052776" cy="14478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0" name="Google Shape;50;p4"/>
          <p:cNvSpPr txBox="1"/>
          <p:nvPr>
            <p:ph idx="9" type="body"/>
          </p:nvPr>
        </p:nvSpPr>
        <p:spPr>
          <a:xfrm>
            <a:off x="5685201" y="4876800"/>
            <a:ext cx="3904932" cy="14478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4"/>
          <p:cNvSpPr txBox="1"/>
          <p:nvPr>
            <p:ph idx="13" type="body"/>
          </p:nvPr>
        </p:nvSpPr>
        <p:spPr>
          <a:xfrm>
            <a:off x="3962400" y="381000"/>
            <a:ext cx="1403350" cy="2286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4"/>
          <p:cNvSpPr txBox="1"/>
          <p:nvPr>
            <p:ph idx="14" type="body"/>
          </p:nvPr>
        </p:nvSpPr>
        <p:spPr>
          <a:xfrm>
            <a:off x="5685201" y="381000"/>
            <a:ext cx="1403350" cy="2286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4"/>
          <p:cNvSpPr txBox="1"/>
          <p:nvPr>
            <p:ph idx="15" type="body"/>
          </p:nvPr>
        </p:nvSpPr>
        <p:spPr>
          <a:xfrm>
            <a:off x="7759700" y="381000"/>
            <a:ext cx="1155700" cy="2286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4"/>
          <p:cNvSpPr txBox="1"/>
          <p:nvPr>
            <p:ph idx="16" type="body"/>
          </p:nvPr>
        </p:nvSpPr>
        <p:spPr>
          <a:xfrm>
            <a:off x="9245600" y="381000"/>
            <a:ext cx="412750" cy="2286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4"/>
          <p:cNvSpPr txBox="1"/>
          <p:nvPr>
            <p:ph idx="17" type="body"/>
          </p:nvPr>
        </p:nvSpPr>
        <p:spPr>
          <a:xfrm>
            <a:off x="3094649" y="4864562"/>
            <a:ext cx="2052776" cy="14478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11" Type="http://schemas.openxmlformats.org/officeDocument/2006/relationships/theme" Target="../theme/theme1.xml"/><Relationship Id="rId10" Type="http://schemas.openxmlformats.org/officeDocument/2006/relationships/slideLayout" Target="../slideLayouts/slideLayout1.xml"/><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5" name="Shape 5"/>
        <p:cNvGrpSpPr/>
        <p:nvPr/>
      </p:nvGrpSpPr>
      <p:grpSpPr>
        <a:xfrm>
          <a:off x="0" y="0"/>
          <a:ext cx="0" cy="0"/>
          <a:chOff x="0" y="0"/>
          <a:chExt cx="0" cy="0"/>
        </a:xfrm>
      </p:grpSpPr>
      <p:sp>
        <p:nvSpPr>
          <p:cNvPr id="6" name="Google Shape;6;p3"/>
          <p:cNvSpPr/>
          <p:nvPr/>
        </p:nvSpPr>
        <p:spPr>
          <a:xfrm>
            <a:off x="244475" y="762000"/>
            <a:ext cx="9405938" cy="56388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 name="Google Shape;7;p3"/>
          <p:cNvSpPr txBox="1"/>
          <p:nvPr/>
        </p:nvSpPr>
        <p:spPr>
          <a:xfrm>
            <a:off x="247650" y="304800"/>
            <a:ext cx="2571750" cy="33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600" u="none" cap="none" strike="noStrike">
                <a:solidFill>
                  <a:schemeClr val="dk1"/>
                </a:solidFill>
                <a:latin typeface="Arial"/>
                <a:ea typeface="Arial"/>
                <a:cs typeface="Arial"/>
                <a:sym typeface="Arial"/>
              </a:rPr>
              <a:t>Business Model Canvas</a:t>
            </a:r>
            <a:endParaRPr/>
          </a:p>
        </p:txBody>
      </p:sp>
      <p:sp>
        <p:nvSpPr>
          <p:cNvPr id="8" name="Google Shape;8;p3"/>
          <p:cNvSpPr txBox="1"/>
          <p:nvPr/>
        </p:nvSpPr>
        <p:spPr>
          <a:xfrm>
            <a:off x="3860800" y="184150"/>
            <a:ext cx="140335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GB" sz="700" u="none" cap="none" strike="noStrike">
                <a:solidFill>
                  <a:schemeClr val="dk1"/>
                </a:solidFill>
                <a:latin typeface="Arial"/>
                <a:ea typeface="Arial"/>
                <a:cs typeface="Arial"/>
                <a:sym typeface="Arial"/>
              </a:rPr>
              <a:t>Designed for:</a:t>
            </a:r>
            <a:endParaRPr/>
          </a:p>
        </p:txBody>
      </p:sp>
      <p:sp>
        <p:nvSpPr>
          <p:cNvPr id="9" name="Google Shape;9;p3"/>
          <p:cNvSpPr txBox="1"/>
          <p:nvPr/>
        </p:nvSpPr>
        <p:spPr>
          <a:xfrm>
            <a:off x="5586413" y="180975"/>
            <a:ext cx="140335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GB" sz="700" u="none" cap="none" strike="noStrike">
                <a:solidFill>
                  <a:schemeClr val="dk1"/>
                </a:solidFill>
                <a:latin typeface="Arial"/>
                <a:ea typeface="Arial"/>
                <a:cs typeface="Arial"/>
                <a:sym typeface="Arial"/>
              </a:rPr>
              <a:t>Designed by:</a:t>
            </a:r>
            <a:endParaRPr/>
          </a:p>
        </p:txBody>
      </p:sp>
      <p:sp>
        <p:nvSpPr>
          <p:cNvPr id="10" name="Google Shape;10;p3"/>
          <p:cNvSpPr txBox="1"/>
          <p:nvPr/>
        </p:nvSpPr>
        <p:spPr>
          <a:xfrm>
            <a:off x="7664450" y="180975"/>
            <a:ext cx="1214438" cy="20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GB" sz="700" u="none" cap="none" strike="noStrike">
                <a:solidFill>
                  <a:schemeClr val="dk1"/>
                </a:solidFill>
                <a:latin typeface="Arial"/>
                <a:ea typeface="Arial"/>
                <a:cs typeface="Arial"/>
                <a:sym typeface="Arial"/>
              </a:rPr>
              <a:t>Date:</a:t>
            </a:r>
            <a:endParaRPr/>
          </a:p>
        </p:txBody>
      </p:sp>
      <p:sp>
        <p:nvSpPr>
          <p:cNvPr id="11" name="Google Shape;11;p3"/>
          <p:cNvSpPr txBox="1"/>
          <p:nvPr/>
        </p:nvSpPr>
        <p:spPr>
          <a:xfrm>
            <a:off x="9142413" y="180975"/>
            <a:ext cx="620712"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GB" sz="700" u="none" cap="none" strike="noStrike">
                <a:solidFill>
                  <a:schemeClr val="dk1"/>
                </a:solidFill>
                <a:latin typeface="Arial"/>
                <a:ea typeface="Arial"/>
                <a:cs typeface="Arial"/>
                <a:sym typeface="Arial"/>
              </a:rPr>
              <a:t>Version:</a:t>
            </a:r>
            <a:endParaRPr/>
          </a:p>
        </p:txBody>
      </p:sp>
      <p:sp>
        <p:nvSpPr>
          <p:cNvPr id="12" name="Google Shape;12;p3"/>
          <p:cNvSpPr txBox="1"/>
          <p:nvPr/>
        </p:nvSpPr>
        <p:spPr>
          <a:xfrm>
            <a:off x="244475" y="788988"/>
            <a:ext cx="1749425"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Key Partners</a:t>
            </a:r>
            <a:endParaRPr/>
          </a:p>
        </p:txBody>
      </p:sp>
      <p:sp>
        <p:nvSpPr>
          <p:cNvPr id="13" name="Google Shape;13;p3"/>
          <p:cNvSpPr txBox="1"/>
          <p:nvPr/>
        </p:nvSpPr>
        <p:spPr>
          <a:xfrm>
            <a:off x="244475" y="4572000"/>
            <a:ext cx="1749425" cy="246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Cost Structure</a:t>
            </a:r>
            <a:endParaRPr/>
          </a:p>
        </p:txBody>
      </p:sp>
      <p:sp>
        <p:nvSpPr>
          <p:cNvPr id="14" name="Google Shape;14;p3"/>
          <p:cNvSpPr txBox="1"/>
          <p:nvPr/>
        </p:nvSpPr>
        <p:spPr>
          <a:xfrm>
            <a:off x="2124075" y="788988"/>
            <a:ext cx="1751013"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Key Activities</a:t>
            </a:r>
            <a:endParaRPr/>
          </a:p>
        </p:txBody>
      </p:sp>
      <p:sp>
        <p:nvSpPr>
          <p:cNvPr id="15" name="Google Shape;15;p3"/>
          <p:cNvSpPr txBox="1"/>
          <p:nvPr/>
        </p:nvSpPr>
        <p:spPr>
          <a:xfrm>
            <a:off x="2124075" y="2649538"/>
            <a:ext cx="1751013"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Key Resources</a:t>
            </a:r>
            <a:endParaRPr/>
          </a:p>
        </p:txBody>
      </p:sp>
      <p:sp>
        <p:nvSpPr>
          <p:cNvPr id="16" name="Google Shape;16;p3"/>
          <p:cNvSpPr txBox="1"/>
          <p:nvPr/>
        </p:nvSpPr>
        <p:spPr>
          <a:xfrm>
            <a:off x="4025900" y="788988"/>
            <a:ext cx="1749425"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Value Propositions</a:t>
            </a:r>
            <a:endParaRPr/>
          </a:p>
        </p:txBody>
      </p:sp>
      <p:sp>
        <p:nvSpPr>
          <p:cNvPr id="17" name="Google Shape;17;p3"/>
          <p:cNvSpPr txBox="1"/>
          <p:nvPr/>
        </p:nvSpPr>
        <p:spPr>
          <a:xfrm>
            <a:off x="5919788" y="782638"/>
            <a:ext cx="1749425"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Customer Relationships</a:t>
            </a:r>
            <a:endParaRPr/>
          </a:p>
        </p:txBody>
      </p:sp>
      <p:sp>
        <p:nvSpPr>
          <p:cNvPr id="18" name="Google Shape;18;p3"/>
          <p:cNvSpPr txBox="1"/>
          <p:nvPr/>
        </p:nvSpPr>
        <p:spPr>
          <a:xfrm>
            <a:off x="5919788" y="2643188"/>
            <a:ext cx="1749425" cy="2476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Channels</a:t>
            </a:r>
            <a:endParaRPr/>
          </a:p>
        </p:txBody>
      </p:sp>
      <p:sp>
        <p:nvSpPr>
          <p:cNvPr id="19" name="Google Shape;19;p3"/>
          <p:cNvSpPr txBox="1"/>
          <p:nvPr/>
        </p:nvSpPr>
        <p:spPr>
          <a:xfrm>
            <a:off x="7818438" y="788988"/>
            <a:ext cx="1749425"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Customer Segments</a:t>
            </a:r>
            <a:endParaRPr/>
          </a:p>
        </p:txBody>
      </p:sp>
      <p:sp>
        <p:nvSpPr>
          <p:cNvPr id="20" name="Google Shape;20;p3"/>
          <p:cNvSpPr txBox="1"/>
          <p:nvPr/>
        </p:nvSpPr>
        <p:spPr>
          <a:xfrm>
            <a:off x="6099175" y="4572000"/>
            <a:ext cx="1749425" cy="246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Revenue Streams</a:t>
            </a:r>
            <a:endParaRPr/>
          </a:p>
        </p:txBody>
      </p:sp>
      <p:sp>
        <p:nvSpPr>
          <p:cNvPr id="21" name="Google Shape;21;p3"/>
          <p:cNvSpPr/>
          <p:nvPr/>
        </p:nvSpPr>
        <p:spPr>
          <a:xfrm>
            <a:off x="244475" y="762000"/>
            <a:ext cx="1879600" cy="3810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3"/>
          <p:cNvSpPr/>
          <p:nvPr/>
        </p:nvSpPr>
        <p:spPr>
          <a:xfrm>
            <a:off x="2124075" y="760413"/>
            <a:ext cx="1881188" cy="188277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3"/>
          <p:cNvSpPr/>
          <p:nvPr/>
        </p:nvSpPr>
        <p:spPr>
          <a:xfrm>
            <a:off x="2124075" y="2643188"/>
            <a:ext cx="1881188" cy="1928812"/>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3"/>
          <p:cNvSpPr/>
          <p:nvPr/>
        </p:nvSpPr>
        <p:spPr>
          <a:xfrm>
            <a:off x="4005263" y="762000"/>
            <a:ext cx="1879600" cy="3810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3"/>
          <p:cNvSpPr/>
          <p:nvPr/>
        </p:nvSpPr>
        <p:spPr>
          <a:xfrm>
            <a:off x="5884863" y="762000"/>
            <a:ext cx="1879600" cy="188277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3"/>
          <p:cNvSpPr/>
          <p:nvPr/>
        </p:nvSpPr>
        <p:spPr>
          <a:xfrm>
            <a:off x="5884863" y="2643188"/>
            <a:ext cx="1879600" cy="1928812"/>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3"/>
          <p:cNvSpPr/>
          <p:nvPr/>
        </p:nvSpPr>
        <p:spPr>
          <a:xfrm>
            <a:off x="7770813" y="762000"/>
            <a:ext cx="1881187" cy="3810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3"/>
          <p:cNvSpPr/>
          <p:nvPr/>
        </p:nvSpPr>
        <p:spPr>
          <a:xfrm>
            <a:off x="244474" y="4579938"/>
            <a:ext cx="5640389" cy="1820862"/>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3"/>
          <p:cNvSpPr/>
          <p:nvPr/>
        </p:nvSpPr>
        <p:spPr>
          <a:xfrm>
            <a:off x="2747963" y="4579938"/>
            <a:ext cx="6902450" cy="1820862"/>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0" name="Google Shape;30;p3"/>
          <p:cNvPicPr preferRelativeResize="0"/>
          <p:nvPr/>
        </p:nvPicPr>
        <p:blipFill rotWithShape="1">
          <a:blip r:embed="rId1">
            <a:alphaModFix/>
          </a:blip>
          <a:srcRect b="0" l="0" r="0" t="0"/>
          <a:stretch/>
        </p:blipFill>
        <p:spPr>
          <a:xfrm>
            <a:off x="9220200" y="706438"/>
            <a:ext cx="360363" cy="360362"/>
          </a:xfrm>
          <a:prstGeom prst="rect">
            <a:avLst/>
          </a:prstGeom>
          <a:noFill/>
          <a:ln>
            <a:noFill/>
          </a:ln>
        </p:spPr>
      </p:pic>
      <p:pic>
        <p:nvPicPr>
          <p:cNvPr id="31" name="Google Shape;31;p3"/>
          <p:cNvPicPr preferRelativeResize="0"/>
          <p:nvPr/>
        </p:nvPicPr>
        <p:blipFill rotWithShape="1">
          <a:blip r:embed="rId2">
            <a:alphaModFix/>
          </a:blip>
          <a:srcRect b="0" l="0" r="0" t="0"/>
          <a:stretch/>
        </p:blipFill>
        <p:spPr>
          <a:xfrm>
            <a:off x="5278438" y="711200"/>
            <a:ext cx="360362" cy="360363"/>
          </a:xfrm>
          <a:prstGeom prst="rect">
            <a:avLst/>
          </a:prstGeom>
          <a:noFill/>
          <a:ln>
            <a:noFill/>
          </a:ln>
        </p:spPr>
      </p:pic>
      <p:pic>
        <p:nvPicPr>
          <p:cNvPr id="32" name="Google Shape;32;p3"/>
          <p:cNvPicPr preferRelativeResize="0"/>
          <p:nvPr/>
        </p:nvPicPr>
        <p:blipFill rotWithShape="1">
          <a:blip r:embed="rId3">
            <a:alphaModFix/>
          </a:blip>
          <a:srcRect b="0" l="0" r="0" t="0"/>
          <a:stretch/>
        </p:blipFill>
        <p:spPr>
          <a:xfrm>
            <a:off x="7467600" y="706438"/>
            <a:ext cx="360363" cy="360362"/>
          </a:xfrm>
          <a:prstGeom prst="rect">
            <a:avLst/>
          </a:prstGeom>
          <a:noFill/>
          <a:ln>
            <a:noFill/>
          </a:ln>
        </p:spPr>
      </p:pic>
      <p:pic>
        <p:nvPicPr>
          <p:cNvPr id="33" name="Google Shape;33;p3"/>
          <p:cNvPicPr preferRelativeResize="0"/>
          <p:nvPr/>
        </p:nvPicPr>
        <p:blipFill rotWithShape="1">
          <a:blip r:embed="rId4">
            <a:alphaModFix/>
          </a:blip>
          <a:srcRect b="0" l="11171" r="0" t="0"/>
          <a:stretch/>
        </p:blipFill>
        <p:spPr>
          <a:xfrm>
            <a:off x="7394575" y="4495800"/>
            <a:ext cx="360362" cy="360363"/>
          </a:xfrm>
          <a:prstGeom prst="rect">
            <a:avLst/>
          </a:prstGeom>
          <a:noFill/>
          <a:ln>
            <a:noFill/>
          </a:ln>
        </p:spPr>
      </p:pic>
      <p:pic>
        <p:nvPicPr>
          <p:cNvPr id="34" name="Google Shape;34;p3"/>
          <p:cNvPicPr preferRelativeResize="0"/>
          <p:nvPr/>
        </p:nvPicPr>
        <p:blipFill rotWithShape="1">
          <a:blip r:embed="rId5">
            <a:alphaModFix/>
          </a:blip>
          <a:srcRect b="0" l="0" r="0" t="0"/>
          <a:stretch/>
        </p:blipFill>
        <p:spPr>
          <a:xfrm>
            <a:off x="3048000" y="706438"/>
            <a:ext cx="360363" cy="360362"/>
          </a:xfrm>
          <a:prstGeom prst="rect">
            <a:avLst/>
          </a:prstGeom>
          <a:noFill/>
          <a:ln>
            <a:noFill/>
          </a:ln>
        </p:spPr>
      </p:pic>
      <p:pic>
        <p:nvPicPr>
          <p:cNvPr id="35" name="Google Shape;35;p3"/>
          <p:cNvPicPr preferRelativeResize="0"/>
          <p:nvPr/>
        </p:nvPicPr>
        <p:blipFill rotWithShape="1">
          <a:blip r:embed="rId6">
            <a:alphaModFix/>
          </a:blip>
          <a:srcRect b="0" l="0" r="0" t="0"/>
          <a:stretch/>
        </p:blipFill>
        <p:spPr>
          <a:xfrm>
            <a:off x="1143000" y="706438"/>
            <a:ext cx="360363" cy="360362"/>
          </a:xfrm>
          <a:prstGeom prst="rect">
            <a:avLst/>
          </a:prstGeom>
          <a:noFill/>
          <a:ln>
            <a:noFill/>
          </a:ln>
        </p:spPr>
      </p:pic>
      <p:pic>
        <p:nvPicPr>
          <p:cNvPr id="36" name="Google Shape;36;p3"/>
          <p:cNvPicPr preferRelativeResize="0"/>
          <p:nvPr/>
        </p:nvPicPr>
        <p:blipFill rotWithShape="1">
          <a:blip r:embed="rId7">
            <a:alphaModFix/>
          </a:blip>
          <a:srcRect b="0" l="0" r="6838" t="8024"/>
          <a:stretch/>
        </p:blipFill>
        <p:spPr>
          <a:xfrm>
            <a:off x="1316038" y="4495800"/>
            <a:ext cx="360362" cy="360363"/>
          </a:xfrm>
          <a:prstGeom prst="rect">
            <a:avLst/>
          </a:prstGeom>
          <a:noFill/>
          <a:ln>
            <a:noFill/>
          </a:ln>
        </p:spPr>
      </p:pic>
      <p:pic>
        <p:nvPicPr>
          <p:cNvPr id="37" name="Google Shape;37;p3"/>
          <p:cNvPicPr preferRelativeResize="0"/>
          <p:nvPr/>
        </p:nvPicPr>
        <p:blipFill rotWithShape="1">
          <a:blip r:embed="rId8">
            <a:alphaModFix/>
          </a:blip>
          <a:srcRect b="0" l="0" r="0" t="0"/>
          <a:stretch/>
        </p:blipFill>
        <p:spPr>
          <a:xfrm>
            <a:off x="6726238" y="2590800"/>
            <a:ext cx="360362" cy="360363"/>
          </a:xfrm>
          <a:prstGeom prst="rect">
            <a:avLst/>
          </a:prstGeom>
          <a:noFill/>
          <a:ln>
            <a:noFill/>
          </a:ln>
        </p:spPr>
      </p:pic>
      <p:pic>
        <p:nvPicPr>
          <p:cNvPr id="38" name="Google Shape;38;p3"/>
          <p:cNvPicPr preferRelativeResize="0"/>
          <p:nvPr/>
        </p:nvPicPr>
        <p:blipFill rotWithShape="1">
          <a:blip r:embed="rId9">
            <a:alphaModFix/>
          </a:blip>
          <a:srcRect b="6727" l="0" r="0" t="0"/>
          <a:stretch/>
        </p:blipFill>
        <p:spPr>
          <a:xfrm>
            <a:off x="3200400" y="2590800"/>
            <a:ext cx="360363" cy="360363"/>
          </a:xfrm>
          <a:prstGeom prst="rect">
            <a:avLst/>
          </a:prstGeom>
          <a:noFill/>
          <a:ln>
            <a:noFill/>
          </a:ln>
        </p:spPr>
      </p:pic>
      <p:sp>
        <p:nvSpPr>
          <p:cNvPr id="39" name="Google Shape;39;p3"/>
          <p:cNvSpPr txBox="1"/>
          <p:nvPr/>
        </p:nvSpPr>
        <p:spPr>
          <a:xfrm>
            <a:off x="2974975" y="4574735"/>
            <a:ext cx="1749425" cy="246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000" u="none" cap="none" strike="noStrike">
                <a:solidFill>
                  <a:schemeClr val="dk1"/>
                </a:solidFill>
                <a:latin typeface="Arial"/>
                <a:ea typeface="Arial"/>
                <a:cs typeface="Arial"/>
                <a:sym typeface="Arial"/>
              </a:rPr>
              <a:t>Competitors</a:t>
            </a:r>
            <a:endParaRPr/>
          </a:p>
        </p:txBody>
      </p:sp>
      <p:pic>
        <p:nvPicPr>
          <p:cNvPr id="40" name="Google Shape;40;p3"/>
          <p:cNvPicPr preferRelativeResize="0"/>
          <p:nvPr/>
        </p:nvPicPr>
        <p:blipFill rotWithShape="1">
          <a:blip r:embed="rId7">
            <a:alphaModFix/>
          </a:blip>
          <a:srcRect b="0" l="0" r="6838" t="8024"/>
          <a:stretch/>
        </p:blipFill>
        <p:spPr>
          <a:xfrm>
            <a:off x="3963987" y="4516437"/>
            <a:ext cx="360362" cy="3603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idx="8" type="body"/>
          </p:nvPr>
        </p:nvSpPr>
        <p:spPr>
          <a:xfrm>
            <a:off x="315925" y="4800600"/>
            <a:ext cx="2357400" cy="16545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sz="1100">
                <a:solidFill>
                  <a:srgbClr val="919191"/>
                </a:solidFill>
              </a:rPr>
              <a:t>مصدر الإيرادات الرئيسي: رسوم الدورات التي يدفعها المتعلمون الذين يسعون للحصول على مهارات قيمة تعزز فرص التوظيف</a:t>
            </a:r>
            <a:endParaRPr sz="1100">
              <a:solidFill>
                <a:srgbClr val="919191"/>
              </a:solidFill>
            </a:endParaRPr>
          </a:p>
          <a:p>
            <a:pPr indent="0" lvl="0" marL="0" rtl="0" algn="r">
              <a:spcBef>
                <a:spcPts val="0"/>
              </a:spcBef>
              <a:spcAft>
                <a:spcPts val="0"/>
              </a:spcAft>
              <a:buNone/>
            </a:pPr>
            <a:r>
              <a:rPr lang="en-GB" sz="1100">
                <a:solidFill>
                  <a:srgbClr val="919191"/>
                </a:solidFill>
              </a:rPr>
              <a:t>.</a:t>
            </a:r>
            <a:endParaRPr sz="1100">
              <a:solidFill>
                <a:srgbClr val="919191"/>
              </a:solidFill>
            </a:endParaRPr>
          </a:p>
          <a:p>
            <a:pPr indent="0" lvl="0" marL="0" rtl="0" algn="r">
              <a:spcBef>
                <a:spcPts val="0"/>
              </a:spcBef>
              <a:spcAft>
                <a:spcPts val="0"/>
              </a:spcAft>
              <a:buNone/>
            </a:pPr>
            <a:r>
              <a:rPr lang="en-GB" sz="1100">
                <a:solidFill>
                  <a:srgbClr val="919191"/>
                </a:solidFill>
              </a:rPr>
              <a:t>الإمكانيات المستقبلية: نماذج الاشتراك للوصول المستمر إلى الدورات والموارد</a:t>
            </a:r>
            <a:endParaRPr sz="1100">
              <a:solidFill>
                <a:srgbClr val="919191"/>
              </a:solidFill>
            </a:endParaRPr>
          </a:p>
          <a:p>
            <a:pPr indent="0" lvl="0" marL="0" rtl="0" algn="r">
              <a:spcBef>
                <a:spcPts val="0"/>
              </a:spcBef>
              <a:spcAft>
                <a:spcPts val="0"/>
              </a:spcAft>
              <a:buNone/>
            </a:pPr>
            <a:r>
              <a:rPr lang="en-GB" sz="1100">
                <a:solidFill>
                  <a:srgbClr val="919191"/>
                </a:solidFill>
              </a:rPr>
              <a:t>.</a:t>
            </a:r>
            <a:endParaRPr sz="1100">
              <a:solidFill>
                <a:srgbClr val="919191"/>
              </a:solidFill>
            </a:endParaRPr>
          </a:p>
          <a:p>
            <a:pPr indent="0" lvl="0" marL="0" rtl="0" algn="r">
              <a:spcBef>
                <a:spcPts val="0"/>
              </a:spcBef>
              <a:spcAft>
                <a:spcPts val="0"/>
              </a:spcAft>
              <a:buNone/>
            </a:pPr>
            <a:r>
              <a:rPr lang="en-GB" sz="1100">
                <a:solidFill>
                  <a:srgbClr val="919191"/>
                </a:solidFill>
              </a:rPr>
              <a:t>طرق الدفع: تُستخدم بطاقات الائتمان والمحافظ الرقمية بشكل شائع للمعاملات.</a:t>
            </a:r>
            <a:endParaRPr sz="1100">
              <a:solidFill>
                <a:srgbClr val="919191"/>
              </a:solidFill>
            </a:endParaRPr>
          </a:p>
          <a:p>
            <a:pPr indent="0" lvl="0" marL="0" rtl="0" algn="r">
              <a:spcBef>
                <a:spcPts val="0"/>
              </a:spcBef>
              <a:spcAft>
                <a:spcPts val="0"/>
              </a:spcAft>
              <a:buNone/>
            </a:pPr>
            <a:r>
              <a:t/>
            </a:r>
            <a:endParaRPr sz="1100">
              <a:solidFill>
                <a:srgbClr val="919191"/>
              </a:solidFill>
            </a:endParaRPr>
          </a:p>
        </p:txBody>
      </p:sp>
      <p:sp>
        <p:nvSpPr>
          <p:cNvPr id="61" name="Google Shape;61;p1"/>
          <p:cNvSpPr txBox="1"/>
          <p:nvPr>
            <p:ph idx="1" type="body"/>
          </p:nvPr>
        </p:nvSpPr>
        <p:spPr>
          <a:xfrm>
            <a:off x="309563" y="1066800"/>
            <a:ext cx="1754100" cy="3429000"/>
          </a:xfrm>
          <a:prstGeom prst="rect">
            <a:avLst/>
          </a:prstGeom>
          <a:solidFill>
            <a:srgbClr val="FFFFFF"/>
          </a:solidFill>
          <a:ln>
            <a:noFill/>
          </a:ln>
        </p:spPr>
        <p:txBody>
          <a:bodyPr anchorCtr="0" anchor="t" bIns="45700" lIns="45000" spcFirstLastPara="1" rIns="91425" wrap="square" tIns="45700">
            <a:noAutofit/>
          </a:bodyPr>
          <a:lstStyle/>
          <a:p>
            <a:pPr indent="0" lvl="0" marL="0" rtl="0" algn="r">
              <a:spcBef>
                <a:spcPts val="0"/>
              </a:spcBef>
              <a:spcAft>
                <a:spcPts val="0"/>
              </a:spcAft>
              <a:buNone/>
            </a:pPr>
            <a:r>
              <a:rPr lang="en-GB" sz="1200">
                <a:solidFill>
                  <a:srgbClr val="919191"/>
                </a:solidFill>
              </a:rPr>
              <a:t>الجمهور الرئيسي: الشباب المصري الذي يسعى للحصول على تعليم ميسور وملائم في تكنولوجيا المعلومات.</a:t>
            </a:r>
            <a:endParaRPr sz="1200">
              <a:solidFill>
                <a:srgbClr val="919191"/>
              </a:solidFill>
            </a:endParaRPr>
          </a:p>
          <a:p>
            <a:pPr indent="0" lvl="0" marL="0" rtl="0" algn="r">
              <a:spcBef>
                <a:spcPts val="0"/>
              </a:spcBef>
              <a:spcAft>
                <a:spcPts val="0"/>
              </a:spcAft>
              <a:buNone/>
            </a:pPr>
            <a:r>
              <a:t/>
            </a:r>
            <a:endParaRPr sz="1200">
              <a:solidFill>
                <a:srgbClr val="919191"/>
              </a:solidFill>
            </a:endParaRPr>
          </a:p>
          <a:p>
            <a:pPr indent="0" lvl="0" marL="0" rtl="0" algn="r">
              <a:spcBef>
                <a:spcPts val="0"/>
              </a:spcBef>
              <a:spcAft>
                <a:spcPts val="0"/>
              </a:spcAft>
              <a:buNone/>
            </a:pPr>
            <a:r>
              <a:rPr lang="en-GB" sz="1200">
                <a:solidFill>
                  <a:srgbClr val="919191"/>
                </a:solidFill>
              </a:rPr>
              <a:t>الجمهور الثانوي: المحترفون الذين يبحثون عن تطوير مهاراتهم أو الانتقال إلى مجالات التكنولوجيا.</a:t>
            </a:r>
            <a:endParaRPr sz="1200">
              <a:solidFill>
                <a:srgbClr val="919191"/>
              </a:solidFill>
            </a:endParaRPr>
          </a:p>
          <a:p>
            <a:pPr indent="0" lvl="0" marL="0" rtl="0" algn="r">
              <a:spcBef>
                <a:spcPts val="0"/>
              </a:spcBef>
              <a:spcAft>
                <a:spcPts val="0"/>
              </a:spcAft>
              <a:buNone/>
            </a:pPr>
            <a:r>
              <a:t/>
            </a:r>
            <a:endParaRPr sz="1200">
              <a:solidFill>
                <a:srgbClr val="919191"/>
              </a:solidFill>
            </a:endParaRPr>
          </a:p>
          <a:p>
            <a:pPr indent="0" lvl="0" marL="0" rtl="0" algn="r">
              <a:spcBef>
                <a:spcPts val="0"/>
              </a:spcBef>
              <a:spcAft>
                <a:spcPts val="0"/>
              </a:spcAft>
              <a:buNone/>
            </a:pPr>
            <a:r>
              <a:rPr lang="en-GB" sz="1200">
                <a:solidFill>
                  <a:srgbClr val="919191"/>
                </a:solidFill>
              </a:rPr>
              <a:t>المجموعات الرئيسية من العملاء: الطلاب، والخريجون الجدد، والمستقلون الذين يدخلون سوق التكنولوجيا.</a:t>
            </a:r>
            <a:endParaRPr sz="1200">
              <a:solidFill>
                <a:srgbClr val="919191"/>
              </a:solidFill>
            </a:endParaRPr>
          </a:p>
        </p:txBody>
      </p:sp>
      <p:sp>
        <p:nvSpPr>
          <p:cNvPr id="62" name="Google Shape;62;p1"/>
          <p:cNvSpPr txBox="1"/>
          <p:nvPr>
            <p:ph idx="5" type="body"/>
          </p:nvPr>
        </p:nvSpPr>
        <p:spPr>
          <a:xfrm>
            <a:off x="7835900" y="1055688"/>
            <a:ext cx="1754188" cy="3440112"/>
          </a:xfrm>
          <a:prstGeom prst="rect">
            <a:avLst/>
          </a:prstGeom>
          <a:solidFill>
            <a:srgbClr val="FFFFFF"/>
          </a:solid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sz="1100">
                <a:solidFill>
                  <a:srgbClr val="909090"/>
                </a:solidFill>
              </a:rPr>
              <a:t>المؤسسات التعليمية والخبراء الصناعيون.</a:t>
            </a:r>
            <a:endParaRPr sz="1100">
              <a:solidFill>
                <a:srgbClr val="909090"/>
              </a:solidFill>
            </a:endParaRPr>
          </a:p>
          <a:p>
            <a:pPr indent="0" lvl="0" marL="0" rtl="0" algn="r">
              <a:spcBef>
                <a:spcPts val="0"/>
              </a:spcBef>
              <a:spcAft>
                <a:spcPts val="0"/>
              </a:spcAft>
              <a:buNone/>
            </a:pPr>
            <a:r>
              <a:rPr lang="en-GB" sz="1100">
                <a:solidFill>
                  <a:srgbClr val="909090"/>
                </a:solidFill>
              </a:rPr>
              <a:t>موفرو التكنولوجيا (مثل جوجل) لتوفير البنية التحتية التقنية لتقديم الدورات.</a:t>
            </a:r>
            <a:endParaRPr sz="1100">
              <a:solidFill>
                <a:srgbClr val="909090"/>
              </a:solidFill>
            </a:endParaRPr>
          </a:p>
          <a:p>
            <a:pPr indent="0" lvl="0" marL="0" rtl="0" algn="r">
              <a:spcBef>
                <a:spcPts val="0"/>
              </a:spcBef>
              <a:spcAft>
                <a:spcPts val="0"/>
              </a:spcAft>
              <a:buNone/>
            </a:pPr>
            <a:r>
              <a:rPr lang="en-GB" sz="1100">
                <a:solidFill>
                  <a:srgbClr val="909090"/>
                </a:solidFill>
              </a:rPr>
              <a:t>مبدعو المحتوى والشركاء من الشركات، لتطوير برامج تدريب متخصصة تتماشى مع متطلبات الصناعة.</a:t>
            </a:r>
            <a:endParaRPr sz="1100">
              <a:solidFill>
                <a:srgbClr val="909090"/>
              </a:solidFill>
            </a:endParaRPr>
          </a:p>
          <a:p>
            <a:pPr indent="0" lvl="0" marL="0" rtl="0" algn="r">
              <a:spcBef>
                <a:spcPts val="0"/>
              </a:spcBef>
              <a:spcAft>
                <a:spcPts val="0"/>
              </a:spcAft>
              <a:buNone/>
            </a:pPr>
            <a:r>
              <a:t/>
            </a:r>
            <a:endParaRPr sz="1100">
              <a:solidFill>
                <a:srgbClr val="909090"/>
              </a:solidFill>
            </a:endParaRPr>
          </a:p>
          <a:p>
            <a:pPr indent="0" lvl="0" marL="0" rtl="0" algn="r">
              <a:spcBef>
                <a:spcPts val="0"/>
              </a:spcBef>
              <a:spcAft>
                <a:spcPts val="0"/>
              </a:spcAft>
              <a:buNone/>
            </a:pPr>
            <a:r>
              <a:rPr b="1" lang="en-GB" sz="1100" u="sng">
                <a:solidFill>
                  <a:srgbClr val="909090"/>
                </a:solidFill>
              </a:rPr>
              <a:t>دوافع الشراكات</a:t>
            </a:r>
            <a:endParaRPr b="1" sz="1100" u="sng">
              <a:solidFill>
                <a:srgbClr val="909090"/>
              </a:solidFill>
            </a:endParaRPr>
          </a:p>
          <a:p>
            <a:pPr indent="0" lvl="0" marL="0" rtl="0" algn="r">
              <a:spcBef>
                <a:spcPts val="0"/>
              </a:spcBef>
              <a:spcAft>
                <a:spcPts val="0"/>
              </a:spcAft>
              <a:buNone/>
            </a:pPr>
            <a:r>
              <a:t/>
            </a:r>
            <a:endParaRPr sz="1100">
              <a:solidFill>
                <a:srgbClr val="909090"/>
              </a:solidFill>
            </a:endParaRPr>
          </a:p>
          <a:p>
            <a:pPr indent="0" lvl="0" marL="0" rtl="0" algn="r">
              <a:spcBef>
                <a:spcPts val="0"/>
              </a:spcBef>
              <a:spcAft>
                <a:spcPts val="0"/>
              </a:spcAft>
              <a:buNone/>
            </a:pPr>
            <a:r>
              <a:rPr lang="en-GB" sz="1100">
                <a:solidFill>
                  <a:srgbClr val="909090"/>
                </a:solidFill>
              </a:rPr>
              <a:t>تقليل التكاليف التشغيلية وتعزيز جودة الدورات.</a:t>
            </a:r>
            <a:endParaRPr sz="1100">
              <a:solidFill>
                <a:srgbClr val="909090"/>
              </a:solidFill>
            </a:endParaRPr>
          </a:p>
          <a:p>
            <a:pPr indent="0" lvl="0" marL="0" rtl="0" algn="r">
              <a:spcBef>
                <a:spcPts val="0"/>
              </a:spcBef>
              <a:spcAft>
                <a:spcPts val="0"/>
              </a:spcAft>
              <a:buNone/>
            </a:pPr>
            <a:r>
              <a:rPr lang="en-GB" sz="1100">
                <a:solidFill>
                  <a:srgbClr val="909090"/>
                </a:solidFill>
              </a:rPr>
              <a:t>ضمان توافق المحتوى مع احتياجات السوق من خلال التعاون مع الخبراء</a:t>
            </a:r>
            <a:endParaRPr sz="1100">
              <a:solidFill>
                <a:srgbClr val="909090"/>
              </a:solidFill>
            </a:endParaRPr>
          </a:p>
        </p:txBody>
      </p:sp>
      <p:sp>
        <p:nvSpPr>
          <p:cNvPr id="63" name="Google Shape;63;p1"/>
          <p:cNvSpPr txBox="1"/>
          <p:nvPr>
            <p:ph idx="7" type="body"/>
          </p:nvPr>
        </p:nvSpPr>
        <p:spPr>
          <a:xfrm>
            <a:off x="5903888" y="2895575"/>
            <a:ext cx="1849500" cy="1530300"/>
          </a:xfrm>
          <a:prstGeom prst="rect">
            <a:avLst/>
          </a:prstGeom>
          <a:solidFill>
            <a:srgbClr val="FFFFFF"/>
          </a:solid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sz="1000">
                <a:solidFill>
                  <a:srgbClr val="909090"/>
                </a:solidFill>
              </a:rPr>
              <a:t>الموارد الفكرية: محتوى الدورات الملكية، والمدربون الخبراء، والشراكات الاستراتيجية</a:t>
            </a:r>
            <a:endParaRPr sz="1000">
              <a:solidFill>
                <a:srgbClr val="909090"/>
              </a:solidFill>
            </a:endParaRPr>
          </a:p>
          <a:p>
            <a:pPr indent="0" lvl="0" marL="0" rtl="0" algn="r">
              <a:spcBef>
                <a:spcPts val="0"/>
              </a:spcBef>
              <a:spcAft>
                <a:spcPts val="0"/>
              </a:spcAft>
              <a:buNone/>
            </a:pPr>
            <a:r>
              <a:t/>
            </a:r>
            <a:endParaRPr sz="1000">
              <a:solidFill>
                <a:srgbClr val="909090"/>
              </a:solidFill>
            </a:endParaRPr>
          </a:p>
          <a:p>
            <a:pPr indent="0" lvl="0" marL="0" rtl="0" algn="r">
              <a:spcBef>
                <a:spcPts val="0"/>
              </a:spcBef>
              <a:spcAft>
                <a:spcPts val="0"/>
              </a:spcAft>
              <a:buNone/>
            </a:pPr>
            <a:r>
              <a:rPr lang="en-GB" sz="1000">
                <a:solidFill>
                  <a:srgbClr val="909090"/>
                </a:solidFill>
              </a:rPr>
              <a:t>.البنية التحتية التكنولوجية: نظام إدارة تعلم موثوق (LMS) لضمان تقديم الدورات بسلاسة.</a:t>
            </a:r>
            <a:endParaRPr sz="1000">
              <a:solidFill>
                <a:srgbClr val="909090"/>
              </a:solidFill>
            </a:endParaRPr>
          </a:p>
          <a:p>
            <a:pPr indent="0" lvl="0" marL="0" rtl="0" algn="r">
              <a:spcBef>
                <a:spcPts val="0"/>
              </a:spcBef>
              <a:spcAft>
                <a:spcPts val="0"/>
              </a:spcAft>
              <a:buNone/>
            </a:pPr>
            <a:r>
              <a:t/>
            </a:r>
            <a:endParaRPr sz="1000">
              <a:solidFill>
                <a:srgbClr val="909090"/>
              </a:solidFill>
            </a:endParaRPr>
          </a:p>
          <a:p>
            <a:pPr indent="0" lvl="0" marL="0" rtl="0" algn="r">
              <a:spcBef>
                <a:spcPts val="0"/>
              </a:spcBef>
              <a:spcAft>
                <a:spcPts val="0"/>
              </a:spcAft>
              <a:buNone/>
            </a:pPr>
            <a:r>
              <a:rPr lang="en-GB" sz="1000">
                <a:solidFill>
                  <a:srgbClr val="909090"/>
                </a:solidFill>
              </a:rPr>
              <a:t>الموارد البشرية: معلمون مهرة وفرق دعم مخصصة لتعزيز مشاركة المتعلميين</a:t>
            </a:r>
            <a:endParaRPr sz="1000">
              <a:solidFill>
                <a:srgbClr val="909090"/>
              </a:solidFill>
            </a:endParaRPr>
          </a:p>
        </p:txBody>
      </p:sp>
      <p:sp>
        <p:nvSpPr>
          <p:cNvPr id="64" name="Google Shape;64;p1"/>
          <p:cNvSpPr txBox="1"/>
          <p:nvPr>
            <p:ph idx="9" type="body"/>
          </p:nvPr>
        </p:nvSpPr>
        <p:spPr>
          <a:xfrm>
            <a:off x="5948362" y="4800600"/>
            <a:ext cx="3641725" cy="1447800"/>
          </a:xfrm>
          <a:prstGeom prst="rect">
            <a:avLst/>
          </a:prstGeom>
          <a:solidFill>
            <a:srgbClr val="FFFFFF"/>
          </a:solid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sz="1100">
                <a:solidFill>
                  <a:srgbClr val="919191"/>
                </a:solidFill>
              </a:rPr>
              <a:t>تطوير الدورات: استثمار كبير في إنشاء وتحديث دورات تكنولوجيا المعلومات عالية الجودة</a:t>
            </a:r>
            <a:endParaRPr sz="1100">
              <a:solidFill>
                <a:srgbClr val="919191"/>
              </a:solidFill>
            </a:endParaRPr>
          </a:p>
          <a:p>
            <a:pPr indent="0" lvl="0" marL="0" rtl="0" algn="r">
              <a:spcBef>
                <a:spcPts val="0"/>
              </a:spcBef>
              <a:spcAft>
                <a:spcPts val="0"/>
              </a:spcAft>
              <a:buNone/>
            </a:pPr>
            <a:r>
              <a:rPr lang="en-GB" sz="1100">
                <a:solidFill>
                  <a:srgbClr val="919191"/>
                </a:solidFill>
              </a:rPr>
              <a:t>.</a:t>
            </a:r>
            <a:endParaRPr sz="1100">
              <a:solidFill>
                <a:srgbClr val="919191"/>
              </a:solidFill>
            </a:endParaRPr>
          </a:p>
          <a:p>
            <a:pPr indent="0" lvl="0" marL="0" rtl="0" algn="r">
              <a:spcBef>
                <a:spcPts val="0"/>
              </a:spcBef>
              <a:spcAft>
                <a:spcPts val="0"/>
              </a:spcAft>
              <a:buNone/>
            </a:pPr>
            <a:r>
              <a:rPr lang="en-GB" sz="1100">
                <a:solidFill>
                  <a:srgbClr val="919191"/>
                </a:solidFill>
              </a:rPr>
              <a:t>نفقات التسويق: تكاليف رئيسية في الترويج للدورات والوصول إلى الجمهور المستهدف</a:t>
            </a:r>
            <a:endParaRPr sz="1100">
              <a:solidFill>
                <a:srgbClr val="919191"/>
              </a:solidFill>
            </a:endParaRPr>
          </a:p>
          <a:p>
            <a:pPr indent="0" lvl="0" marL="0" rtl="0" algn="r">
              <a:spcBef>
                <a:spcPts val="0"/>
              </a:spcBef>
              <a:spcAft>
                <a:spcPts val="0"/>
              </a:spcAft>
              <a:buNone/>
            </a:pPr>
            <a:r>
              <a:rPr lang="en-GB" sz="1100">
                <a:solidFill>
                  <a:srgbClr val="919191"/>
                </a:solidFill>
              </a:rPr>
              <a:t>.</a:t>
            </a:r>
            <a:endParaRPr sz="1100">
              <a:solidFill>
                <a:srgbClr val="919191"/>
              </a:solidFill>
            </a:endParaRPr>
          </a:p>
          <a:p>
            <a:pPr indent="0" lvl="0" marL="0" rtl="0" algn="r">
              <a:spcBef>
                <a:spcPts val="0"/>
              </a:spcBef>
              <a:spcAft>
                <a:spcPts val="0"/>
              </a:spcAft>
              <a:buNone/>
            </a:pPr>
            <a:r>
              <a:rPr lang="en-GB" sz="1100">
                <a:solidFill>
                  <a:srgbClr val="919191"/>
                </a:solidFill>
              </a:rPr>
              <a:t>تركيز مدفوع بالقيمة: الأولوية لتقديم تجارب تعليمية عالية القيمة بدلاً من تقليص التكاليف.</a:t>
            </a:r>
            <a:endParaRPr sz="1100">
              <a:solidFill>
                <a:srgbClr val="919191"/>
              </a:solidFill>
            </a:endParaRPr>
          </a:p>
          <a:p>
            <a:pPr indent="0" lvl="0" marL="0" rtl="0" algn="r">
              <a:spcBef>
                <a:spcPts val="0"/>
              </a:spcBef>
              <a:spcAft>
                <a:spcPts val="0"/>
              </a:spcAft>
              <a:buNone/>
            </a:pPr>
            <a:r>
              <a:t/>
            </a:r>
            <a:endParaRPr sz="1100">
              <a:solidFill>
                <a:srgbClr val="919191"/>
              </a:solidFill>
            </a:endParaRPr>
          </a:p>
        </p:txBody>
      </p:sp>
      <p:sp>
        <p:nvSpPr>
          <p:cNvPr id="65" name="Google Shape;65;p1"/>
          <p:cNvSpPr txBox="1"/>
          <p:nvPr/>
        </p:nvSpPr>
        <p:spPr>
          <a:xfrm>
            <a:off x="2895600" y="4800600"/>
            <a:ext cx="2789400" cy="1447800"/>
          </a:xfrm>
          <a:prstGeom prst="rect">
            <a:avLst/>
          </a:prstGeom>
          <a:solidFill>
            <a:srgbClr val="FFFFFF"/>
          </a:solidFill>
          <a:ln>
            <a:noFill/>
          </a:ln>
        </p:spPr>
        <p:txBody>
          <a:bodyPr anchorCtr="0" anchor="t" bIns="45700" lIns="91425" spcFirstLastPara="1" rIns="91425" wrap="square" tIns="45700">
            <a:noAutofit/>
          </a:bodyPr>
          <a:lstStyle/>
          <a:p>
            <a:pPr indent="0" lvl="0" marL="0" marR="0" rtl="1" algn="r">
              <a:spcBef>
                <a:spcPts val="0"/>
              </a:spcBef>
              <a:spcAft>
                <a:spcPts val="0"/>
              </a:spcAft>
              <a:buClr>
                <a:srgbClr val="919191"/>
              </a:buClr>
              <a:buSzPts val="900"/>
              <a:buFont typeface="Arial"/>
              <a:buNone/>
            </a:pPr>
            <a:r>
              <a:rPr lang="en-GB" sz="1100">
                <a:solidFill>
                  <a:srgbClr val="919191"/>
                </a:solidFill>
              </a:rPr>
              <a:t>تواجه مهارة تك منافسة من منصات التعلم عبر الإنترنت الأخرى مثل إدراك أو يوديمي التي تقدم دورات تكنولوجيا المعلومات المماثلة. بالإضافة إلى ذلك، قد تعتبر المؤسسات المحلية التي تقدم التعليم التقليدي أيضًا بديلاً. يمنح عرض القيمة الفريد للمحتوى المحلي باللغة العربية مهارة تك ميزة تنافسية.</a:t>
            </a:r>
            <a:endParaRPr b="0" i="0" sz="1100" u="none" cap="none" strike="noStrike">
              <a:solidFill>
                <a:srgbClr val="919191"/>
              </a:solidFill>
              <a:latin typeface="Arial"/>
              <a:ea typeface="Arial"/>
              <a:cs typeface="Arial"/>
              <a:sym typeface="Arial"/>
            </a:endParaRPr>
          </a:p>
        </p:txBody>
      </p:sp>
      <p:sp>
        <p:nvSpPr>
          <p:cNvPr id="66" name="Google Shape;66;p1"/>
          <p:cNvSpPr/>
          <p:nvPr/>
        </p:nvSpPr>
        <p:spPr>
          <a:xfrm>
            <a:off x="309575" y="793125"/>
            <a:ext cx="1344900" cy="24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
          <p:cNvSpPr/>
          <p:nvPr/>
        </p:nvSpPr>
        <p:spPr>
          <a:xfrm>
            <a:off x="2175050" y="771525"/>
            <a:ext cx="1344900" cy="26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
          <p:cNvSpPr/>
          <p:nvPr/>
        </p:nvSpPr>
        <p:spPr>
          <a:xfrm>
            <a:off x="4124350" y="765575"/>
            <a:ext cx="1496100" cy="27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
          <p:cNvSpPr/>
          <p:nvPr/>
        </p:nvSpPr>
        <p:spPr>
          <a:xfrm>
            <a:off x="5948350" y="779475"/>
            <a:ext cx="1786800" cy="24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
          <p:cNvSpPr/>
          <p:nvPr/>
        </p:nvSpPr>
        <p:spPr>
          <a:xfrm>
            <a:off x="309575" y="4483800"/>
            <a:ext cx="1496100" cy="31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
          <p:cNvSpPr/>
          <p:nvPr/>
        </p:nvSpPr>
        <p:spPr>
          <a:xfrm>
            <a:off x="2895600" y="4526700"/>
            <a:ext cx="1496100" cy="27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
          <p:cNvSpPr/>
          <p:nvPr/>
        </p:nvSpPr>
        <p:spPr>
          <a:xfrm>
            <a:off x="7835900" y="765825"/>
            <a:ext cx="1786800" cy="27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
          <p:cNvSpPr/>
          <p:nvPr/>
        </p:nvSpPr>
        <p:spPr>
          <a:xfrm>
            <a:off x="6125225" y="4506825"/>
            <a:ext cx="1580400" cy="30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4" name="Google Shape;74;p1"/>
          <p:cNvCxnSpPr/>
          <p:nvPr/>
        </p:nvCxnSpPr>
        <p:spPr>
          <a:xfrm>
            <a:off x="9018475" y="761525"/>
            <a:ext cx="479100" cy="0"/>
          </a:xfrm>
          <a:prstGeom prst="straightConnector1">
            <a:avLst/>
          </a:prstGeom>
          <a:noFill/>
          <a:ln cap="flat" cmpd="sng" w="9525">
            <a:solidFill>
              <a:srgbClr val="444444"/>
            </a:solidFill>
            <a:prstDash val="solid"/>
            <a:round/>
            <a:headEnd len="med" w="med" type="none"/>
            <a:tailEnd len="med" w="med" type="none"/>
          </a:ln>
        </p:spPr>
      </p:cxnSp>
      <p:sp>
        <p:nvSpPr>
          <p:cNvPr id="75" name="Google Shape;75;p1"/>
          <p:cNvSpPr/>
          <p:nvPr/>
        </p:nvSpPr>
        <p:spPr>
          <a:xfrm>
            <a:off x="5948350" y="2650025"/>
            <a:ext cx="1580400" cy="26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
          <p:cNvSpPr/>
          <p:nvPr/>
        </p:nvSpPr>
        <p:spPr>
          <a:xfrm>
            <a:off x="2175050" y="2662746"/>
            <a:ext cx="1580400" cy="31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
          <p:cNvSpPr/>
          <p:nvPr/>
        </p:nvSpPr>
        <p:spPr>
          <a:xfrm>
            <a:off x="9279750" y="721200"/>
            <a:ext cx="130500" cy="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8" name="Google Shape;78;p1"/>
          <p:cNvCxnSpPr/>
          <p:nvPr/>
        </p:nvCxnSpPr>
        <p:spPr>
          <a:xfrm flipH="1" rot="10800000">
            <a:off x="2867025" y="4576150"/>
            <a:ext cx="1543200" cy="1200"/>
          </a:xfrm>
          <a:prstGeom prst="straightConnector1">
            <a:avLst/>
          </a:prstGeom>
          <a:noFill/>
          <a:ln cap="flat" cmpd="sng" w="19050">
            <a:solidFill>
              <a:srgbClr val="444444"/>
            </a:solidFill>
            <a:prstDash val="solid"/>
            <a:round/>
            <a:headEnd len="med" w="med" type="none"/>
            <a:tailEnd len="med" w="med" type="none"/>
          </a:ln>
        </p:spPr>
      </p:cxnSp>
      <p:sp>
        <p:nvSpPr>
          <p:cNvPr id="79" name="Google Shape;79;p1"/>
          <p:cNvSpPr txBox="1"/>
          <p:nvPr>
            <p:ph idx="2" type="body"/>
          </p:nvPr>
        </p:nvSpPr>
        <p:spPr>
          <a:xfrm>
            <a:off x="2152438" y="1026075"/>
            <a:ext cx="1828200" cy="1571100"/>
          </a:xfrm>
          <a:prstGeom prst="rect">
            <a:avLst/>
          </a:prstGeom>
          <a:solidFill>
            <a:srgbClr val="FFFFFF"/>
          </a:solidFill>
          <a:ln>
            <a:noFill/>
          </a:ln>
        </p:spPr>
        <p:txBody>
          <a:bodyPr anchorCtr="0" anchor="t" bIns="45700" lIns="91425" spcFirstLastPara="1" rIns="91425" wrap="square" tIns="45700">
            <a:noAutofit/>
          </a:bodyPr>
          <a:lstStyle/>
          <a:p>
            <a:pPr indent="0" lvl="0" marL="224999" rtl="0" algn="r">
              <a:spcBef>
                <a:spcPts val="0"/>
              </a:spcBef>
              <a:spcAft>
                <a:spcPts val="0"/>
              </a:spcAft>
              <a:buNone/>
            </a:pPr>
            <a:r>
              <a:rPr lang="en-GB">
                <a:solidFill>
                  <a:srgbClr val="909090"/>
                </a:solidFill>
              </a:rPr>
              <a:t>دعم مخصص: برامج إرشاد ومشاركة مجتمعية من خلال المنتديات والنقاشات</a:t>
            </a:r>
            <a:br>
              <a:rPr lang="en-GB">
                <a:solidFill>
                  <a:srgbClr val="909090"/>
                </a:solidFill>
              </a:rPr>
            </a:br>
            <a:endParaRPr>
              <a:solidFill>
                <a:srgbClr val="909090"/>
              </a:solidFill>
            </a:endParaRPr>
          </a:p>
          <a:p>
            <a:pPr indent="0" lvl="0" marL="224999" rtl="0" algn="r">
              <a:spcBef>
                <a:spcPts val="0"/>
              </a:spcBef>
              <a:spcAft>
                <a:spcPts val="0"/>
              </a:spcAft>
              <a:buNone/>
            </a:pPr>
            <a:r>
              <a:rPr lang="en-GB">
                <a:solidFill>
                  <a:srgbClr val="909090"/>
                </a:solidFill>
              </a:rPr>
              <a:t>مشاركة نشطة: تفاعل منتظم من خلال الندوات عبر الإنترنت، والمحادثات المهنية، وتغذية راجعة من المتعلمين</a:t>
            </a:r>
            <a:endParaRPr>
              <a:solidFill>
                <a:srgbClr val="909090"/>
              </a:solidFill>
            </a:endParaRPr>
          </a:p>
          <a:p>
            <a:pPr indent="0" lvl="0" marL="224999" rtl="0" algn="r">
              <a:spcBef>
                <a:spcPts val="0"/>
              </a:spcBef>
              <a:spcAft>
                <a:spcPts val="0"/>
              </a:spcAft>
              <a:buNone/>
            </a:pPr>
            <a:r>
              <a:rPr lang="en-GB">
                <a:solidFill>
                  <a:srgbClr val="909090"/>
                </a:solidFill>
              </a:rPr>
              <a:t>.</a:t>
            </a:r>
            <a:endParaRPr>
              <a:solidFill>
                <a:srgbClr val="909090"/>
              </a:solidFill>
            </a:endParaRPr>
          </a:p>
          <a:p>
            <a:pPr indent="0" lvl="0" marL="224999" rtl="0" algn="r">
              <a:spcBef>
                <a:spcPts val="0"/>
              </a:spcBef>
              <a:spcAft>
                <a:spcPts val="0"/>
              </a:spcAft>
              <a:buNone/>
            </a:pPr>
            <a:r>
              <a:rPr lang="en-GB">
                <a:solidFill>
                  <a:srgbClr val="909090"/>
                </a:solidFill>
              </a:rPr>
              <a:t>التركيز على نجاح المتعلمين: توافق قوي بين علاقات العملاء ورؤية مهارة تك، مع إدارة موارد فعّالة.</a:t>
            </a:r>
            <a:endParaRPr>
              <a:solidFill>
                <a:srgbClr val="909090"/>
              </a:solidFill>
            </a:endParaRPr>
          </a:p>
          <a:p>
            <a:pPr indent="0" lvl="0" marL="224999" rtl="0" algn="r">
              <a:spcBef>
                <a:spcPts val="0"/>
              </a:spcBef>
              <a:spcAft>
                <a:spcPts val="0"/>
              </a:spcAft>
              <a:buNone/>
            </a:pPr>
            <a:r>
              <a:t/>
            </a:r>
            <a:endParaRPr>
              <a:solidFill>
                <a:srgbClr val="909090"/>
              </a:solidFill>
            </a:endParaRPr>
          </a:p>
        </p:txBody>
      </p:sp>
      <p:sp>
        <p:nvSpPr>
          <p:cNvPr id="80" name="Google Shape;80;p1"/>
          <p:cNvSpPr txBox="1"/>
          <p:nvPr>
            <p:ph idx="6" type="body"/>
          </p:nvPr>
        </p:nvSpPr>
        <p:spPr>
          <a:xfrm>
            <a:off x="2156450" y="2895575"/>
            <a:ext cx="1828200" cy="1600200"/>
          </a:xfrm>
          <a:prstGeom prst="rect">
            <a:avLst/>
          </a:prstGeom>
          <a:solidFill>
            <a:srgbClr val="FFFFFF"/>
          </a:solid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a:solidFill>
                  <a:srgbClr val="909090"/>
                </a:solidFill>
              </a:rPr>
              <a:t>المنصات الإلكترونية: التوزيع الأساسي من خلال الموقع الإلكتروني/التطبيق لتقديم الدورات وتعزيز مشاركة المتعلمين.</a:t>
            </a:r>
            <a:endParaRPr>
              <a:solidFill>
                <a:srgbClr val="909090"/>
              </a:solidFill>
            </a:endParaRPr>
          </a:p>
          <a:p>
            <a:pPr indent="0" lvl="0" marL="0" rtl="0" algn="r">
              <a:spcBef>
                <a:spcPts val="0"/>
              </a:spcBef>
              <a:spcAft>
                <a:spcPts val="0"/>
              </a:spcAft>
              <a:buNone/>
            </a:pPr>
            <a:r>
              <a:t/>
            </a:r>
            <a:endParaRPr>
              <a:solidFill>
                <a:srgbClr val="909090"/>
              </a:solidFill>
            </a:endParaRPr>
          </a:p>
          <a:p>
            <a:pPr indent="0" lvl="0" marL="0" rtl="0" algn="r">
              <a:spcBef>
                <a:spcPts val="0"/>
              </a:spcBef>
              <a:spcAft>
                <a:spcPts val="0"/>
              </a:spcAft>
              <a:buNone/>
            </a:pPr>
            <a:r>
              <a:rPr lang="en-GB">
                <a:solidFill>
                  <a:srgbClr val="909090"/>
                </a:solidFill>
              </a:rPr>
              <a:t>الوصول الرقمي: التسويق المباشر من خلال وسائل التواصل الاجتماعي والنشرات الإخبارية عبر البريد الإلكتروني للحصول على التحديثات والإعلانات.</a:t>
            </a:r>
            <a:br>
              <a:rPr lang="en-GB">
                <a:solidFill>
                  <a:srgbClr val="909090"/>
                </a:solidFill>
              </a:rPr>
            </a:br>
            <a:endParaRPr>
              <a:solidFill>
                <a:srgbClr val="909090"/>
              </a:solidFill>
            </a:endParaRPr>
          </a:p>
          <a:p>
            <a:pPr indent="0" lvl="0" marL="0" rtl="0" algn="r">
              <a:spcBef>
                <a:spcPts val="0"/>
              </a:spcBef>
              <a:spcAft>
                <a:spcPts val="0"/>
              </a:spcAft>
              <a:buNone/>
            </a:pPr>
            <a:r>
              <a:rPr lang="en-GB">
                <a:solidFill>
                  <a:srgbClr val="909090"/>
                </a:solidFill>
              </a:rPr>
              <a:t>استراتيجية متكاملة: نهج متماسك لضما</a:t>
            </a:r>
            <a:r>
              <a:rPr lang="en-GB">
                <a:solidFill>
                  <a:srgbClr val="909090"/>
                </a:solidFill>
              </a:rPr>
              <a:t>ن</a:t>
            </a:r>
            <a:r>
              <a:rPr lang="en-GB">
                <a:solidFill>
                  <a:srgbClr val="909090"/>
                </a:solidFill>
              </a:rPr>
              <a:t> توافق القنوات مع تفضيلات العملاء وكفاءة التكاليف.</a:t>
            </a:r>
            <a:endParaRPr>
              <a:solidFill>
                <a:srgbClr val="909090"/>
              </a:solidFill>
            </a:endParaRPr>
          </a:p>
        </p:txBody>
      </p:sp>
      <p:sp>
        <p:nvSpPr>
          <p:cNvPr id="81" name="Google Shape;81;p1"/>
          <p:cNvSpPr txBox="1"/>
          <p:nvPr>
            <p:ph idx="3" type="body"/>
          </p:nvPr>
        </p:nvSpPr>
        <p:spPr>
          <a:xfrm>
            <a:off x="4067175" y="1066800"/>
            <a:ext cx="1754188" cy="3429000"/>
          </a:xfrm>
          <a:prstGeom prst="rect">
            <a:avLst/>
          </a:prstGeom>
          <a:solidFill>
            <a:srgbClr val="FFFFFF"/>
          </a:solid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sz="1200">
                <a:solidFill>
                  <a:srgbClr val="919191"/>
                </a:solidFill>
              </a:rPr>
              <a:t>تركيز على بناء المهارات: تقدم مهارة-تك تدريبًا في تكنولوجيا المعلومات متاحًا يعالج الفجوة في المهارات في صناعة التكنولوجيا</a:t>
            </a:r>
            <a:endParaRPr sz="1200">
              <a:solidFill>
                <a:srgbClr val="919191"/>
              </a:solidFill>
            </a:endParaRPr>
          </a:p>
          <a:p>
            <a:pPr indent="0" lvl="0" marL="0" rtl="0" algn="r">
              <a:spcBef>
                <a:spcPts val="0"/>
              </a:spcBef>
              <a:spcAft>
                <a:spcPts val="0"/>
              </a:spcAft>
              <a:buNone/>
            </a:pPr>
            <a:r>
              <a:rPr lang="en-GB" sz="1200">
                <a:solidFill>
                  <a:srgbClr val="919191"/>
                </a:solidFill>
              </a:rPr>
              <a:t>.</a:t>
            </a:r>
            <a:endParaRPr sz="1200">
              <a:solidFill>
                <a:srgbClr val="919191"/>
              </a:solidFill>
            </a:endParaRPr>
          </a:p>
          <a:p>
            <a:pPr indent="0" lvl="0" marL="0" rtl="0" algn="r">
              <a:spcBef>
                <a:spcPts val="0"/>
              </a:spcBef>
              <a:spcAft>
                <a:spcPts val="0"/>
              </a:spcAft>
              <a:buNone/>
            </a:pPr>
            <a:r>
              <a:rPr lang="en-GB" sz="1200">
                <a:solidFill>
                  <a:srgbClr val="919191"/>
                </a:solidFill>
              </a:rPr>
              <a:t>ابتكارية وشاملة: تقدم دورات باللغة العربية ولغة الإشارة، مما يضمن الوصول والملاءمة للأسواق المحلية والمتنوعة</a:t>
            </a:r>
            <a:endParaRPr sz="1200">
              <a:solidFill>
                <a:srgbClr val="919191"/>
              </a:solidFill>
            </a:endParaRPr>
          </a:p>
          <a:p>
            <a:pPr indent="0" lvl="0" marL="0" rtl="0" algn="r">
              <a:spcBef>
                <a:spcPts val="0"/>
              </a:spcBef>
              <a:spcAft>
                <a:spcPts val="0"/>
              </a:spcAft>
              <a:buNone/>
            </a:pPr>
            <a:r>
              <a:rPr lang="en-GB" sz="1200">
                <a:solidFill>
                  <a:srgbClr val="919191"/>
                </a:solidFill>
              </a:rPr>
              <a:t>.</a:t>
            </a:r>
            <a:endParaRPr sz="1200">
              <a:solidFill>
                <a:srgbClr val="919191"/>
              </a:solidFill>
            </a:endParaRPr>
          </a:p>
          <a:p>
            <a:pPr indent="0" lvl="0" marL="0" rtl="0" algn="r">
              <a:spcBef>
                <a:spcPts val="0"/>
              </a:spcBef>
              <a:spcAft>
                <a:spcPts val="0"/>
              </a:spcAft>
              <a:buNone/>
            </a:pPr>
            <a:r>
              <a:rPr lang="en-GB" sz="1200">
                <a:solidFill>
                  <a:srgbClr val="919191"/>
                </a:solidFill>
              </a:rPr>
              <a:t>تعلم شامل: توفر دورات تقنية وفرص إرشاد لمساعدة المتعلمين في مساراتهم المهنية.</a:t>
            </a:r>
            <a:endParaRPr sz="1200">
              <a:solidFill>
                <a:srgbClr val="919191"/>
              </a:solidFill>
            </a:endParaRPr>
          </a:p>
          <a:p>
            <a:pPr indent="0" lvl="0" marL="0" rtl="0" algn="r">
              <a:spcBef>
                <a:spcPts val="0"/>
              </a:spcBef>
              <a:spcAft>
                <a:spcPts val="0"/>
              </a:spcAft>
              <a:buNone/>
            </a:pPr>
            <a:r>
              <a:t/>
            </a:r>
            <a:endParaRPr sz="1200">
              <a:solidFill>
                <a:srgbClr val="919191"/>
              </a:solidFill>
            </a:endParaRPr>
          </a:p>
        </p:txBody>
      </p:sp>
      <p:cxnSp>
        <p:nvCxnSpPr>
          <p:cNvPr id="82" name="Google Shape;82;p1"/>
          <p:cNvCxnSpPr/>
          <p:nvPr/>
        </p:nvCxnSpPr>
        <p:spPr>
          <a:xfrm flipH="1" rot="10800000">
            <a:off x="286034" y="4576150"/>
            <a:ext cx="1543200" cy="1200"/>
          </a:xfrm>
          <a:prstGeom prst="straightConnector1">
            <a:avLst/>
          </a:prstGeom>
          <a:noFill/>
          <a:ln cap="flat" cmpd="sng" w="19050">
            <a:solidFill>
              <a:srgbClr val="444444"/>
            </a:solidFill>
            <a:prstDash val="solid"/>
            <a:round/>
            <a:headEnd len="med" w="med" type="none"/>
            <a:tailEnd len="med" w="med" type="none"/>
          </a:ln>
        </p:spPr>
      </p:cxnSp>
      <p:cxnSp>
        <p:nvCxnSpPr>
          <p:cNvPr id="83" name="Google Shape;83;p1"/>
          <p:cNvCxnSpPr/>
          <p:nvPr/>
        </p:nvCxnSpPr>
        <p:spPr>
          <a:xfrm flipH="1" rot="10800000">
            <a:off x="6112075" y="4576175"/>
            <a:ext cx="1623000" cy="600"/>
          </a:xfrm>
          <a:prstGeom prst="straightConnector1">
            <a:avLst/>
          </a:prstGeom>
          <a:noFill/>
          <a:ln cap="flat" cmpd="sng" w="19050">
            <a:solidFill>
              <a:srgbClr val="444444"/>
            </a:solidFill>
            <a:prstDash val="solid"/>
            <a:round/>
            <a:headEnd len="med" w="med" type="none"/>
            <a:tailEnd len="med" w="med" type="none"/>
          </a:ln>
        </p:spPr>
      </p:cxnSp>
      <p:cxnSp>
        <p:nvCxnSpPr>
          <p:cNvPr id="84" name="Google Shape;84;p1"/>
          <p:cNvCxnSpPr/>
          <p:nvPr/>
        </p:nvCxnSpPr>
        <p:spPr>
          <a:xfrm flipH="1" rot="10800000">
            <a:off x="7483675" y="766175"/>
            <a:ext cx="1623000" cy="600"/>
          </a:xfrm>
          <a:prstGeom prst="straightConnector1">
            <a:avLst/>
          </a:prstGeom>
          <a:noFill/>
          <a:ln cap="flat" cmpd="sng" w="19050">
            <a:solidFill>
              <a:schemeClr val="dk1"/>
            </a:solidFill>
            <a:prstDash val="solid"/>
            <a:round/>
            <a:headEnd len="med" w="med" type="none"/>
            <a:tailEnd len="med" w="med" type="none"/>
          </a:ln>
        </p:spPr>
      </p:cxnSp>
      <p:sp>
        <p:nvSpPr>
          <p:cNvPr id="85" name="Google Shape;85;p1"/>
          <p:cNvSpPr txBox="1"/>
          <p:nvPr>
            <p:ph idx="5" type="body"/>
          </p:nvPr>
        </p:nvSpPr>
        <p:spPr>
          <a:xfrm>
            <a:off x="7803200" y="750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الشركاء الرئيسيون</a:t>
            </a:r>
            <a:endParaRPr b="1" sz="1200">
              <a:solidFill>
                <a:schemeClr val="dk2"/>
              </a:solidFill>
            </a:endParaRPr>
          </a:p>
        </p:txBody>
      </p:sp>
      <p:sp>
        <p:nvSpPr>
          <p:cNvPr id="86" name="Google Shape;86;p1"/>
          <p:cNvSpPr txBox="1"/>
          <p:nvPr>
            <p:ph idx="5" type="body"/>
          </p:nvPr>
        </p:nvSpPr>
        <p:spPr>
          <a:xfrm>
            <a:off x="5974400" y="750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الأنشطة الرئيسية</a:t>
            </a:r>
            <a:endParaRPr b="1" sz="1200">
              <a:solidFill>
                <a:schemeClr val="dk2"/>
              </a:solidFill>
            </a:endParaRPr>
          </a:p>
        </p:txBody>
      </p:sp>
      <p:sp>
        <p:nvSpPr>
          <p:cNvPr id="87" name="Google Shape;87;p1"/>
          <p:cNvSpPr txBox="1"/>
          <p:nvPr>
            <p:ph idx="5" type="body"/>
          </p:nvPr>
        </p:nvSpPr>
        <p:spPr>
          <a:xfrm>
            <a:off x="5918825" y="2655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الموارد الرئيسية</a:t>
            </a:r>
            <a:endParaRPr b="1" sz="1200">
              <a:solidFill>
                <a:schemeClr val="dk2"/>
              </a:solidFill>
            </a:endParaRPr>
          </a:p>
        </p:txBody>
      </p:sp>
      <p:sp>
        <p:nvSpPr>
          <p:cNvPr id="88" name="Google Shape;88;p1"/>
          <p:cNvSpPr txBox="1"/>
          <p:nvPr>
            <p:ph idx="5" type="body"/>
          </p:nvPr>
        </p:nvSpPr>
        <p:spPr>
          <a:xfrm>
            <a:off x="4069400" y="750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عروض القيمة</a:t>
            </a:r>
            <a:endParaRPr b="1" sz="1200">
              <a:solidFill>
                <a:schemeClr val="dk2"/>
              </a:solidFill>
            </a:endParaRPr>
          </a:p>
        </p:txBody>
      </p:sp>
      <p:sp>
        <p:nvSpPr>
          <p:cNvPr id="89" name="Google Shape;89;p1"/>
          <p:cNvSpPr txBox="1"/>
          <p:nvPr>
            <p:ph idx="5" type="body"/>
          </p:nvPr>
        </p:nvSpPr>
        <p:spPr>
          <a:xfrm>
            <a:off x="2164400" y="750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علاقات العملاء</a:t>
            </a:r>
            <a:endParaRPr b="1" sz="1200">
              <a:solidFill>
                <a:schemeClr val="dk2"/>
              </a:solidFill>
            </a:endParaRPr>
          </a:p>
        </p:txBody>
      </p:sp>
      <p:sp>
        <p:nvSpPr>
          <p:cNvPr id="90" name="Google Shape;90;p1"/>
          <p:cNvSpPr txBox="1"/>
          <p:nvPr>
            <p:ph idx="5" type="body"/>
          </p:nvPr>
        </p:nvSpPr>
        <p:spPr>
          <a:xfrm>
            <a:off x="2164400" y="2655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قنوات</a:t>
            </a:r>
            <a:endParaRPr b="1" sz="1200">
              <a:solidFill>
                <a:schemeClr val="dk2"/>
              </a:solidFill>
            </a:endParaRPr>
          </a:p>
        </p:txBody>
      </p:sp>
      <p:sp>
        <p:nvSpPr>
          <p:cNvPr id="91" name="Google Shape;91;p1"/>
          <p:cNvSpPr txBox="1"/>
          <p:nvPr>
            <p:ph idx="5" type="body"/>
          </p:nvPr>
        </p:nvSpPr>
        <p:spPr>
          <a:xfrm>
            <a:off x="259400" y="750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شرائح العملاء</a:t>
            </a:r>
            <a:endParaRPr b="1" sz="1200">
              <a:solidFill>
                <a:schemeClr val="dk2"/>
              </a:solidFill>
            </a:endParaRPr>
          </a:p>
        </p:txBody>
      </p:sp>
      <p:sp>
        <p:nvSpPr>
          <p:cNvPr id="92" name="Google Shape;92;p1"/>
          <p:cNvSpPr txBox="1"/>
          <p:nvPr>
            <p:ph idx="5" type="body"/>
          </p:nvPr>
        </p:nvSpPr>
        <p:spPr>
          <a:xfrm>
            <a:off x="7727000" y="4560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هيكلِ تكاليف</a:t>
            </a:r>
            <a:endParaRPr b="1" sz="1200">
              <a:solidFill>
                <a:schemeClr val="dk2"/>
              </a:solidFill>
            </a:endParaRPr>
          </a:p>
        </p:txBody>
      </p:sp>
      <p:sp>
        <p:nvSpPr>
          <p:cNvPr id="93" name="Google Shape;93;p1"/>
          <p:cNvSpPr txBox="1"/>
          <p:nvPr>
            <p:ph idx="5" type="body"/>
          </p:nvPr>
        </p:nvSpPr>
        <p:spPr>
          <a:xfrm>
            <a:off x="3993200" y="4560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المنافسون</a:t>
            </a:r>
            <a:endParaRPr b="1" sz="1200">
              <a:solidFill>
                <a:schemeClr val="dk2"/>
              </a:solidFill>
            </a:endParaRPr>
          </a:p>
        </p:txBody>
      </p:sp>
      <p:sp>
        <p:nvSpPr>
          <p:cNvPr id="94" name="Google Shape;94;p1"/>
          <p:cNvSpPr txBox="1"/>
          <p:nvPr>
            <p:ph idx="5" type="body"/>
          </p:nvPr>
        </p:nvSpPr>
        <p:spPr>
          <a:xfrm>
            <a:off x="869000" y="4560900"/>
            <a:ext cx="17868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1200">
                <a:solidFill>
                  <a:schemeClr val="dk2"/>
                </a:solidFill>
              </a:rPr>
              <a:t>مصادر الإيرادات</a:t>
            </a:r>
            <a:endParaRPr b="1" sz="1200">
              <a:solidFill>
                <a:schemeClr val="dk2"/>
              </a:solidFill>
            </a:endParaRPr>
          </a:p>
        </p:txBody>
      </p:sp>
      <p:sp>
        <p:nvSpPr>
          <p:cNvPr id="95" name="Google Shape;95;p1"/>
          <p:cNvSpPr/>
          <p:nvPr/>
        </p:nvSpPr>
        <p:spPr>
          <a:xfrm>
            <a:off x="259400" y="194150"/>
            <a:ext cx="9363600" cy="35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
          <p:cNvSpPr txBox="1"/>
          <p:nvPr>
            <p:ph idx="5" type="body"/>
          </p:nvPr>
        </p:nvSpPr>
        <p:spPr>
          <a:xfrm>
            <a:off x="7483675" y="254700"/>
            <a:ext cx="2157600" cy="316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b="1" lang="en-GB" sz="2000">
                <a:solidFill>
                  <a:schemeClr val="dk2"/>
                </a:solidFill>
              </a:rPr>
              <a:t>مـخطط نمـوذج العمـل</a:t>
            </a:r>
            <a:endParaRPr b="1" sz="2000">
              <a:solidFill>
                <a:schemeClr val="dk2"/>
              </a:solidFill>
            </a:endParaRPr>
          </a:p>
        </p:txBody>
      </p:sp>
      <p:sp>
        <p:nvSpPr>
          <p:cNvPr id="97" name="Google Shape;97;p1"/>
          <p:cNvSpPr txBox="1"/>
          <p:nvPr>
            <p:ph idx="4" type="body"/>
          </p:nvPr>
        </p:nvSpPr>
        <p:spPr>
          <a:xfrm>
            <a:off x="5951538" y="990563"/>
            <a:ext cx="1754100" cy="1530300"/>
          </a:xfrm>
          <a:prstGeom prst="rect">
            <a:avLst/>
          </a:prstGeom>
          <a:solidFill>
            <a:srgbClr val="FFFFFF"/>
          </a:solid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a:solidFill>
                  <a:srgbClr val="909090"/>
                </a:solidFill>
              </a:rPr>
              <a:t>إنشاء وتقديم الدورات: التركيز على تقديم تعليم عالي الجودة في تكنولوجيا المعلومات مصمم وفقًا للاحتياجات المحلية</a:t>
            </a:r>
            <a:endParaRPr>
              <a:solidFill>
                <a:srgbClr val="909090"/>
              </a:solidFill>
            </a:endParaRPr>
          </a:p>
          <a:p>
            <a:pPr indent="0" lvl="0" marL="0" rtl="0" algn="r">
              <a:spcBef>
                <a:spcPts val="0"/>
              </a:spcBef>
              <a:spcAft>
                <a:spcPts val="0"/>
              </a:spcAft>
              <a:buNone/>
            </a:pPr>
            <a:r>
              <a:rPr lang="en-GB">
                <a:solidFill>
                  <a:srgbClr val="909090"/>
                </a:solidFill>
              </a:rPr>
              <a:t>.</a:t>
            </a:r>
            <a:endParaRPr>
              <a:solidFill>
                <a:srgbClr val="909090"/>
              </a:solidFill>
            </a:endParaRPr>
          </a:p>
          <a:p>
            <a:pPr indent="0" lvl="0" marL="0" rtl="0" algn="r">
              <a:spcBef>
                <a:spcPts val="0"/>
              </a:spcBef>
              <a:spcAft>
                <a:spcPts val="0"/>
              </a:spcAft>
              <a:buNone/>
            </a:pPr>
            <a:r>
              <a:rPr lang="en-GB">
                <a:solidFill>
                  <a:srgbClr val="909090"/>
                </a:solidFill>
              </a:rPr>
              <a:t>بناء منصة تعليمية: توزيع الدورات عبر الإنترنت والمشاركة المجتمعية من خلال برامج الإرشاد والندوات عبر الإنترنت</a:t>
            </a:r>
            <a:endParaRPr>
              <a:solidFill>
                <a:srgbClr val="909090"/>
              </a:solidFill>
            </a:endParaRPr>
          </a:p>
          <a:p>
            <a:pPr indent="0" lvl="0" marL="0" rtl="0" algn="r">
              <a:spcBef>
                <a:spcPts val="0"/>
              </a:spcBef>
              <a:spcAft>
                <a:spcPts val="0"/>
              </a:spcAft>
              <a:buNone/>
            </a:pPr>
            <a:r>
              <a:rPr lang="en-GB">
                <a:solidFill>
                  <a:srgbClr val="909090"/>
                </a:solidFill>
              </a:rPr>
              <a:t>.</a:t>
            </a:r>
            <a:endParaRPr>
              <a:solidFill>
                <a:srgbClr val="909090"/>
              </a:solidFill>
            </a:endParaRPr>
          </a:p>
          <a:p>
            <a:pPr indent="0" lvl="0" marL="0" rtl="0" algn="r">
              <a:spcBef>
                <a:spcPts val="0"/>
              </a:spcBef>
              <a:spcAft>
                <a:spcPts val="0"/>
              </a:spcAft>
              <a:buNone/>
            </a:pPr>
            <a:r>
              <a:rPr lang="en-GB">
                <a:solidFill>
                  <a:srgbClr val="909090"/>
                </a:solidFill>
              </a:rPr>
              <a:t>سد الفجوات في المهارات: تقديم حلول عملية لتلبية متطلبات سوق العمل في مصر والمنطقة </a:t>
            </a:r>
            <a:endParaRPr>
              <a:solidFill>
                <a:srgbClr val="90909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Neos Chronos">
      <a:dk1>
        <a:srgbClr val="444444"/>
      </a:dk1>
      <a:lt1>
        <a:srgbClr val="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2019-04-01T16:49:19Z</dcterms:created>
  <dc:creator>Thomas Papanikolaou</dc:creator>
</cp:coreProperties>
</file>