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iro" pitchFamily="2" charset="-78"/>
      <p:regular r:id="rId12"/>
      <p:bold r:id="rId13"/>
    </p:embeddedFont>
    <p:embeddedFont>
      <p:font typeface="Cairo Bold" pitchFamily="2" charset="-78"/>
      <p:regular r:id="rId14"/>
      <p:bold r:id="rId15"/>
    </p:embeddedFont>
    <p:embeddedFont>
      <p:font typeface="Cairo Semi-Bold" panose="02010600030101010101" charset="-78"/>
      <p:regular r:id="rId16"/>
    </p:embeddedFont>
    <p:embeddedFont>
      <p:font typeface="Public Sans" panose="02010600030101010101"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4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6.svg"/><Relationship Id="rId3" Type="http://schemas.openxmlformats.org/officeDocument/2006/relationships/image" Target="../media/image30.svg"/><Relationship Id="rId7" Type="http://schemas.openxmlformats.org/officeDocument/2006/relationships/image" Target="../media/image10.svg"/><Relationship Id="rId12"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0.svg"/><Relationship Id="rId5" Type="http://schemas.openxmlformats.org/officeDocument/2006/relationships/image" Target="../media/image8.svg"/><Relationship Id="rId10" Type="http://schemas.openxmlformats.org/officeDocument/2006/relationships/image" Target="../media/image19.png"/><Relationship Id="rId4" Type="http://schemas.openxmlformats.org/officeDocument/2006/relationships/image" Target="../media/image7.png"/><Relationship Id="rId9" Type="http://schemas.openxmlformats.org/officeDocument/2006/relationships/image" Target="../media/image14.svg"/></Relationships>
</file>

<file path=ppt/slides/_rels/slide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8.svg"/></Relationships>
</file>

<file path=ppt/slides/_rels/slide4.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sv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0.svg"/><Relationship Id="rId3" Type="http://schemas.openxmlformats.org/officeDocument/2006/relationships/image" Target="../media/image2.svg"/><Relationship Id="rId7" Type="http://schemas.openxmlformats.org/officeDocument/2006/relationships/image" Target="../media/image10.svg"/><Relationship Id="rId12" Type="http://schemas.openxmlformats.org/officeDocument/2006/relationships/image" Target="../media/image19.png"/><Relationship Id="rId17" Type="http://schemas.openxmlformats.org/officeDocument/2006/relationships/image" Target="../media/image28.svg"/><Relationship Id="rId2" Type="http://schemas.openxmlformats.org/officeDocument/2006/relationships/image" Target="../media/image1.png"/><Relationship Id="rId16"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8.svg"/><Relationship Id="rId15" Type="http://schemas.openxmlformats.org/officeDocument/2006/relationships/image" Target="../media/image24.sv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4.svg"/><Relationship Id="rId1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36.svg"/><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svg"/><Relationship Id="rId18" Type="http://schemas.openxmlformats.org/officeDocument/2006/relationships/image" Target="../media/image25.png"/><Relationship Id="rId3" Type="http://schemas.openxmlformats.org/officeDocument/2006/relationships/image" Target="../media/image38.svg"/><Relationship Id="rId7" Type="http://schemas.openxmlformats.org/officeDocument/2006/relationships/image" Target="../media/image42.svg"/><Relationship Id="rId12" Type="http://schemas.openxmlformats.org/officeDocument/2006/relationships/image" Target="../media/image47.png"/><Relationship Id="rId17" Type="http://schemas.openxmlformats.org/officeDocument/2006/relationships/image" Target="../media/image18.svg"/><Relationship Id="rId2" Type="http://schemas.openxmlformats.org/officeDocument/2006/relationships/image" Target="../media/image37.png"/><Relationship Id="rId16"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46.svg"/><Relationship Id="rId5" Type="http://schemas.openxmlformats.org/officeDocument/2006/relationships/image" Target="../media/image40.svg"/><Relationship Id="rId15" Type="http://schemas.openxmlformats.org/officeDocument/2006/relationships/image" Target="../media/image28.svg"/><Relationship Id="rId10" Type="http://schemas.openxmlformats.org/officeDocument/2006/relationships/image" Target="../media/image45.png"/><Relationship Id="rId19" Type="http://schemas.openxmlformats.org/officeDocument/2006/relationships/image" Target="../media/image26.svg"/><Relationship Id="rId4" Type="http://schemas.openxmlformats.org/officeDocument/2006/relationships/image" Target="../media/image39.png"/><Relationship Id="rId9" Type="http://schemas.openxmlformats.org/officeDocument/2006/relationships/image" Target="../media/image44.svg"/><Relationship Id="rId1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50.svg"/><Relationship Id="rId4" Type="http://schemas.openxmlformats.org/officeDocument/2006/relationships/image" Target="../media/image49.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8.svg"/><Relationship Id="rId7" Type="http://schemas.openxmlformats.org/officeDocument/2006/relationships/image" Target="../media/image14.svg"/><Relationship Id="rId12" Type="http://schemas.openxmlformats.org/officeDocument/2006/relationships/image" Target="../media/image5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8.svg"/><Relationship Id="rId5" Type="http://schemas.openxmlformats.org/officeDocument/2006/relationships/image" Target="../media/image10.svg"/><Relationship Id="rId10" Type="http://schemas.openxmlformats.org/officeDocument/2006/relationships/image" Target="../media/image27.png"/><Relationship Id="rId4" Type="http://schemas.openxmlformats.org/officeDocument/2006/relationships/image" Target="../media/image9.png"/><Relationship Id="rId9"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030709" y="95250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en-US"/>
          </a:p>
        </p:txBody>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txBody>
          <a:bodyPr/>
          <a:lstStyle/>
          <a:p>
            <a:endParaRPr lang="en-US"/>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txBody>
          <a:bodyPr/>
          <a:lstStyle/>
          <a:p>
            <a:endParaRPr lang="en-US"/>
          </a:p>
        </p:txBody>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txBody>
          <a:bodyPr/>
          <a:lstStyle/>
          <a:p>
            <a:endParaRPr lang="en-US"/>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txBody>
          <a:bodyPr/>
          <a:lstStyle/>
          <a:p>
            <a:endParaRPr lang="en-US"/>
          </a:p>
        </p:txBody>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txBody>
          <a:bodyPr/>
          <a:lstStyle/>
          <a:p>
            <a:endParaRPr lang="en-US"/>
          </a:p>
        </p:txBody>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txBody>
          <a:bodyPr/>
          <a:lstStyle/>
          <a:p>
            <a:endParaRPr lang="en-US"/>
          </a:p>
        </p:txBody>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txBody>
          <a:bodyPr/>
          <a:lstStyle/>
          <a:p>
            <a:endParaRPr lang="en-US"/>
          </a:p>
        </p:txBody>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txBody>
          <a:bodyPr/>
          <a:lstStyle/>
          <a:p>
            <a:endParaRPr lang="en-US"/>
          </a:p>
        </p:txBody>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a:stretch>
          </a:blipFill>
          <a:ln cap="sq">
            <a:noFill/>
            <a:prstDash val="solid"/>
            <a:miter/>
          </a:ln>
        </p:spPr>
        <p:txBody>
          <a:bodyPr/>
          <a:lstStyle/>
          <a:p>
            <a:endParaRPr lang="en-US"/>
          </a:p>
        </p:txBody>
      </p:sp>
      <p:sp>
        <p:nvSpPr>
          <p:cNvPr id="16" name="TextBox 16"/>
          <p:cNvSpPr txBox="1"/>
          <p:nvPr/>
        </p:nvSpPr>
        <p:spPr>
          <a:xfrm>
            <a:off x="3688802" y="3927308"/>
            <a:ext cx="10910396" cy="1619441"/>
          </a:xfrm>
          <a:prstGeom prst="rect">
            <a:avLst/>
          </a:prstGeom>
        </p:spPr>
        <p:txBody>
          <a:bodyPr lIns="0" tIns="0" rIns="0" bIns="0" rtlCol="0" anchor="t">
            <a:spAutoFit/>
          </a:bodyPr>
          <a:lstStyle/>
          <a:p>
            <a:pPr algn="ctr" rtl="1">
              <a:lnSpc>
                <a:spcPts val="11936"/>
              </a:lnSpc>
            </a:pPr>
            <a:r>
              <a:rPr lang="ar-EG" sz="12698" b="1">
                <a:solidFill>
                  <a:srgbClr val="000000"/>
                </a:solidFill>
                <a:latin typeface="Cairo Bold"/>
                <a:ea typeface="Cairo Bold"/>
                <a:cs typeface="Cairo Bold"/>
                <a:sym typeface="Cairo Bold"/>
                <a:rtl/>
              </a:rPr>
              <a:t>تقديم المشروع</a:t>
            </a:r>
          </a:p>
        </p:txBody>
      </p:sp>
      <p:sp>
        <p:nvSpPr>
          <p:cNvPr id="17" name="Freeform 17"/>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US"/>
          </a:p>
        </p:txBody>
      </p:sp>
      <p:sp>
        <p:nvSpPr>
          <p:cNvPr id="6" name="Freeform 6"/>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en-US"/>
          </a:p>
        </p:txBody>
      </p:sp>
      <p:sp>
        <p:nvSpPr>
          <p:cNvPr id="7" name="Freeform 7"/>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txBody>
          <a:bodyPr/>
          <a:lstStyle/>
          <a:p>
            <a:endParaRPr lang="en-US"/>
          </a:p>
        </p:txBody>
      </p:sp>
      <p:sp>
        <p:nvSpPr>
          <p:cNvPr id="8" name="Freeform 8"/>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txBody>
          <a:bodyPr/>
          <a:lstStyle/>
          <a:p>
            <a:endParaRPr lang="en-US"/>
          </a:p>
        </p:txBody>
      </p:sp>
      <p:sp>
        <p:nvSpPr>
          <p:cNvPr id="9" name="Freeform 9"/>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txBody>
          <a:bodyPr/>
          <a:lstStyle/>
          <a:p>
            <a:endParaRPr lang="en-US"/>
          </a:p>
        </p:txBody>
      </p:sp>
      <p:sp>
        <p:nvSpPr>
          <p:cNvPr id="10" name="Freeform 10"/>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txBody>
          <a:bodyPr/>
          <a:lstStyle/>
          <a:p>
            <a:endParaRPr lang="en-US"/>
          </a:p>
        </p:txBody>
      </p:sp>
      <p:sp>
        <p:nvSpPr>
          <p:cNvPr id="11" name="Freeform 11"/>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txBody>
          <a:bodyPr/>
          <a:lstStyle/>
          <a:p>
            <a:endParaRPr lang="en-US"/>
          </a:p>
        </p:txBody>
      </p:sp>
      <p:sp>
        <p:nvSpPr>
          <p:cNvPr id="12" name="Freeform 12"/>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txBody>
          <a:bodyPr/>
          <a:lstStyle/>
          <a:p>
            <a:endParaRPr lang="en-US"/>
          </a:p>
        </p:txBody>
      </p:sp>
      <p:sp>
        <p:nvSpPr>
          <p:cNvPr id="13" name="Freeform 13"/>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txBody>
          <a:bodyPr/>
          <a:lstStyle/>
          <a:p>
            <a:endParaRPr lang="en-US"/>
          </a:p>
        </p:txBody>
      </p:sp>
      <p:sp>
        <p:nvSpPr>
          <p:cNvPr id="14" name="Freeform 14"/>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txBody>
          <a:bodyPr/>
          <a:lstStyle/>
          <a:p>
            <a:endParaRPr lang="en-US"/>
          </a:p>
        </p:txBody>
      </p:sp>
      <p:sp>
        <p:nvSpPr>
          <p:cNvPr id="15" name="TextBox 15"/>
          <p:cNvSpPr txBox="1"/>
          <p:nvPr/>
        </p:nvSpPr>
        <p:spPr>
          <a:xfrm>
            <a:off x="3482940" y="3929504"/>
            <a:ext cx="10910396" cy="1754786"/>
          </a:xfrm>
          <a:prstGeom prst="rect">
            <a:avLst/>
          </a:prstGeom>
        </p:spPr>
        <p:txBody>
          <a:bodyPr lIns="0" tIns="0" rIns="0" bIns="0" rtlCol="0" anchor="t">
            <a:spAutoFit/>
          </a:bodyPr>
          <a:lstStyle/>
          <a:p>
            <a:pPr algn="ctr" rtl="1">
              <a:lnSpc>
                <a:spcPts val="12699"/>
              </a:lnSpc>
            </a:pPr>
            <a:r>
              <a:rPr lang="ar-EG" sz="14597" b="1">
                <a:solidFill>
                  <a:srgbClr val="000000"/>
                </a:solidFill>
                <a:latin typeface="Cairo Bold"/>
                <a:ea typeface="Cairo Bold"/>
                <a:cs typeface="Cairo Bold"/>
                <a:sym typeface="Cairo Bold"/>
                <a:rtl/>
              </a:rPr>
              <a:t>شكرا</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2169" y="1995962"/>
            <a:ext cx="6264366" cy="6104909"/>
          </a:xfrm>
          <a:custGeom>
            <a:avLst/>
            <a:gdLst/>
            <a:ahLst/>
            <a:cxnLst/>
            <a:rect l="l" t="t" r="r" b="b"/>
            <a:pathLst>
              <a:path w="6264366" h="6104909">
                <a:moveTo>
                  <a:pt x="0" y="0"/>
                </a:moveTo>
                <a:lnTo>
                  <a:pt x="6264365" y="0"/>
                </a:lnTo>
                <a:lnTo>
                  <a:pt x="6264365" y="6104909"/>
                </a:lnTo>
                <a:lnTo>
                  <a:pt x="0" y="61049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7125047" y="2216436"/>
            <a:ext cx="9587170" cy="1820037"/>
          </a:xfrm>
          <a:prstGeom prst="rect">
            <a:avLst/>
          </a:prstGeom>
        </p:spPr>
        <p:txBody>
          <a:bodyPr lIns="0" tIns="0" rIns="0" bIns="0" rtlCol="0" anchor="t">
            <a:spAutoFit/>
          </a:bodyPr>
          <a:lstStyle/>
          <a:p>
            <a:pPr algn="r" rtl="1">
              <a:lnSpc>
                <a:spcPts val="6984"/>
              </a:lnSpc>
            </a:pPr>
            <a:r>
              <a:rPr lang="ar-EG" sz="7200" b="1">
                <a:solidFill>
                  <a:srgbClr val="000000"/>
                </a:solidFill>
                <a:latin typeface="Cairo Bold"/>
                <a:ea typeface="Cairo Bold"/>
                <a:cs typeface="Cairo Bold"/>
                <a:sym typeface="Cairo Bold"/>
                <a:rtl/>
              </a:rPr>
              <a:t>نظرة عامة على المشروع</a:t>
            </a:r>
          </a:p>
        </p:txBody>
      </p:sp>
      <p:sp>
        <p:nvSpPr>
          <p:cNvPr id="4" name="TextBox 4"/>
          <p:cNvSpPr txBox="1"/>
          <p:nvPr/>
        </p:nvSpPr>
        <p:spPr>
          <a:xfrm>
            <a:off x="8318667" y="4638777"/>
            <a:ext cx="8252368" cy="3874770"/>
          </a:xfrm>
          <a:prstGeom prst="rect">
            <a:avLst/>
          </a:prstGeom>
        </p:spPr>
        <p:txBody>
          <a:bodyPr lIns="0" tIns="0" rIns="0" bIns="0" rtlCol="0" anchor="t">
            <a:spAutoFit/>
          </a:bodyPr>
          <a:lstStyle/>
          <a:p>
            <a:pPr algn="just" rtl="1">
              <a:lnSpc>
                <a:spcPts val="2835"/>
              </a:lnSpc>
            </a:pPr>
            <a:r>
              <a:rPr lang="ar-EG" sz="2100" spc="126">
                <a:solidFill>
                  <a:srgbClr val="000000"/>
                </a:solidFill>
                <a:latin typeface="Cairo"/>
                <a:ea typeface="Cairo"/>
                <a:cs typeface="Cairo"/>
                <a:sym typeface="Cairo"/>
                <a:rtl/>
              </a:rPr>
              <a:t>يهدف إعادة تصميم المنصة التعليمية إلى تحسين تجربة المستخدم من خلال معالجة مشاكل الاستخدام الحالية وإدخال ميزات تلبي احتياجات الجمهور المتنوعة. </a:t>
            </a:r>
          </a:p>
          <a:p>
            <a:pPr algn="just" rtl="1">
              <a:lnSpc>
                <a:spcPts val="2835"/>
              </a:lnSpc>
            </a:pPr>
            <a:r>
              <a:rPr lang="ar-EG" sz="2100" spc="126">
                <a:solidFill>
                  <a:srgbClr val="000000"/>
                </a:solidFill>
                <a:latin typeface="Cairo"/>
                <a:ea typeface="Cairo"/>
                <a:cs typeface="Cairo"/>
                <a:sym typeface="Cairo"/>
                <a:rtl/>
              </a:rPr>
              <a:t>تعمل المنصة حاليًا كمصدر للمحتوى التعليمي، لكنها تعاني من تصميم واجهة المستخدم وتجربة المستخدم (</a:t>
            </a:r>
            <a:r>
              <a:rPr lang="en-US" sz="2100" spc="126">
                <a:solidFill>
                  <a:srgbClr val="000000"/>
                </a:solidFill>
                <a:latin typeface="Cairo"/>
                <a:ea typeface="Cairo"/>
                <a:cs typeface="Cairo"/>
                <a:sym typeface="Cairo"/>
              </a:rPr>
              <a:t>UI/UX</a:t>
            </a:r>
            <a:r>
              <a:rPr lang="ar-EG" sz="2100" spc="126">
                <a:solidFill>
                  <a:srgbClr val="000000"/>
                </a:solidFill>
                <a:latin typeface="Cairo"/>
                <a:ea typeface="Cairo"/>
                <a:cs typeface="Cairo"/>
                <a:sym typeface="Cairo"/>
                <a:rtl/>
              </a:rPr>
              <a:t>) السيء،</a:t>
            </a:r>
          </a:p>
          <a:p>
            <a:pPr algn="just" rtl="1">
              <a:lnSpc>
                <a:spcPts val="2835"/>
              </a:lnSpc>
            </a:pPr>
            <a:endParaRPr lang="ar-EG" sz="2100" spc="126">
              <a:solidFill>
                <a:srgbClr val="000000"/>
              </a:solidFill>
              <a:latin typeface="Cairo"/>
              <a:ea typeface="Cairo"/>
              <a:cs typeface="Cairo"/>
              <a:sym typeface="Cairo"/>
              <a:rtl/>
            </a:endParaRPr>
          </a:p>
          <a:p>
            <a:pPr algn="r">
              <a:lnSpc>
                <a:spcPts val="2835"/>
              </a:lnSpc>
            </a:pPr>
            <a:r>
              <a:rPr lang="ar-EG" sz="2100" spc="126">
                <a:solidFill>
                  <a:srgbClr val="000000"/>
                </a:solidFill>
                <a:latin typeface="Cairo"/>
                <a:ea typeface="Cairo"/>
                <a:cs typeface="Cairo"/>
                <a:sym typeface="Cairo"/>
                <a:rtl/>
              </a:rPr>
              <a:t>وعناصر غير متسقة، وميزات تفاعلية محدودة</a:t>
            </a:r>
            <a:r>
              <a:rPr lang="en-US" sz="2100" spc="126">
                <a:solidFill>
                  <a:srgbClr val="000000"/>
                </a:solidFill>
                <a:latin typeface="Cairo"/>
                <a:ea typeface="Cairo"/>
                <a:cs typeface="Cairo"/>
                <a:sym typeface="Cairo"/>
              </a:rPr>
              <a:t>.</a:t>
            </a:r>
          </a:p>
          <a:p>
            <a:pPr algn="r">
              <a:lnSpc>
                <a:spcPts val="2835"/>
              </a:lnSpc>
            </a:pPr>
            <a:r>
              <a:rPr lang="ar-EG" sz="2100" spc="126">
                <a:solidFill>
                  <a:srgbClr val="000000"/>
                </a:solidFill>
                <a:latin typeface="Cairo"/>
                <a:ea typeface="Cairo"/>
                <a:cs typeface="Cairo"/>
                <a:sym typeface="Cairo"/>
                <a:rtl/>
              </a:rPr>
              <a:t>سيركز المشروع على تحسين التنقل، الوصول، وضوح المحتوى، والتفاعل، مع تهيئة المنصة للنمو</a:t>
            </a:r>
          </a:p>
          <a:p>
            <a:pPr marL="0" lvl="0" indent="0" algn="r">
              <a:lnSpc>
                <a:spcPts val="2835"/>
              </a:lnSpc>
              <a:spcBef>
                <a:spcPct val="0"/>
              </a:spcBef>
            </a:pPr>
            <a:r>
              <a:rPr lang="ar-EG" sz="2100" spc="126">
                <a:solidFill>
                  <a:srgbClr val="000000"/>
                </a:solidFill>
                <a:latin typeface="Cairo"/>
                <a:ea typeface="Cairo"/>
                <a:cs typeface="Cairo"/>
                <a:sym typeface="Cairo"/>
                <a:rtl/>
              </a:rPr>
              <a:t>المستقبلي عن طريق دمج ميزات حديثة مثل مؤشرات التقدم، لوحات التحكم الشخصية، ومقاطع الفيديو المدمجة</a:t>
            </a:r>
            <a:r>
              <a:rPr lang="en-US" sz="2100" spc="126">
                <a:solidFill>
                  <a:srgbClr val="000000"/>
                </a:solidFill>
                <a:latin typeface="Cairo"/>
                <a:ea typeface="Cairo"/>
                <a:cs typeface="Cairo"/>
                <a:sym typeface="Cairo"/>
              </a:rPr>
              <a:t>.</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
        <p:nvSpPr>
          <p:cNvPr id="7" name="Freeform 7"/>
          <p:cNvSpPr/>
          <p:nvPr/>
        </p:nvSpPr>
        <p:spPr>
          <a:xfrm>
            <a:off x="5528400" y="9258300"/>
            <a:ext cx="4076270" cy="2863579"/>
          </a:xfrm>
          <a:custGeom>
            <a:avLst/>
            <a:gdLst/>
            <a:ahLst/>
            <a:cxnLst/>
            <a:rect l="l" t="t" r="r" b="b"/>
            <a:pathLst>
              <a:path w="4076270" h="2863579">
                <a:moveTo>
                  <a:pt x="0" y="0"/>
                </a:moveTo>
                <a:lnTo>
                  <a:pt x="4076269" y="0"/>
                </a:lnTo>
                <a:lnTo>
                  <a:pt x="4076269"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906000" y="2740383"/>
            <a:ext cx="7638664" cy="2246128"/>
          </a:xfrm>
          <a:prstGeom prst="rect">
            <a:avLst/>
          </a:prstGeom>
        </p:spPr>
        <p:txBody>
          <a:bodyPr wrap="square" lIns="0" tIns="0" rIns="0" bIns="0" rtlCol="0" anchor="t">
            <a:spAutoFit/>
          </a:bodyPr>
          <a:lstStyle/>
          <a:p>
            <a:pPr algn="r" rtl="1">
              <a:lnSpc>
                <a:spcPts val="8536"/>
              </a:lnSpc>
            </a:pPr>
            <a:r>
              <a:rPr lang="ar-EG" sz="8800" b="1" dirty="0">
                <a:solidFill>
                  <a:srgbClr val="000000"/>
                </a:solidFill>
                <a:latin typeface="Cairo Bold"/>
                <a:ea typeface="Cairo Bold"/>
                <a:cs typeface="Cairo Bold"/>
                <a:sym typeface="Cairo Bold"/>
                <a:rtl/>
              </a:rPr>
              <a:t>مشاكل وحلول المشروع</a:t>
            </a:r>
          </a:p>
        </p:txBody>
      </p:sp>
      <p:sp>
        <p:nvSpPr>
          <p:cNvPr id="3" name="TextBox 3"/>
          <p:cNvSpPr txBox="1"/>
          <p:nvPr/>
        </p:nvSpPr>
        <p:spPr>
          <a:xfrm>
            <a:off x="10519578" y="5559658"/>
            <a:ext cx="7025086" cy="2817495"/>
          </a:xfrm>
          <a:prstGeom prst="rect">
            <a:avLst/>
          </a:prstGeom>
        </p:spPr>
        <p:txBody>
          <a:bodyPr lIns="0" tIns="0" rIns="0" bIns="0" rtlCol="0" anchor="t">
            <a:spAutoFit/>
          </a:bodyPr>
          <a:lstStyle/>
          <a:p>
            <a:pPr marL="0" lvl="0" indent="0" algn="r" rtl="1">
              <a:lnSpc>
                <a:spcPts val="2834"/>
              </a:lnSpc>
              <a:spcBef>
                <a:spcPct val="0"/>
              </a:spcBef>
            </a:pPr>
            <a:r>
              <a:rPr lang="ar-EG" sz="2099" spc="125">
                <a:solidFill>
                  <a:srgbClr val="000000"/>
                </a:solidFill>
                <a:latin typeface="Cairo"/>
                <a:ea typeface="Cairo"/>
                <a:cs typeface="Cairo"/>
                <a:sym typeface="Cairo"/>
                <a:rtl/>
              </a:rPr>
              <a:t>تواجه المنصة التعليمية الحالية عدة تحديات تؤثر سلبًا على تجربة المستخدم. يتضمن ذلك التنقل المربك الذي يصعب الوصول إلى المحتوى، ونقص التناسق بين العناصر الذي يخلق تجربة غير متجانسة. بالإضافة إلى ذلك، يؤثر غياب الميزات الأساسية مثل الأدوات التفاعلية والرموز البديهية على فعالية التعلم. كما تؤدي مشكلات الوصول، مثل الرموز غير الواضحة والألوان غير المناسبة، إلى تقليل تفاعل المستخدمين وتجعل تجربة المستخدم غير مرضية.</a:t>
            </a:r>
          </a:p>
        </p:txBody>
      </p:sp>
      <p:grpSp>
        <p:nvGrpSpPr>
          <p:cNvPr id="4" name="Group 4"/>
          <p:cNvGrpSpPr/>
          <p:nvPr/>
        </p:nvGrpSpPr>
        <p:grpSpPr>
          <a:xfrm>
            <a:off x="1748756" y="1169254"/>
            <a:ext cx="6998061" cy="1577926"/>
            <a:chOff x="0" y="0"/>
            <a:chExt cx="2342659" cy="528224"/>
          </a:xfrm>
        </p:grpSpPr>
        <p:sp>
          <p:nvSpPr>
            <p:cNvPr id="5" name="Freeform 5"/>
            <p:cNvSpPr/>
            <p:nvPr/>
          </p:nvSpPr>
          <p:spPr>
            <a:xfrm>
              <a:off x="0" y="0"/>
              <a:ext cx="2342659" cy="528224"/>
            </a:xfrm>
            <a:custGeom>
              <a:avLst/>
              <a:gdLst/>
              <a:ahLst/>
              <a:cxnLst/>
              <a:rect l="l" t="t" r="r" b="b"/>
              <a:pathLst>
                <a:path w="2342659" h="528224">
                  <a:moveTo>
                    <a:pt x="16594" y="0"/>
                  </a:moveTo>
                  <a:lnTo>
                    <a:pt x="2326064" y="0"/>
                  </a:lnTo>
                  <a:cubicBezTo>
                    <a:pt x="2335229" y="0"/>
                    <a:pt x="2342659" y="7430"/>
                    <a:pt x="2342659" y="16594"/>
                  </a:cubicBezTo>
                  <a:lnTo>
                    <a:pt x="2342659" y="511629"/>
                  </a:lnTo>
                  <a:cubicBezTo>
                    <a:pt x="2342659" y="520794"/>
                    <a:pt x="2335229" y="528224"/>
                    <a:pt x="2326064" y="528224"/>
                  </a:cubicBezTo>
                  <a:lnTo>
                    <a:pt x="16594" y="528224"/>
                  </a:lnTo>
                  <a:cubicBezTo>
                    <a:pt x="7430" y="528224"/>
                    <a:pt x="0" y="520794"/>
                    <a:pt x="0" y="511629"/>
                  </a:cubicBezTo>
                  <a:lnTo>
                    <a:pt x="0" y="16594"/>
                  </a:lnTo>
                  <a:cubicBezTo>
                    <a:pt x="0" y="7430"/>
                    <a:pt x="7430" y="0"/>
                    <a:pt x="16594" y="0"/>
                  </a:cubicBezTo>
                  <a:close/>
                </a:path>
              </a:pathLst>
            </a:custGeom>
            <a:solidFill>
              <a:srgbClr val="A33355"/>
            </a:solidFill>
          </p:spPr>
          <p:txBody>
            <a:bodyPr/>
            <a:lstStyle/>
            <a:p>
              <a:endParaRPr lang="en-US"/>
            </a:p>
          </p:txBody>
        </p:sp>
        <p:sp>
          <p:nvSpPr>
            <p:cNvPr id="6" name="TextBox 6"/>
            <p:cNvSpPr txBox="1"/>
            <p:nvPr/>
          </p:nvSpPr>
          <p:spPr>
            <a:xfrm>
              <a:off x="0" y="106000"/>
              <a:ext cx="2342659" cy="385349"/>
            </a:xfrm>
            <a:prstGeom prst="rect">
              <a:avLst/>
            </a:prstGeom>
          </p:spPr>
          <p:txBody>
            <a:bodyPr lIns="50800" tIns="50800" rIns="50800" bIns="50800" rtlCol="0" anchor="ctr"/>
            <a:lstStyle/>
            <a:p>
              <a:pPr algn="ctr" rtl="1">
                <a:lnSpc>
                  <a:spcPts val="2848"/>
                </a:lnSpc>
              </a:pPr>
              <a:r>
                <a:rPr lang="ar-EG" sz="3699" spc="-303" dirty="0">
                  <a:solidFill>
                    <a:srgbClr val="FFFFFF"/>
                  </a:solidFill>
                  <a:latin typeface="Public Sans"/>
                  <a:ea typeface="Public Sans"/>
                  <a:cs typeface="Public Sans"/>
                  <a:sym typeface="Public Sans"/>
                  <a:rtl/>
                </a:rPr>
                <a:t>تنقل مبسط وبديهي</a:t>
              </a:r>
            </a:p>
          </p:txBody>
        </p:sp>
      </p:grpSp>
      <p:sp>
        <p:nvSpPr>
          <p:cNvPr id="7" name="TextBox 7"/>
          <p:cNvSpPr txBox="1"/>
          <p:nvPr/>
        </p:nvSpPr>
        <p:spPr>
          <a:xfrm>
            <a:off x="7327296" y="1580075"/>
            <a:ext cx="1053467" cy="908685"/>
          </a:xfrm>
          <a:prstGeom prst="rect">
            <a:avLst/>
          </a:prstGeom>
        </p:spPr>
        <p:txBody>
          <a:bodyPr lIns="0" tIns="0" rIns="0" bIns="0" rtlCol="0" anchor="t">
            <a:spAutoFit/>
          </a:bodyPr>
          <a:lstStyle/>
          <a:p>
            <a:pPr algn="r" rtl="1">
              <a:lnSpc>
                <a:spcPts val="6719"/>
              </a:lnSpc>
            </a:pPr>
            <a:r>
              <a:rPr lang="ar-EG" sz="6999" spc="-573">
                <a:solidFill>
                  <a:srgbClr val="FFFFFF"/>
                </a:solidFill>
                <a:latin typeface="Cairo"/>
                <a:ea typeface="Cairo"/>
                <a:cs typeface="Cairo"/>
                <a:sym typeface="Cairo"/>
                <a:rtl/>
              </a:rPr>
              <a:t>   </a:t>
            </a:r>
            <a:r>
              <a:rPr lang="en-US" sz="6999" spc="-573">
                <a:solidFill>
                  <a:srgbClr val="FFFFFF"/>
                </a:solidFill>
                <a:latin typeface="Cairo"/>
                <a:ea typeface="Cairo"/>
                <a:cs typeface="Cairo"/>
                <a:sym typeface="Cairo"/>
              </a:rPr>
              <a:t>٠١</a:t>
            </a:r>
          </a:p>
        </p:txBody>
      </p:sp>
      <p:sp>
        <p:nvSpPr>
          <p:cNvPr id="8" name="Freeform 8"/>
          <p:cNvSpPr/>
          <p:nvPr/>
        </p:nvSpPr>
        <p:spPr>
          <a:xfrm>
            <a:off x="-848571" y="9155846"/>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13554149" y="-1865593"/>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10" name="Freeform 10"/>
          <p:cNvSpPr/>
          <p:nvPr/>
        </p:nvSpPr>
        <p:spPr>
          <a:xfrm>
            <a:off x="8746817" y="9258300"/>
            <a:ext cx="2587020" cy="2386526"/>
          </a:xfrm>
          <a:custGeom>
            <a:avLst/>
            <a:gdLst/>
            <a:ahLst/>
            <a:cxnLst/>
            <a:rect l="l" t="t" r="r" b="b"/>
            <a:pathLst>
              <a:path w="2587020" h="2386526">
                <a:moveTo>
                  <a:pt x="0" y="0"/>
                </a:moveTo>
                <a:lnTo>
                  <a:pt x="2587019" y="0"/>
                </a:lnTo>
                <a:lnTo>
                  <a:pt x="2587019" y="2386526"/>
                </a:lnTo>
                <a:lnTo>
                  <a:pt x="0" y="2386526"/>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
        <p:nvSpPr>
          <p:cNvPr id="11" name="Freeform 11"/>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US"/>
          </a:p>
        </p:txBody>
      </p:sp>
      <p:grpSp>
        <p:nvGrpSpPr>
          <p:cNvPr id="12" name="Group 12"/>
          <p:cNvGrpSpPr/>
          <p:nvPr/>
        </p:nvGrpSpPr>
        <p:grpSpPr>
          <a:xfrm>
            <a:off x="1748756" y="3076857"/>
            <a:ext cx="6998061" cy="1577926"/>
            <a:chOff x="0" y="0"/>
            <a:chExt cx="2342659" cy="528224"/>
          </a:xfrm>
        </p:grpSpPr>
        <p:sp>
          <p:nvSpPr>
            <p:cNvPr id="13" name="Freeform 13"/>
            <p:cNvSpPr/>
            <p:nvPr/>
          </p:nvSpPr>
          <p:spPr>
            <a:xfrm>
              <a:off x="0" y="0"/>
              <a:ext cx="2342659" cy="528224"/>
            </a:xfrm>
            <a:custGeom>
              <a:avLst/>
              <a:gdLst/>
              <a:ahLst/>
              <a:cxnLst/>
              <a:rect l="l" t="t" r="r" b="b"/>
              <a:pathLst>
                <a:path w="2342659" h="528224">
                  <a:moveTo>
                    <a:pt x="16594" y="0"/>
                  </a:moveTo>
                  <a:lnTo>
                    <a:pt x="2326064" y="0"/>
                  </a:lnTo>
                  <a:cubicBezTo>
                    <a:pt x="2335229" y="0"/>
                    <a:pt x="2342659" y="7430"/>
                    <a:pt x="2342659" y="16594"/>
                  </a:cubicBezTo>
                  <a:lnTo>
                    <a:pt x="2342659" y="511629"/>
                  </a:lnTo>
                  <a:cubicBezTo>
                    <a:pt x="2342659" y="520794"/>
                    <a:pt x="2335229" y="528224"/>
                    <a:pt x="2326064" y="528224"/>
                  </a:cubicBezTo>
                  <a:lnTo>
                    <a:pt x="16594" y="528224"/>
                  </a:lnTo>
                  <a:cubicBezTo>
                    <a:pt x="7430" y="528224"/>
                    <a:pt x="0" y="520794"/>
                    <a:pt x="0" y="511629"/>
                  </a:cubicBezTo>
                  <a:lnTo>
                    <a:pt x="0" y="16594"/>
                  </a:lnTo>
                  <a:cubicBezTo>
                    <a:pt x="0" y="7430"/>
                    <a:pt x="7430" y="0"/>
                    <a:pt x="16594" y="0"/>
                  </a:cubicBezTo>
                  <a:close/>
                </a:path>
              </a:pathLst>
            </a:custGeom>
            <a:solidFill>
              <a:srgbClr val="A33355"/>
            </a:solidFill>
          </p:spPr>
          <p:txBody>
            <a:bodyPr/>
            <a:lstStyle/>
            <a:p>
              <a:endParaRPr lang="en-US"/>
            </a:p>
          </p:txBody>
        </p:sp>
        <p:sp>
          <p:nvSpPr>
            <p:cNvPr id="14" name="TextBox 14"/>
            <p:cNvSpPr txBox="1"/>
            <p:nvPr/>
          </p:nvSpPr>
          <p:spPr>
            <a:xfrm>
              <a:off x="0" y="105129"/>
              <a:ext cx="2342659" cy="385349"/>
            </a:xfrm>
            <a:prstGeom prst="rect">
              <a:avLst/>
            </a:prstGeom>
          </p:spPr>
          <p:txBody>
            <a:bodyPr lIns="50800" tIns="50800" rIns="50800" bIns="50800" rtlCol="0" anchor="ctr"/>
            <a:lstStyle/>
            <a:p>
              <a:pPr algn="ctr" rtl="1">
                <a:lnSpc>
                  <a:spcPts val="2848"/>
                </a:lnSpc>
              </a:pPr>
              <a:r>
                <a:rPr lang="ar-EG" sz="3699" spc="-303" dirty="0">
                  <a:solidFill>
                    <a:srgbClr val="FFFFFF"/>
                  </a:solidFill>
                  <a:latin typeface="Public Sans"/>
                  <a:ea typeface="Public Sans"/>
                  <a:cs typeface="Public Sans"/>
                  <a:sym typeface="Public Sans"/>
                  <a:rtl/>
                </a:rPr>
                <a:t>                    تسلسل بصري متسق وواضح</a:t>
              </a:r>
            </a:p>
          </p:txBody>
        </p:sp>
      </p:grpSp>
      <p:sp>
        <p:nvSpPr>
          <p:cNvPr id="15" name="TextBox 15"/>
          <p:cNvSpPr txBox="1"/>
          <p:nvPr/>
        </p:nvSpPr>
        <p:spPr>
          <a:xfrm>
            <a:off x="7327296" y="3487677"/>
            <a:ext cx="1053467" cy="908685"/>
          </a:xfrm>
          <a:prstGeom prst="rect">
            <a:avLst/>
          </a:prstGeom>
        </p:spPr>
        <p:txBody>
          <a:bodyPr lIns="0" tIns="0" rIns="0" bIns="0" rtlCol="0" anchor="t">
            <a:spAutoFit/>
          </a:bodyPr>
          <a:lstStyle/>
          <a:p>
            <a:pPr algn="r" rtl="1">
              <a:lnSpc>
                <a:spcPts val="6719"/>
              </a:lnSpc>
            </a:pPr>
            <a:r>
              <a:rPr lang="ar-EG" sz="6999" spc="-573">
                <a:solidFill>
                  <a:srgbClr val="FFFFFF"/>
                </a:solidFill>
                <a:latin typeface="Cairo"/>
                <a:ea typeface="Cairo"/>
                <a:cs typeface="Cairo"/>
                <a:sym typeface="Cairo"/>
                <a:rtl/>
              </a:rPr>
              <a:t>  </a:t>
            </a:r>
            <a:r>
              <a:rPr lang="en-US" sz="6999" spc="-573">
                <a:solidFill>
                  <a:srgbClr val="FFFFFF"/>
                </a:solidFill>
                <a:latin typeface="Cairo"/>
                <a:ea typeface="Cairo"/>
                <a:cs typeface="Cairo"/>
                <a:sym typeface="Cairo"/>
              </a:rPr>
              <a:t>٠٢</a:t>
            </a:r>
          </a:p>
        </p:txBody>
      </p:sp>
      <p:grpSp>
        <p:nvGrpSpPr>
          <p:cNvPr id="16" name="Group 16"/>
          <p:cNvGrpSpPr/>
          <p:nvPr/>
        </p:nvGrpSpPr>
        <p:grpSpPr>
          <a:xfrm>
            <a:off x="1748756" y="4988158"/>
            <a:ext cx="6998061" cy="1577926"/>
            <a:chOff x="0" y="0"/>
            <a:chExt cx="2342659" cy="528224"/>
          </a:xfrm>
        </p:grpSpPr>
        <p:sp>
          <p:nvSpPr>
            <p:cNvPr id="17" name="Freeform 17"/>
            <p:cNvSpPr/>
            <p:nvPr/>
          </p:nvSpPr>
          <p:spPr>
            <a:xfrm>
              <a:off x="0" y="0"/>
              <a:ext cx="2342659" cy="528224"/>
            </a:xfrm>
            <a:custGeom>
              <a:avLst/>
              <a:gdLst/>
              <a:ahLst/>
              <a:cxnLst/>
              <a:rect l="l" t="t" r="r" b="b"/>
              <a:pathLst>
                <a:path w="2342659" h="528224">
                  <a:moveTo>
                    <a:pt x="16594" y="0"/>
                  </a:moveTo>
                  <a:lnTo>
                    <a:pt x="2326064" y="0"/>
                  </a:lnTo>
                  <a:cubicBezTo>
                    <a:pt x="2335229" y="0"/>
                    <a:pt x="2342659" y="7430"/>
                    <a:pt x="2342659" y="16594"/>
                  </a:cubicBezTo>
                  <a:lnTo>
                    <a:pt x="2342659" y="511629"/>
                  </a:lnTo>
                  <a:cubicBezTo>
                    <a:pt x="2342659" y="520794"/>
                    <a:pt x="2335229" y="528224"/>
                    <a:pt x="2326064" y="528224"/>
                  </a:cubicBezTo>
                  <a:lnTo>
                    <a:pt x="16594" y="528224"/>
                  </a:lnTo>
                  <a:cubicBezTo>
                    <a:pt x="7430" y="528224"/>
                    <a:pt x="0" y="520794"/>
                    <a:pt x="0" y="511629"/>
                  </a:cubicBezTo>
                  <a:lnTo>
                    <a:pt x="0" y="16594"/>
                  </a:lnTo>
                  <a:cubicBezTo>
                    <a:pt x="0" y="7430"/>
                    <a:pt x="7430" y="0"/>
                    <a:pt x="16594" y="0"/>
                  </a:cubicBezTo>
                  <a:close/>
                </a:path>
              </a:pathLst>
            </a:custGeom>
            <a:solidFill>
              <a:srgbClr val="A33355"/>
            </a:solidFill>
          </p:spPr>
          <p:txBody>
            <a:bodyPr/>
            <a:lstStyle/>
            <a:p>
              <a:endParaRPr lang="en-US"/>
            </a:p>
          </p:txBody>
        </p:sp>
        <p:sp>
          <p:nvSpPr>
            <p:cNvPr id="18" name="TextBox 18"/>
            <p:cNvSpPr txBox="1"/>
            <p:nvPr/>
          </p:nvSpPr>
          <p:spPr>
            <a:xfrm>
              <a:off x="0" y="77511"/>
              <a:ext cx="2342659" cy="385349"/>
            </a:xfrm>
            <a:prstGeom prst="rect">
              <a:avLst/>
            </a:prstGeom>
          </p:spPr>
          <p:txBody>
            <a:bodyPr lIns="50800" tIns="50800" rIns="50800" bIns="50800" rtlCol="0" anchor="ctr"/>
            <a:lstStyle/>
            <a:p>
              <a:pPr algn="ctr" rtl="1">
                <a:lnSpc>
                  <a:spcPts val="2772"/>
                </a:lnSpc>
              </a:pPr>
              <a:r>
                <a:rPr lang="ar-EG" sz="3600" spc="-295" dirty="0">
                  <a:solidFill>
                    <a:srgbClr val="FFFFFF"/>
                  </a:solidFill>
                  <a:latin typeface="Public Sans"/>
                  <a:ea typeface="Public Sans"/>
                  <a:cs typeface="Public Sans"/>
                  <a:sym typeface="Public Sans"/>
                  <a:rtl/>
                </a:rPr>
                <a:t>                         عناصر تصميم حديثة وجذابة بصرياً</a:t>
              </a:r>
            </a:p>
          </p:txBody>
        </p:sp>
      </p:grpSp>
      <p:sp>
        <p:nvSpPr>
          <p:cNvPr id="19" name="TextBox 19"/>
          <p:cNvSpPr txBox="1"/>
          <p:nvPr/>
        </p:nvSpPr>
        <p:spPr>
          <a:xfrm>
            <a:off x="7327296" y="5365934"/>
            <a:ext cx="1053467" cy="908685"/>
          </a:xfrm>
          <a:prstGeom prst="rect">
            <a:avLst/>
          </a:prstGeom>
        </p:spPr>
        <p:txBody>
          <a:bodyPr lIns="0" tIns="0" rIns="0" bIns="0" rtlCol="0" anchor="t">
            <a:spAutoFit/>
          </a:bodyPr>
          <a:lstStyle/>
          <a:p>
            <a:pPr algn="r" rtl="1">
              <a:lnSpc>
                <a:spcPts val="6719"/>
              </a:lnSpc>
            </a:pPr>
            <a:r>
              <a:rPr lang="ar-EG" sz="6999" spc="-573">
                <a:solidFill>
                  <a:srgbClr val="FFFFFF"/>
                </a:solidFill>
                <a:latin typeface="Cairo"/>
                <a:ea typeface="Cairo"/>
                <a:cs typeface="Cairo"/>
                <a:sym typeface="Cairo"/>
                <a:rtl/>
              </a:rPr>
              <a:t> </a:t>
            </a:r>
            <a:r>
              <a:rPr lang="en-US" sz="6999" spc="-573">
                <a:solidFill>
                  <a:srgbClr val="FFFFFF"/>
                </a:solidFill>
                <a:latin typeface="Cairo"/>
                <a:ea typeface="Cairo"/>
                <a:cs typeface="Cairo"/>
                <a:sym typeface="Cairo"/>
              </a:rPr>
              <a:t>٠٣</a:t>
            </a:r>
          </a:p>
        </p:txBody>
      </p:sp>
      <p:grpSp>
        <p:nvGrpSpPr>
          <p:cNvPr id="20" name="Group 20"/>
          <p:cNvGrpSpPr/>
          <p:nvPr/>
        </p:nvGrpSpPr>
        <p:grpSpPr>
          <a:xfrm>
            <a:off x="1748756" y="6899459"/>
            <a:ext cx="6998061" cy="1577926"/>
            <a:chOff x="0" y="0"/>
            <a:chExt cx="2342659" cy="528224"/>
          </a:xfrm>
        </p:grpSpPr>
        <p:sp>
          <p:nvSpPr>
            <p:cNvPr id="21" name="Freeform 21"/>
            <p:cNvSpPr/>
            <p:nvPr/>
          </p:nvSpPr>
          <p:spPr>
            <a:xfrm>
              <a:off x="0" y="0"/>
              <a:ext cx="2342659" cy="528224"/>
            </a:xfrm>
            <a:custGeom>
              <a:avLst/>
              <a:gdLst/>
              <a:ahLst/>
              <a:cxnLst/>
              <a:rect l="l" t="t" r="r" b="b"/>
              <a:pathLst>
                <a:path w="2342659" h="528224">
                  <a:moveTo>
                    <a:pt x="16594" y="0"/>
                  </a:moveTo>
                  <a:lnTo>
                    <a:pt x="2326064" y="0"/>
                  </a:lnTo>
                  <a:cubicBezTo>
                    <a:pt x="2335229" y="0"/>
                    <a:pt x="2342659" y="7430"/>
                    <a:pt x="2342659" y="16594"/>
                  </a:cubicBezTo>
                  <a:lnTo>
                    <a:pt x="2342659" y="511629"/>
                  </a:lnTo>
                  <a:cubicBezTo>
                    <a:pt x="2342659" y="520794"/>
                    <a:pt x="2335229" y="528224"/>
                    <a:pt x="2326064" y="528224"/>
                  </a:cubicBezTo>
                  <a:lnTo>
                    <a:pt x="16594" y="528224"/>
                  </a:lnTo>
                  <a:cubicBezTo>
                    <a:pt x="7430" y="528224"/>
                    <a:pt x="0" y="520794"/>
                    <a:pt x="0" y="511629"/>
                  </a:cubicBezTo>
                  <a:lnTo>
                    <a:pt x="0" y="16594"/>
                  </a:lnTo>
                  <a:cubicBezTo>
                    <a:pt x="0" y="7430"/>
                    <a:pt x="7430" y="0"/>
                    <a:pt x="16594" y="0"/>
                  </a:cubicBezTo>
                  <a:close/>
                </a:path>
              </a:pathLst>
            </a:custGeom>
            <a:solidFill>
              <a:srgbClr val="A33355"/>
            </a:solidFill>
          </p:spPr>
          <p:txBody>
            <a:bodyPr/>
            <a:lstStyle/>
            <a:p>
              <a:endParaRPr lang="en-US"/>
            </a:p>
          </p:txBody>
        </p:sp>
        <p:sp>
          <p:nvSpPr>
            <p:cNvPr id="22" name="TextBox 22"/>
            <p:cNvSpPr txBox="1"/>
            <p:nvPr/>
          </p:nvSpPr>
          <p:spPr>
            <a:xfrm>
              <a:off x="0" y="75401"/>
              <a:ext cx="2342659" cy="385349"/>
            </a:xfrm>
            <a:prstGeom prst="rect">
              <a:avLst/>
            </a:prstGeom>
          </p:spPr>
          <p:txBody>
            <a:bodyPr lIns="50800" tIns="50800" rIns="50800" bIns="50800" rtlCol="0" anchor="ctr"/>
            <a:lstStyle/>
            <a:p>
              <a:pPr algn="ctr" rtl="1">
                <a:lnSpc>
                  <a:spcPts val="2848"/>
                </a:lnSpc>
              </a:pPr>
              <a:r>
                <a:rPr lang="ar-EG" sz="3699" spc="-303" dirty="0">
                  <a:solidFill>
                    <a:srgbClr val="FFFFFF"/>
                  </a:solidFill>
                  <a:latin typeface="Public Sans"/>
                  <a:ea typeface="Public Sans"/>
                  <a:cs typeface="Public Sans"/>
                  <a:sym typeface="Public Sans"/>
                  <a:rtl/>
                </a:rPr>
                <a:t>                      لوحات تحكم ديناميكية وشخصية</a:t>
              </a:r>
            </a:p>
          </p:txBody>
        </p:sp>
      </p:grpSp>
      <p:sp>
        <p:nvSpPr>
          <p:cNvPr id="23" name="TextBox 23"/>
          <p:cNvSpPr txBox="1"/>
          <p:nvPr/>
        </p:nvSpPr>
        <p:spPr>
          <a:xfrm>
            <a:off x="7327296" y="7263900"/>
            <a:ext cx="1053467" cy="908685"/>
          </a:xfrm>
          <a:prstGeom prst="rect">
            <a:avLst/>
          </a:prstGeom>
        </p:spPr>
        <p:txBody>
          <a:bodyPr lIns="0" tIns="0" rIns="0" bIns="0" rtlCol="0" anchor="t">
            <a:spAutoFit/>
          </a:bodyPr>
          <a:lstStyle/>
          <a:p>
            <a:pPr algn="r" rtl="1">
              <a:lnSpc>
                <a:spcPts val="6719"/>
              </a:lnSpc>
            </a:pPr>
            <a:r>
              <a:rPr lang="ar-EG" sz="6999" spc="-573">
                <a:solidFill>
                  <a:srgbClr val="FFFFFF"/>
                </a:solidFill>
                <a:latin typeface="Cairo"/>
                <a:ea typeface="Cairo"/>
                <a:cs typeface="Cairo"/>
                <a:sym typeface="Cairo"/>
                <a:rtl/>
              </a:rPr>
              <a:t>  </a:t>
            </a:r>
            <a:r>
              <a:rPr lang="en-US" sz="6999" spc="-573">
                <a:solidFill>
                  <a:srgbClr val="FFFFFF"/>
                </a:solidFill>
                <a:latin typeface="Cairo"/>
                <a:ea typeface="Cairo"/>
                <a:cs typeface="Cairo"/>
                <a:sym typeface="Cairo"/>
              </a:rPr>
              <a:t>٠٤</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341802"/>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3" name="Freeform 3"/>
          <p:cNvSpPr/>
          <p:nvPr/>
        </p:nvSpPr>
        <p:spPr>
          <a:xfrm>
            <a:off x="1807712" y="1953369"/>
            <a:ext cx="5956731" cy="6527925"/>
          </a:xfrm>
          <a:custGeom>
            <a:avLst/>
            <a:gdLst/>
            <a:ahLst/>
            <a:cxnLst/>
            <a:rect l="l" t="t" r="r" b="b"/>
            <a:pathLst>
              <a:path w="5956731" h="6527925">
                <a:moveTo>
                  <a:pt x="0" y="0"/>
                </a:moveTo>
                <a:lnTo>
                  <a:pt x="5956731" y="0"/>
                </a:lnTo>
                <a:lnTo>
                  <a:pt x="5956731" y="6527925"/>
                </a:lnTo>
                <a:lnTo>
                  <a:pt x="0" y="65279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8725534" y="2563147"/>
            <a:ext cx="8092094" cy="1167765"/>
          </a:xfrm>
          <a:prstGeom prst="rect">
            <a:avLst/>
          </a:prstGeom>
        </p:spPr>
        <p:txBody>
          <a:bodyPr lIns="0" tIns="0" rIns="0" bIns="0" rtlCol="0" anchor="t">
            <a:spAutoFit/>
          </a:bodyPr>
          <a:lstStyle/>
          <a:p>
            <a:pPr algn="r" rtl="1">
              <a:lnSpc>
                <a:spcPts val="8730"/>
              </a:lnSpc>
            </a:pPr>
            <a:r>
              <a:rPr lang="ar-EG" sz="9000" b="1">
                <a:solidFill>
                  <a:srgbClr val="000000"/>
                </a:solidFill>
                <a:latin typeface="Cairo Bold"/>
                <a:ea typeface="Cairo Bold"/>
                <a:cs typeface="Cairo Bold"/>
                <a:sym typeface="Cairo Bold"/>
                <a:rtl/>
              </a:rPr>
              <a:t>الالهام والابداع</a:t>
            </a:r>
          </a:p>
        </p:txBody>
      </p:sp>
      <p:sp>
        <p:nvSpPr>
          <p:cNvPr id="5" name="TextBox 5"/>
          <p:cNvSpPr txBox="1"/>
          <p:nvPr/>
        </p:nvSpPr>
        <p:spPr>
          <a:xfrm>
            <a:off x="9167206" y="4453486"/>
            <a:ext cx="7707571" cy="3169920"/>
          </a:xfrm>
          <a:prstGeom prst="rect">
            <a:avLst/>
          </a:prstGeom>
        </p:spPr>
        <p:txBody>
          <a:bodyPr lIns="0" tIns="0" rIns="0" bIns="0" rtlCol="0" anchor="t">
            <a:spAutoFit/>
          </a:bodyPr>
          <a:lstStyle/>
          <a:p>
            <a:pPr marL="0" lvl="0" indent="0" algn="r" rtl="1">
              <a:lnSpc>
                <a:spcPts val="2834"/>
              </a:lnSpc>
              <a:spcBef>
                <a:spcPct val="0"/>
              </a:spcBef>
            </a:pPr>
            <a:r>
              <a:rPr lang="ar-EG" sz="2099" spc="125">
                <a:solidFill>
                  <a:srgbClr val="000000"/>
                </a:solidFill>
                <a:latin typeface="Cairo"/>
                <a:ea typeface="Cairo"/>
                <a:cs typeface="Cairo"/>
                <a:sym typeface="Cairo"/>
                <a:rtl/>
              </a:rPr>
              <a:t>استلهم فريقنا في عملية إعادة تصميم المنصة التعليمية من التحديات التي واجهها المستخدمون في تجربة التعلم. أدت المشكلات مثل التنقل المربك ونقص التناسق إلى ضرورة ابتكار حلول تلبي احتياجات الجمهور المتنوعة. من خلال دراسة سلوك المستخدمين وتفضيلاتهم، عملنا على تطوير واجهة بسيطة وبديهية، مع التركيز على التصميم المتجاوب وتحسين الوصول. جاء هذا الإبداع نتيجة رغبتنا في تقديم تجربة تعليمية سلسة وملهمة، تسهم في تعزيز تفاعل المستخدمين وتحقيق نجاحهم في التعلم.</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886757" y="5074942"/>
            <a:ext cx="20061513" cy="0"/>
          </a:xfrm>
          <a:prstGeom prst="line">
            <a:avLst/>
          </a:prstGeom>
          <a:ln w="28575" cap="flat">
            <a:solidFill>
              <a:srgbClr val="000000"/>
            </a:solidFill>
            <a:prstDash val="solid"/>
            <a:headEnd type="none" w="sm" len="sm"/>
            <a:tailEnd type="none" w="sm" len="sm"/>
          </a:ln>
        </p:spPr>
        <p:txBody>
          <a:bodyPr/>
          <a:lstStyle/>
          <a:p>
            <a:endParaRPr lang="en-US"/>
          </a:p>
        </p:txBody>
      </p:sp>
      <p:grpSp>
        <p:nvGrpSpPr>
          <p:cNvPr id="3" name="Group 3"/>
          <p:cNvGrpSpPr/>
          <p:nvPr/>
        </p:nvGrpSpPr>
        <p:grpSpPr>
          <a:xfrm>
            <a:off x="5396765" y="4823914"/>
            <a:ext cx="502056" cy="502056"/>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US"/>
            </a:p>
          </p:txBody>
        </p:sp>
        <p:sp>
          <p:nvSpPr>
            <p:cNvPr id="5" name="TextBox 5"/>
            <p:cNvSpPr txBox="1"/>
            <p:nvPr/>
          </p:nvSpPr>
          <p:spPr>
            <a:xfrm>
              <a:off x="190500" y="228600"/>
              <a:ext cx="431800" cy="393700"/>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6" name="Group 6"/>
          <p:cNvGrpSpPr/>
          <p:nvPr/>
        </p:nvGrpSpPr>
        <p:grpSpPr>
          <a:xfrm>
            <a:off x="2128438" y="4823914"/>
            <a:ext cx="502056" cy="50205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txBody>
            <a:bodyPr/>
            <a:lstStyle/>
            <a:p>
              <a:endParaRPr lang="en-US"/>
            </a:p>
          </p:txBody>
        </p:sp>
        <p:sp>
          <p:nvSpPr>
            <p:cNvPr id="8" name="TextBox 8"/>
            <p:cNvSpPr txBox="1"/>
            <p:nvPr/>
          </p:nvSpPr>
          <p:spPr>
            <a:xfrm>
              <a:off x="190500" y="228600"/>
              <a:ext cx="431800" cy="393700"/>
            </a:xfrm>
            <a:prstGeom prst="rect">
              <a:avLst/>
            </a:prstGeom>
          </p:spPr>
          <p:txBody>
            <a:bodyPr lIns="50800" tIns="50800" rIns="50800" bIns="50800" rtlCol="0" anchor="ctr"/>
            <a:lstStyle/>
            <a:p>
              <a:pPr algn="ctr">
                <a:lnSpc>
                  <a:spcPts val="2266"/>
                </a:lnSpc>
              </a:pPr>
              <a:endParaRPr/>
            </a:p>
          </p:txBody>
        </p:sp>
      </p:grpSp>
      <p:grpSp>
        <p:nvGrpSpPr>
          <p:cNvPr id="9" name="Group 9"/>
          <p:cNvGrpSpPr/>
          <p:nvPr/>
        </p:nvGrpSpPr>
        <p:grpSpPr>
          <a:xfrm>
            <a:off x="8661072" y="4823914"/>
            <a:ext cx="502056" cy="50205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US"/>
            </a:p>
          </p:txBody>
        </p:sp>
        <p:sp>
          <p:nvSpPr>
            <p:cNvPr id="11" name="TextBox 11"/>
            <p:cNvSpPr txBox="1"/>
            <p:nvPr/>
          </p:nvSpPr>
          <p:spPr>
            <a:xfrm>
              <a:off x="190500" y="228600"/>
              <a:ext cx="431800" cy="393700"/>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2" name="Group 12"/>
          <p:cNvGrpSpPr/>
          <p:nvPr/>
        </p:nvGrpSpPr>
        <p:grpSpPr>
          <a:xfrm>
            <a:off x="11925378" y="4823914"/>
            <a:ext cx="502056" cy="50205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US"/>
            </a:p>
          </p:txBody>
        </p:sp>
        <p:sp>
          <p:nvSpPr>
            <p:cNvPr id="14" name="TextBox 14"/>
            <p:cNvSpPr txBox="1"/>
            <p:nvPr/>
          </p:nvSpPr>
          <p:spPr>
            <a:xfrm>
              <a:off x="190500" y="228600"/>
              <a:ext cx="431800" cy="393700"/>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5" name="TextBox 15"/>
          <p:cNvSpPr txBox="1"/>
          <p:nvPr/>
        </p:nvSpPr>
        <p:spPr>
          <a:xfrm>
            <a:off x="4500601" y="1784530"/>
            <a:ext cx="8822997" cy="2455545"/>
          </a:xfrm>
          <a:prstGeom prst="rect">
            <a:avLst/>
          </a:prstGeom>
        </p:spPr>
        <p:txBody>
          <a:bodyPr lIns="0" tIns="0" rIns="0" bIns="0" rtlCol="0" anchor="t">
            <a:spAutoFit/>
          </a:bodyPr>
          <a:lstStyle/>
          <a:p>
            <a:pPr marL="0" lvl="1" indent="0" algn="ctr" rtl="1">
              <a:lnSpc>
                <a:spcPts val="9540"/>
              </a:lnSpc>
            </a:pPr>
            <a:r>
              <a:rPr lang="ar-EG" sz="9000" b="1" spc="144">
                <a:solidFill>
                  <a:srgbClr val="000000"/>
                </a:solidFill>
                <a:latin typeface="Cairo Bold"/>
                <a:ea typeface="Cairo Bold"/>
                <a:cs typeface="Cairo Bold"/>
                <a:sym typeface="Cairo Bold"/>
                <a:rtl/>
              </a:rPr>
              <a:t>مراحل التفكير التصميمي</a:t>
            </a:r>
          </a:p>
        </p:txBody>
      </p:sp>
      <p:sp>
        <p:nvSpPr>
          <p:cNvPr id="16" name="TextBox 16"/>
          <p:cNvSpPr txBox="1"/>
          <p:nvPr/>
        </p:nvSpPr>
        <p:spPr>
          <a:xfrm>
            <a:off x="15001912" y="5623405"/>
            <a:ext cx="877601" cy="669926"/>
          </a:xfrm>
          <a:prstGeom prst="rect">
            <a:avLst/>
          </a:prstGeom>
        </p:spPr>
        <p:txBody>
          <a:bodyPr lIns="0" tIns="0" rIns="0" bIns="0" rtlCol="0" anchor="t">
            <a:spAutoFit/>
          </a:bodyPr>
          <a:lstStyle/>
          <a:p>
            <a:pPr algn="l">
              <a:lnSpc>
                <a:spcPts val="5150"/>
              </a:lnSpc>
            </a:pPr>
            <a:r>
              <a:rPr lang="en-US" sz="5000" b="1">
                <a:solidFill>
                  <a:srgbClr val="000000"/>
                </a:solidFill>
                <a:latin typeface="Cairo Bold"/>
                <a:ea typeface="Cairo Bold"/>
                <a:cs typeface="Cairo Bold"/>
                <a:sym typeface="Cairo Bold"/>
              </a:rPr>
              <a:t>01</a:t>
            </a:r>
          </a:p>
        </p:txBody>
      </p:sp>
      <p:sp>
        <p:nvSpPr>
          <p:cNvPr id="17" name="TextBox 17"/>
          <p:cNvSpPr txBox="1"/>
          <p:nvPr/>
        </p:nvSpPr>
        <p:spPr>
          <a:xfrm>
            <a:off x="11690811" y="5625566"/>
            <a:ext cx="971190" cy="669926"/>
          </a:xfrm>
          <a:prstGeom prst="rect">
            <a:avLst/>
          </a:prstGeom>
        </p:spPr>
        <p:txBody>
          <a:bodyPr lIns="0" tIns="0" rIns="0" bIns="0" rtlCol="0" anchor="t">
            <a:spAutoFit/>
          </a:bodyPr>
          <a:lstStyle/>
          <a:p>
            <a:pPr algn="l">
              <a:lnSpc>
                <a:spcPts val="5150"/>
              </a:lnSpc>
            </a:pPr>
            <a:r>
              <a:rPr lang="en-US" sz="5000" b="1">
                <a:solidFill>
                  <a:srgbClr val="000000"/>
                </a:solidFill>
                <a:latin typeface="Cairo Bold"/>
                <a:ea typeface="Cairo Bold"/>
                <a:cs typeface="Cairo Bold"/>
                <a:sym typeface="Cairo Bold"/>
              </a:rPr>
              <a:t>02</a:t>
            </a:r>
          </a:p>
        </p:txBody>
      </p:sp>
      <p:sp>
        <p:nvSpPr>
          <p:cNvPr id="18" name="TextBox 18"/>
          <p:cNvSpPr txBox="1"/>
          <p:nvPr/>
        </p:nvSpPr>
        <p:spPr>
          <a:xfrm>
            <a:off x="805192" y="6426936"/>
            <a:ext cx="2646492" cy="548640"/>
          </a:xfrm>
          <a:prstGeom prst="rect">
            <a:avLst/>
          </a:prstGeom>
        </p:spPr>
        <p:txBody>
          <a:bodyPr lIns="0" tIns="0" rIns="0" bIns="0" rtlCol="0" anchor="t">
            <a:spAutoFit/>
          </a:bodyPr>
          <a:lstStyle/>
          <a:p>
            <a:pPr algn="ctr" rtl="1">
              <a:lnSpc>
                <a:spcPts val="4680"/>
              </a:lnSpc>
            </a:pPr>
            <a:r>
              <a:rPr lang="ar-EG" sz="3000">
                <a:solidFill>
                  <a:srgbClr val="000000"/>
                </a:solidFill>
                <a:latin typeface="Cairo"/>
                <a:ea typeface="Cairo"/>
                <a:cs typeface="Cairo"/>
                <a:sym typeface="Cairo"/>
                <a:rtl/>
              </a:rPr>
              <a:t>اختبار مبدئي</a:t>
            </a:r>
          </a:p>
        </p:txBody>
      </p:sp>
      <p:sp>
        <p:nvSpPr>
          <p:cNvPr id="19" name="TextBox 19"/>
          <p:cNvSpPr txBox="1"/>
          <p:nvPr/>
        </p:nvSpPr>
        <p:spPr>
          <a:xfrm>
            <a:off x="7545669" y="6409791"/>
            <a:ext cx="2732862" cy="548640"/>
          </a:xfrm>
          <a:prstGeom prst="rect">
            <a:avLst/>
          </a:prstGeom>
        </p:spPr>
        <p:txBody>
          <a:bodyPr lIns="0" tIns="0" rIns="0" bIns="0" rtlCol="0" anchor="t">
            <a:spAutoFit/>
          </a:bodyPr>
          <a:lstStyle/>
          <a:p>
            <a:pPr algn="ctr" rtl="1">
              <a:lnSpc>
                <a:spcPts val="4680"/>
              </a:lnSpc>
            </a:pPr>
            <a:r>
              <a:rPr lang="ar-EG" sz="3000">
                <a:solidFill>
                  <a:srgbClr val="000000"/>
                </a:solidFill>
                <a:latin typeface="Cairo"/>
                <a:ea typeface="Cairo"/>
                <a:cs typeface="Cairo"/>
                <a:sym typeface="Cairo"/>
                <a:rtl/>
              </a:rPr>
              <a:t>إيجاد الأفكار</a:t>
            </a:r>
          </a:p>
        </p:txBody>
      </p:sp>
      <p:sp>
        <p:nvSpPr>
          <p:cNvPr id="20" name="TextBox 20"/>
          <p:cNvSpPr txBox="1"/>
          <p:nvPr/>
        </p:nvSpPr>
        <p:spPr>
          <a:xfrm>
            <a:off x="8468680" y="5625566"/>
            <a:ext cx="886840" cy="669926"/>
          </a:xfrm>
          <a:prstGeom prst="rect">
            <a:avLst/>
          </a:prstGeom>
        </p:spPr>
        <p:txBody>
          <a:bodyPr lIns="0" tIns="0" rIns="0" bIns="0" rtlCol="0" anchor="t">
            <a:spAutoFit/>
          </a:bodyPr>
          <a:lstStyle/>
          <a:p>
            <a:pPr algn="l">
              <a:lnSpc>
                <a:spcPts val="5150"/>
              </a:lnSpc>
            </a:pPr>
            <a:r>
              <a:rPr lang="en-US" sz="5000" b="1">
                <a:solidFill>
                  <a:srgbClr val="000000"/>
                </a:solidFill>
                <a:latin typeface="Cairo Bold"/>
                <a:ea typeface="Cairo Bold"/>
                <a:cs typeface="Cairo Bold"/>
                <a:sym typeface="Cairo Bold"/>
              </a:rPr>
              <a:t>03</a:t>
            </a:r>
          </a:p>
        </p:txBody>
      </p:sp>
      <p:sp>
        <p:nvSpPr>
          <p:cNvPr id="21" name="TextBox 21"/>
          <p:cNvSpPr txBox="1"/>
          <p:nvPr/>
        </p:nvSpPr>
        <p:spPr>
          <a:xfrm>
            <a:off x="10802411" y="6426936"/>
            <a:ext cx="2747991" cy="548640"/>
          </a:xfrm>
          <a:prstGeom prst="rect">
            <a:avLst/>
          </a:prstGeom>
        </p:spPr>
        <p:txBody>
          <a:bodyPr lIns="0" tIns="0" rIns="0" bIns="0" rtlCol="0" anchor="t">
            <a:spAutoFit/>
          </a:bodyPr>
          <a:lstStyle/>
          <a:p>
            <a:pPr algn="ctr" rtl="1">
              <a:lnSpc>
                <a:spcPts val="4680"/>
              </a:lnSpc>
            </a:pPr>
            <a:r>
              <a:rPr lang="ar-EG" sz="3000">
                <a:solidFill>
                  <a:srgbClr val="000000"/>
                </a:solidFill>
                <a:latin typeface="Cairo"/>
                <a:ea typeface="Cairo"/>
                <a:cs typeface="Cairo"/>
                <a:sym typeface="Cairo"/>
                <a:rtl/>
              </a:rPr>
              <a:t>تحديد المشكلة</a:t>
            </a:r>
          </a:p>
        </p:txBody>
      </p:sp>
      <p:sp>
        <p:nvSpPr>
          <p:cNvPr id="22" name="TextBox 22"/>
          <p:cNvSpPr txBox="1"/>
          <p:nvPr/>
        </p:nvSpPr>
        <p:spPr>
          <a:xfrm>
            <a:off x="5141988" y="5625566"/>
            <a:ext cx="1011612" cy="669926"/>
          </a:xfrm>
          <a:prstGeom prst="rect">
            <a:avLst/>
          </a:prstGeom>
        </p:spPr>
        <p:txBody>
          <a:bodyPr lIns="0" tIns="0" rIns="0" bIns="0" rtlCol="0" anchor="t">
            <a:spAutoFit/>
          </a:bodyPr>
          <a:lstStyle/>
          <a:p>
            <a:pPr algn="l">
              <a:lnSpc>
                <a:spcPts val="5150"/>
              </a:lnSpc>
            </a:pPr>
            <a:r>
              <a:rPr lang="en-US" sz="5000" b="1">
                <a:solidFill>
                  <a:srgbClr val="000000"/>
                </a:solidFill>
                <a:latin typeface="Cairo Bold"/>
                <a:ea typeface="Cairo Bold"/>
                <a:cs typeface="Cairo Bold"/>
                <a:sym typeface="Cairo Bold"/>
              </a:rPr>
              <a:t>04</a:t>
            </a:r>
          </a:p>
        </p:txBody>
      </p:sp>
      <p:sp>
        <p:nvSpPr>
          <p:cNvPr id="23" name="TextBox 23"/>
          <p:cNvSpPr txBox="1"/>
          <p:nvPr/>
        </p:nvSpPr>
        <p:spPr>
          <a:xfrm>
            <a:off x="14033879" y="6426936"/>
            <a:ext cx="2646492" cy="548640"/>
          </a:xfrm>
          <a:prstGeom prst="rect">
            <a:avLst/>
          </a:prstGeom>
        </p:spPr>
        <p:txBody>
          <a:bodyPr lIns="0" tIns="0" rIns="0" bIns="0" rtlCol="0" anchor="t">
            <a:spAutoFit/>
          </a:bodyPr>
          <a:lstStyle/>
          <a:p>
            <a:pPr algn="ctr" rtl="1">
              <a:lnSpc>
                <a:spcPts val="4680"/>
              </a:lnSpc>
            </a:pPr>
            <a:r>
              <a:rPr lang="ar-EG" sz="3000">
                <a:solidFill>
                  <a:srgbClr val="000000"/>
                </a:solidFill>
                <a:latin typeface="Cairo"/>
                <a:ea typeface="Cairo"/>
                <a:cs typeface="Cairo"/>
                <a:sym typeface="Cairo"/>
                <a:rtl/>
              </a:rPr>
              <a:t>فهم الفرضيات</a:t>
            </a:r>
          </a:p>
        </p:txBody>
      </p:sp>
      <p:sp>
        <p:nvSpPr>
          <p:cNvPr id="24" name="Freeform 24"/>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5" name="Freeform 25"/>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26" name="Freeform 26"/>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
        <p:nvSpPr>
          <p:cNvPr id="27" name="Freeform 27"/>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US"/>
          </a:p>
        </p:txBody>
      </p:sp>
      <p:sp>
        <p:nvSpPr>
          <p:cNvPr id="28" name="Freeform 28"/>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en-US"/>
          </a:p>
        </p:txBody>
      </p:sp>
      <p:sp>
        <p:nvSpPr>
          <p:cNvPr id="29" name="Freeform 29"/>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txBody>
          <a:bodyPr/>
          <a:lstStyle/>
          <a:p>
            <a:endParaRPr lang="en-US"/>
          </a:p>
        </p:txBody>
      </p:sp>
      <p:sp>
        <p:nvSpPr>
          <p:cNvPr id="30" name="Freeform 30"/>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txBody>
          <a:bodyPr/>
          <a:lstStyle/>
          <a:p>
            <a:endParaRPr lang="en-US"/>
          </a:p>
        </p:txBody>
      </p:sp>
      <p:sp>
        <p:nvSpPr>
          <p:cNvPr id="31" name="Freeform 31"/>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txBody>
          <a:bodyPr/>
          <a:lstStyle/>
          <a:p>
            <a:endParaRPr lang="en-US"/>
          </a:p>
        </p:txBody>
      </p:sp>
      <p:grpSp>
        <p:nvGrpSpPr>
          <p:cNvPr id="32" name="Group 32"/>
          <p:cNvGrpSpPr/>
          <p:nvPr/>
        </p:nvGrpSpPr>
        <p:grpSpPr>
          <a:xfrm>
            <a:off x="15189684" y="4823914"/>
            <a:ext cx="502056" cy="502056"/>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US"/>
            </a:p>
          </p:txBody>
        </p:sp>
        <p:sp>
          <p:nvSpPr>
            <p:cNvPr id="34" name="TextBox 34"/>
            <p:cNvSpPr txBox="1"/>
            <p:nvPr/>
          </p:nvSpPr>
          <p:spPr>
            <a:xfrm>
              <a:off x="190500" y="228600"/>
              <a:ext cx="431800" cy="393700"/>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35" name="TextBox 35"/>
          <p:cNvSpPr txBox="1"/>
          <p:nvPr/>
        </p:nvSpPr>
        <p:spPr>
          <a:xfrm>
            <a:off x="4244842" y="6426936"/>
            <a:ext cx="2646492" cy="548640"/>
          </a:xfrm>
          <a:prstGeom prst="rect">
            <a:avLst/>
          </a:prstGeom>
        </p:spPr>
        <p:txBody>
          <a:bodyPr lIns="0" tIns="0" rIns="0" bIns="0" rtlCol="0" anchor="t">
            <a:spAutoFit/>
          </a:bodyPr>
          <a:lstStyle/>
          <a:p>
            <a:pPr algn="ctr" rtl="1">
              <a:lnSpc>
                <a:spcPts val="4680"/>
              </a:lnSpc>
            </a:pPr>
            <a:r>
              <a:rPr lang="ar-EG" sz="3000">
                <a:solidFill>
                  <a:srgbClr val="000000"/>
                </a:solidFill>
                <a:latin typeface="Cairo"/>
                <a:ea typeface="Cairo"/>
                <a:cs typeface="Cairo"/>
                <a:sym typeface="Cairo"/>
                <a:rtl/>
              </a:rPr>
              <a:t>تجسيد الأفكار</a:t>
            </a:r>
          </a:p>
        </p:txBody>
      </p:sp>
      <p:sp>
        <p:nvSpPr>
          <p:cNvPr id="36" name="TextBox 36"/>
          <p:cNvSpPr txBox="1"/>
          <p:nvPr/>
        </p:nvSpPr>
        <p:spPr>
          <a:xfrm>
            <a:off x="1873660" y="5581235"/>
            <a:ext cx="1011612" cy="669926"/>
          </a:xfrm>
          <a:prstGeom prst="rect">
            <a:avLst/>
          </a:prstGeom>
        </p:spPr>
        <p:txBody>
          <a:bodyPr lIns="0" tIns="0" rIns="0" bIns="0" rtlCol="0" anchor="t">
            <a:spAutoFit/>
          </a:bodyPr>
          <a:lstStyle/>
          <a:p>
            <a:pPr algn="l">
              <a:lnSpc>
                <a:spcPts val="5150"/>
              </a:lnSpc>
            </a:pPr>
            <a:r>
              <a:rPr lang="en-US" sz="5000" b="1">
                <a:solidFill>
                  <a:srgbClr val="000000"/>
                </a:solidFill>
                <a:latin typeface="Cairo Bold"/>
                <a:ea typeface="Cairo Bold"/>
                <a:cs typeface="Cairo Bold"/>
                <a:sym typeface="Cairo Bold"/>
              </a:rPr>
              <a:t>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282649">
            <a:off x="753178" y="3852356"/>
            <a:ext cx="7567145" cy="2582288"/>
          </a:xfrm>
          <a:custGeom>
            <a:avLst/>
            <a:gdLst/>
            <a:ahLst/>
            <a:cxnLst/>
            <a:rect l="l" t="t" r="r" b="b"/>
            <a:pathLst>
              <a:path w="7567145" h="2582288">
                <a:moveTo>
                  <a:pt x="0" y="0"/>
                </a:moveTo>
                <a:lnTo>
                  <a:pt x="7567144" y="0"/>
                </a:lnTo>
                <a:lnTo>
                  <a:pt x="7567144" y="2582288"/>
                </a:lnTo>
                <a:lnTo>
                  <a:pt x="0" y="258228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3" name="Freeform 3"/>
          <p:cNvSpPr/>
          <p:nvPr/>
        </p:nvSpPr>
        <p:spPr>
          <a:xfrm>
            <a:off x="1780231" y="2037564"/>
            <a:ext cx="5513037" cy="6211873"/>
          </a:xfrm>
          <a:custGeom>
            <a:avLst/>
            <a:gdLst/>
            <a:ahLst/>
            <a:cxnLst/>
            <a:rect l="l" t="t" r="r" b="b"/>
            <a:pathLst>
              <a:path w="5513037" h="6211873">
                <a:moveTo>
                  <a:pt x="0" y="0"/>
                </a:moveTo>
                <a:lnTo>
                  <a:pt x="5513038" y="0"/>
                </a:lnTo>
                <a:lnTo>
                  <a:pt x="5513038" y="6211872"/>
                </a:lnTo>
                <a:lnTo>
                  <a:pt x="0" y="62118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8659015" y="2574318"/>
            <a:ext cx="7848753" cy="1167765"/>
          </a:xfrm>
          <a:prstGeom prst="rect">
            <a:avLst/>
          </a:prstGeom>
        </p:spPr>
        <p:txBody>
          <a:bodyPr lIns="0" tIns="0" rIns="0" bIns="0" rtlCol="0" anchor="t">
            <a:spAutoFit/>
          </a:bodyPr>
          <a:lstStyle/>
          <a:p>
            <a:pPr algn="r" rtl="1">
              <a:lnSpc>
                <a:spcPts val="8730"/>
              </a:lnSpc>
            </a:pPr>
            <a:r>
              <a:rPr lang="ar-EG" sz="9000" b="1">
                <a:solidFill>
                  <a:srgbClr val="000000"/>
                </a:solidFill>
                <a:latin typeface="Cairo Bold"/>
                <a:ea typeface="Cairo Bold"/>
                <a:cs typeface="Cairo Bold"/>
                <a:sym typeface="Cairo Bold"/>
                <a:rtl/>
              </a:rPr>
              <a:t>عملية الإنشاء</a:t>
            </a:r>
          </a:p>
        </p:txBody>
      </p:sp>
      <p:sp>
        <p:nvSpPr>
          <p:cNvPr id="5" name="TextBox 5"/>
          <p:cNvSpPr txBox="1"/>
          <p:nvPr/>
        </p:nvSpPr>
        <p:spPr>
          <a:xfrm>
            <a:off x="8659015" y="4731357"/>
            <a:ext cx="7707571" cy="2981325"/>
          </a:xfrm>
          <a:prstGeom prst="rect">
            <a:avLst/>
          </a:prstGeom>
        </p:spPr>
        <p:txBody>
          <a:bodyPr lIns="0" tIns="0" rIns="0" bIns="0" rtlCol="0" anchor="t">
            <a:spAutoFit/>
          </a:bodyPr>
          <a:lstStyle/>
          <a:p>
            <a:pPr marL="0" lvl="0" indent="0" algn="r" rtl="1">
              <a:lnSpc>
                <a:spcPts val="2699"/>
              </a:lnSpc>
              <a:spcBef>
                <a:spcPct val="0"/>
              </a:spcBef>
            </a:pPr>
            <a:r>
              <a:rPr lang="ar-EG" sz="1999" spc="119">
                <a:solidFill>
                  <a:srgbClr val="000000"/>
                </a:solidFill>
                <a:latin typeface="Cairo"/>
                <a:ea typeface="Cairo"/>
                <a:cs typeface="Cairo"/>
                <a:sym typeface="Cairo"/>
                <a:rtl/>
              </a:rPr>
              <a:t>تتضمن الحلول المبتكرة لتحسين تجربة المستخدم في المنصة التعليمية تصميم صفحة رئيسية تسلط الضوء على الدورات الرائجة وتوفر نظرة عامة شاملة، مع إمكانية الوصول السهل إلى وظيفة البحث وعبارات تحث المستخدم على اتخاذ إجراء. كما تضم لوحة معلومات مستخدم تتضمن ميزات مثل تعقب التقدم، الشهادات، وتوصيات شخصية. بالإضافة إلى ذلك، توفر المنصة دعماً شاملاً من خلال قسم الأسئلة الشائعة، أدلة المستخدم، ووسائل التواصل، مع إمكانية البحث والتصفية حسب الفئات المختلفة لتسهيل الوصول إلى المحتوى.</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3925067" y="3938033"/>
            <a:ext cx="4183420" cy="3660492"/>
            <a:chOff x="0" y="0"/>
            <a:chExt cx="812800" cy="711200"/>
          </a:xfrm>
        </p:grpSpPr>
        <p:sp>
          <p:nvSpPr>
            <p:cNvPr id="3" name="Freeform 3"/>
            <p:cNvSpPr/>
            <p:nvPr/>
          </p:nvSpPr>
          <p:spPr>
            <a:xfrm>
              <a:off x="29129" y="42958"/>
              <a:ext cx="754542" cy="668242"/>
            </a:xfrm>
            <a:custGeom>
              <a:avLst/>
              <a:gdLst/>
              <a:ahLst/>
              <a:cxnLst/>
              <a:rect l="l" t="t" r="r" b="b"/>
              <a:pathLst>
                <a:path w="754542" h="668242">
                  <a:moveTo>
                    <a:pt x="413998" y="21314"/>
                  </a:moveTo>
                  <a:lnTo>
                    <a:pt x="746944" y="603970"/>
                  </a:lnTo>
                  <a:cubicBezTo>
                    <a:pt x="754542" y="617266"/>
                    <a:pt x="754487" y="633601"/>
                    <a:pt x="746801" y="646846"/>
                  </a:cubicBezTo>
                  <a:cubicBezTo>
                    <a:pt x="739115" y="660090"/>
                    <a:pt x="724960" y="668242"/>
                    <a:pt x="709646" y="668242"/>
                  </a:cubicBezTo>
                  <a:lnTo>
                    <a:pt x="44896" y="668242"/>
                  </a:lnTo>
                  <a:cubicBezTo>
                    <a:pt x="29582" y="668242"/>
                    <a:pt x="15427" y="660090"/>
                    <a:pt x="7741" y="646846"/>
                  </a:cubicBezTo>
                  <a:cubicBezTo>
                    <a:pt x="55" y="633601"/>
                    <a:pt x="0" y="617266"/>
                    <a:pt x="7598" y="603970"/>
                  </a:cubicBezTo>
                  <a:lnTo>
                    <a:pt x="340544" y="21314"/>
                  </a:lnTo>
                  <a:cubicBezTo>
                    <a:pt x="348076" y="8134"/>
                    <a:pt x="362091" y="0"/>
                    <a:pt x="377271" y="0"/>
                  </a:cubicBezTo>
                  <a:cubicBezTo>
                    <a:pt x="392451" y="0"/>
                    <a:pt x="406466" y="8134"/>
                    <a:pt x="413998" y="21314"/>
                  </a:cubicBezTo>
                  <a:close/>
                </a:path>
              </a:pathLst>
            </a:custGeom>
            <a:solidFill>
              <a:srgbClr val="FCDC96"/>
            </a:solidFill>
          </p:spPr>
          <p:txBody>
            <a:bodyPr/>
            <a:lstStyle/>
            <a:p>
              <a:endParaRPr lang="en-US"/>
            </a:p>
          </p:txBody>
        </p:sp>
        <p:sp>
          <p:nvSpPr>
            <p:cNvPr id="4" name="TextBox 4"/>
            <p:cNvSpPr txBox="1"/>
            <p:nvPr/>
          </p:nvSpPr>
          <p:spPr>
            <a:xfrm>
              <a:off x="127000" y="282575"/>
              <a:ext cx="558800" cy="377825"/>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9537942" y="3938033"/>
            <a:ext cx="4183420" cy="3660492"/>
            <a:chOff x="0" y="0"/>
            <a:chExt cx="812800" cy="711200"/>
          </a:xfrm>
        </p:grpSpPr>
        <p:sp>
          <p:nvSpPr>
            <p:cNvPr id="6" name="Freeform 6"/>
            <p:cNvSpPr/>
            <p:nvPr/>
          </p:nvSpPr>
          <p:spPr>
            <a:xfrm>
              <a:off x="29129" y="42958"/>
              <a:ext cx="754542" cy="668242"/>
            </a:xfrm>
            <a:custGeom>
              <a:avLst/>
              <a:gdLst/>
              <a:ahLst/>
              <a:cxnLst/>
              <a:rect l="l" t="t" r="r" b="b"/>
              <a:pathLst>
                <a:path w="754542" h="668242">
                  <a:moveTo>
                    <a:pt x="413998" y="21314"/>
                  </a:moveTo>
                  <a:lnTo>
                    <a:pt x="746944" y="603970"/>
                  </a:lnTo>
                  <a:cubicBezTo>
                    <a:pt x="754542" y="617266"/>
                    <a:pt x="754487" y="633601"/>
                    <a:pt x="746801" y="646846"/>
                  </a:cubicBezTo>
                  <a:cubicBezTo>
                    <a:pt x="739115" y="660090"/>
                    <a:pt x="724960" y="668242"/>
                    <a:pt x="709646" y="668242"/>
                  </a:cubicBezTo>
                  <a:lnTo>
                    <a:pt x="44896" y="668242"/>
                  </a:lnTo>
                  <a:cubicBezTo>
                    <a:pt x="29582" y="668242"/>
                    <a:pt x="15427" y="660090"/>
                    <a:pt x="7741" y="646846"/>
                  </a:cubicBezTo>
                  <a:cubicBezTo>
                    <a:pt x="55" y="633601"/>
                    <a:pt x="0" y="617266"/>
                    <a:pt x="7598" y="603970"/>
                  </a:cubicBezTo>
                  <a:lnTo>
                    <a:pt x="340544" y="21314"/>
                  </a:lnTo>
                  <a:cubicBezTo>
                    <a:pt x="348076" y="8134"/>
                    <a:pt x="362091" y="0"/>
                    <a:pt x="377271" y="0"/>
                  </a:cubicBezTo>
                  <a:cubicBezTo>
                    <a:pt x="392451" y="0"/>
                    <a:pt x="406466" y="8134"/>
                    <a:pt x="413998" y="21314"/>
                  </a:cubicBezTo>
                  <a:close/>
                </a:path>
              </a:pathLst>
            </a:custGeom>
            <a:solidFill>
              <a:srgbClr val="FCDC96"/>
            </a:solidFill>
          </p:spPr>
          <p:txBody>
            <a:bodyPr/>
            <a:lstStyle/>
            <a:p>
              <a:endParaRPr lang="en-US"/>
            </a:p>
          </p:txBody>
        </p:sp>
        <p:sp>
          <p:nvSpPr>
            <p:cNvPr id="7" name="TextBox 7"/>
            <p:cNvSpPr txBox="1"/>
            <p:nvPr/>
          </p:nvSpPr>
          <p:spPr>
            <a:xfrm>
              <a:off x="127000" y="282575"/>
              <a:ext cx="558800" cy="377825"/>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6731505" y="3933552"/>
            <a:ext cx="4183420" cy="3660492"/>
            <a:chOff x="0" y="0"/>
            <a:chExt cx="812800" cy="711200"/>
          </a:xfrm>
        </p:grpSpPr>
        <p:sp>
          <p:nvSpPr>
            <p:cNvPr id="9" name="Freeform 9"/>
            <p:cNvSpPr/>
            <p:nvPr/>
          </p:nvSpPr>
          <p:spPr>
            <a:xfrm>
              <a:off x="29129" y="0"/>
              <a:ext cx="754542" cy="668242"/>
            </a:xfrm>
            <a:custGeom>
              <a:avLst/>
              <a:gdLst/>
              <a:ahLst/>
              <a:cxnLst/>
              <a:rect l="l" t="t" r="r" b="b"/>
              <a:pathLst>
                <a:path w="754542" h="668242">
                  <a:moveTo>
                    <a:pt x="413998" y="646928"/>
                  </a:moveTo>
                  <a:lnTo>
                    <a:pt x="746944" y="64272"/>
                  </a:lnTo>
                  <a:cubicBezTo>
                    <a:pt x="754542" y="50976"/>
                    <a:pt x="754487" y="34641"/>
                    <a:pt x="746801" y="21396"/>
                  </a:cubicBezTo>
                  <a:cubicBezTo>
                    <a:pt x="739115" y="8152"/>
                    <a:pt x="724960" y="0"/>
                    <a:pt x="709646" y="0"/>
                  </a:cubicBezTo>
                  <a:lnTo>
                    <a:pt x="44896" y="0"/>
                  </a:lnTo>
                  <a:cubicBezTo>
                    <a:pt x="29582" y="0"/>
                    <a:pt x="15427" y="8152"/>
                    <a:pt x="7741" y="21396"/>
                  </a:cubicBezTo>
                  <a:cubicBezTo>
                    <a:pt x="55" y="34641"/>
                    <a:pt x="0" y="50976"/>
                    <a:pt x="7598" y="64272"/>
                  </a:cubicBezTo>
                  <a:lnTo>
                    <a:pt x="340544" y="646928"/>
                  </a:lnTo>
                  <a:cubicBezTo>
                    <a:pt x="348076" y="660108"/>
                    <a:pt x="362091" y="668242"/>
                    <a:pt x="377271" y="668242"/>
                  </a:cubicBezTo>
                  <a:cubicBezTo>
                    <a:pt x="392451" y="668242"/>
                    <a:pt x="406466" y="660108"/>
                    <a:pt x="413998" y="646928"/>
                  </a:cubicBezTo>
                  <a:close/>
                </a:path>
              </a:pathLst>
            </a:custGeom>
            <a:solidFill>
              <a:srgbClr val="8C002A"/>
            </a:solidFill>
          </p:spPr>
          <p:txBody>
            <a:bodyPr/>
            <a:lstStyle/>
            <a:p>
              <a:endParaRPr lang="en-US"/>
            </a:p>
          </p:txBody>
        </p:sp>
        <p:sp>
          <p:nvSpPr>
            <p:cNvPr id="10" name="TextBox 10"/>
            <p:cNvSpPr txBox="1"/>
            <p:nvPr/>
          </p:nvSpPr>
          <p:spPr>
            <a:xfrm>
              <a:off x="127000" y="3175"/>
              <a:ext cx="558800" cy="377825"/>
            </a:xfrm>
            <a:prstGeom prst="rect">
              <a:avLst/>
            </a:prstGeom>
          </p:spPr>
          <p:txBody>
            <a:bodyPr lIns="50800" tIns="50800" rIns="50800" bIns="50800" rtlCol="0" anchor="ctr"/>
            <a:lstStyle/>
            <a:p>
              <a:pPr algn="ctr">
                <a:lnSpc>
                  <a:spcPts val="3359"/>
                </a:lnSpc>
              </a:pPr>
              <a:endParaRPr/>
            </a:p>
          </p:txBody>
        </p:sp>
      </p:grpSp>
      <p:sp>
        <p:nvSpPr>
          <p:cNvPr id="11" name="Freeform 11"/>
          <p:cNvSpPr/>
          <p:nvPr/>
        </p:nvSpPr>
        <p:spPr>
          <a:xfrm>
            <a:off x="11058152" y="5777179"/>
            <a:ext cx="1143000" cy="1062990"/>
          </a:xfrm>
          <a:custGeom>
            <a:avLst/>
            <a:gdLst/>
            <a:ahLst/>
            <a:cxnLst/>
            <a:rect l="l" t="t" r="r" b="b"/>
            <a:pathLst>
              <a:path w="1143000" h="1062990">
                <a:moveTo>
                  <a:pt x="0" y="0"/>
                </a:moveTo>
                <a:lnTo>
                  <a:pt x="1143000" y="0"/>
                </a:lnTo>
                <a:lnTo>
                  <a:pt x="1143000" y="1062990"/>
                </a:lnTo>
                <a:lnTo>
                  <a:pt x="0" y="10629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Freeform 12"/>
          <p:cNvSpPr/>
          <p:nvPr/>
        </p:nvSpPr>
        <p:spPr>
          <a:xfrm>
            <a:off x="8251714" y="4691954"/>
            <a:ext cx="1143000" cy="985838"/>
          </a:xfrm>
          <a:custGeom>
            <a:avLst/>
            <a:gdLst/>
            <a:ahLst/>
            <a:cxnLst/>
            <a:rect l="l" t="t" r="r" b="b"/>
            <a:pathLst>
              <a:path w="1143000" h="985838">
                <a:moveTo>
                  <a:pt x="0" y="0"/>
                </a:moveTo>
                <a:lnTo>
                  <a:pt x="1143000" y="0"/>
                </a:lnTo>
                <a:lnTo>
                  <a:pt x="1143000" y="985838"/>
                </a:lnTo>
                <a:lnTo>
                  <a:pt x="0" y="9858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Freeform 13"/>
          <p:cNvSpPr/>
          <p:nvPr/>
        </p:nvSpPr>
        <p:spPr>
          <a:xfrm>
            <a:off x="5574036" y="5697169"/>
            <a:ext cx="1157468" cy="1143000"/>
          </a:xfrm>
          <a:custGeom>
            <a:avLst/>
            <a:gdLst/>
            <a:ahLst/>
            <a:cxnLst/>
            <a:rect l="l" t="t" r="r" b="b"/>
            <a:pathLst>
              <a:path w="1157468" h="1143000">
                <a:moveTo>
                  <a:pt x="0" y="0"/>
                </a:moveTo>
                <a:lnTo>
                  <a:pt x="1157469" y="0"/>
                </a:lnTo>
                <a:lnTo>
                  <a:pt x="1157469" y="1143000"/>
                </a:lnTo>
                <a:lnTo>
                  <a:pt x="0" y="1143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4" name="Freeform 14"/>
          <p:cNvSpPr/>
          <p:nvPr/>
        </p:nvSpPr>
        <p:spPr>
          <a:xfrm>
            <a:off x="-243032" y="-336994"/>
            <a:ext cx="1011073" cy="1595382"/>
          </a:xfrm>
          <a:custGeom>
            <a:avLst/>
            <a:gdLst/>
            <a:ahLst/>
            <a:cxnLst/>
            <a:rect l="l" t="t" r="r" b="b"/>
            <a:pathLst>
              <a:path w="1011073" h="1595382">
                <a:moveTo>
                  <a:pt x="0" y="0"/>
                </a:moveTo>
                <a:lnTo>
                  <a:pt x="1011073" y="0"/>
                </a:lnTo>
                <a:lnTo>
                  <a:pt x="1011073" y="1595382"/>
                </a:lnTo>
                <a:lnTo>
                  <a:pt x="0" y="15953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5" name="Freeform 15"/>
          <p:cNvSpPr/>
          <p:nvPr/>
        </p:nvSpPr>
        <p:spPr>
          <a:xfrm>
            <a:off x="17259300" y="9486601"/>
            <a:ext cx="2378343" cy="1537004"/>
          </a:xfrm>
          <a:custGeom>
            <a:avLst/>
            <a:gdLst/>
            <a:ahLst/>
            <a:cxnLst/>
            <a:rect l="l" t="t" r="r" b="b"/>
            <a:pathLst>
              <a:path w="2378343" h="1537004">
                <a:moveTo>
                  <a:pt x="0" y="0"/>
                </a:moveTo>
                <a:lnTo>
                  <a:pt x="2378343" y="0"/>
                </a:lnTo>
                <a:lnTo>
                  <a:pt x="2378343" y="1537004"/>
                </a:lnTo>
                <a:lnTo>
                  <a:pt x="0" y="153700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6" name="TextBox 16"/>
          <p:cNvSpPr txBox="1"/>
          <p:nvPr/>
        </p:nvSpPr>
        <p:spPr>
          <a:xfrm>
            <a:off x="2171148" y="489272"/>
            <a:ext cx="13304132" cy="1063749"/>
          </a:xfrm>
          <a:prstGeom prst="rect">
            <a:avLst/>
          </a:prstGeom>
        </p:spPr>
        <p:txBody>
          <a:bodyPr lIns="0" tIns="0" rIns="0" bIns="0" rtlCol="0" anchor="t">
            <a:spAutoFit/>
          </a:bodyPr>
          <a:lstStyle/>
          <a:p>
            <a:pPr algn="ctr" rtl="1">
              <a:lnSpc>
                <a:spcPts val="8033"/>
              </a:lnSpc>
            </a:pPr>
            <a:r>
              <a:rPr lang="ar-EG" sz="7799" b="1" spc="249">
                <a:solidFill>
                  <a:srgbClr val="000000"/>
                </a:solidFill>
                <a:latin typeface="Cairo Bold"/>
                <a:ea typeface="Cairo Bold"/>
                <a:cs typeface="Cairo Bold"/>
                <a:sym typeface="Cairo Bold"/>
                <a:rtl/>
              </a:rPr>
              <a:t>الجدول الزمني للمشروع</a:t>
            </a:r>
          </a:p>
        </p:txBody>
      </p:sp>
      <p:sp>
        <p:nvSpPr>
          <p:cNvPr id="17" name="TextBox 17"/>
          <p:cNvSpPr txBox="1"/>
          <p:nvPr/>
        </p:nvSpPr>
        <p:spPr>
          <a:xfrm>
            <a:off x="4446625" y="7821607"/>
            <a:ext cx="3140305" cy="570865"/>
          </a:xfrm>
          <a:prstGeom prst="rect">
            <a:avLst/>
          </a:prstGeom>
        </p:spPr>
        <p:txBody>
          <a:bodyPr lIns="0" tIns="0" rIns="0" bIns="0" rtlCol="0" anchor="t">
            <a:spAutoFit/>
          </a:bodyPr>
          <a:lstStyle/>
          <a:p>
            <a:pPr algn="ctr" rtl="1">
              <a:lnSpc>
                <a:spcPts val="4759"/>
              </a:lnSpc>
            </a:pPr>
            <a:r>
              <a:rPr lang="ar-EG" sz="3399" b="1">
                <a:solidFill>
                  <a:srgbClr val="000000"/>
                </a:solidFill>
                <a:latin typeface="Cairo Semi-Bold"/>
                <a:ea typeface="Cairo Semi-Bold"/>
                <a:cs typeface="Cairo Semi-Bold"/>
                <a:sym typeface="Cairo Semi-Bold"/>
                <a:rtl/>
              </a:rPr>
              <a:t>المده</a:t>
            </a:r>
          </a:p>
        </p:txBody>
      </p:sp>
      <p:sp>
        <p:nvSpPr>
          <p:cNvPr id="18" name="TextBox 18"/>
          <p:cNvSpPr txBox="1"/>
          <p:nvPr/>
        </p:nvSpPr>
        <p:spPr>
          <a:xfrm>
            <a:off x="4192151" y="8509702"/>
            <a:ext cx="3649252" cy="412750"/>
          </a:xfrm>
          <a:prstGeom prst="rect">
            <a:avLst/>
          </a:prstGeom>
        </p:spPr>
        <p:txBody>
          <a:bodyPr lIns="0" tIns="0" rIns="0" bIns="0" rtlCol="0" anchor="t">
            <a:spAutoFit/>
          </a:bodyPr>
          <a:lstStyle/>
          <a:p>
            <a:pPr marL="0" lvl="0" indent="0" algn="ctr" rtl="1">
              <a:lnSpc>
                <a:spcPts val="3499"/>
              </a:lnSpc>
              <a:spcBef>
                <a:spcPct val="0"/>
              </a:spcBef>
            </a:pPr>
            <a:r>
              <a:rPr lang="en-US" sz="2499">
                <a:solidFill>
                  <a:srgbClr val="545454"/>
                </a:solidFill>
                <a:latin typeface="Cairo"/>
                <a:ea typeface="Cairo"/>
                <a:cs typeface="Cairo"/>
                <a:sym typeface="Cairo"/>
              </a:rPr>
              <a:t>8</a:t>
            </a:r>
            <a:r>
              <a:rPr lang="ar-EG" sz="2499">
                <a:solidFill>
                  <a:srgbClr val="545454"/>
                </a:solidFill>
                <a:latin typeface="Cairo"/>
                <a:ea typeface="Cairo"/>
                <a:cs typeface="Cairo"/>
                <a:sym typeface="Cairo"/>
                <a:rtl/>
              </a:rPr>
              <a:t> اسابيع</a:t>
            </a:r>
          </a:p>
        </p:txBody>
      </p:sp>
      <p:sp>
        <p:nvSpPr>
          <p:cNvPr id="19" name="TextBox 19"/>
          <p:cNvSpPr txBox="1"/>
          <p:nvPr/>
        </p:nvSpPr>
        <p:spPr>
          <a:xfrm>
            <a:off x="10059500" y="7821607"/>
            <a:ext cx="3140305" cy="570865"/>
          </a:xfrm>
          <a:prstGeom prst="rect">
            <a:avLst/>
          </a:prstGeom>
        </p:spPr>
        <p:txBody>
          <a:bodyPr lIns="0" tIns="0" rIns="0" bIns="0" rtlCol="0" anchor="t">
            <a:spAutoFit/>
          </a:bodyPr>
          <a:lstStyle/>
          <a:p>
            <a:pPr algn="ctr" rtl="1">
              <a:lnSpc>
                <a:spcPts val="4759"/>
              </a:lnSpc>
            </a:pPr>
            <a:r>
              <a:rPr lang="ar-EG" sz="3399" b="1">
                <a:solidFill>
                  <a:srgbClr val="000000"/>
                </a:solidFill>
                <a:latin typeface="Cairo Semi-Bold"/>
                <a:ea typeface="Cairo Semi-Bold"/>
                <a:cs typeface="Cairo Semi-Bold"/>
                <a:sym typeface="Cairo Semi-Bold"/>
                <a:rtl/>
              </a:rPr>
              <a:t>نوع الجهاز</a:t>
            </a:r>
          </a:p>
        </p:txBody>
      </p:sp>
      <p:sp>
        <p:nvSpPr>
          <p:cNvPr id="20" name="TextBox 20"/>
          <p:cNvSpPr txBox="1"/>
          <p:nvPr/>
        </p:nvSpPr>
        <p:spPr>
          <a:xfrm>
            <a:off x="9746403" y="8509702"/>
            <a:ext cx="3927334" cy="412750"/>
          </a:xfrm>
          <a:prstGeom prst="rect">
            <a:avLst/>
          </a:prstGeom>
        </p:spPr>
        <p:txBody>
          <a:bodyPr lIns="0" tIns="0" rIns="0" bIns="0" rtlCol="0" anchor="t">
            <a:spAutoFit/>
          </a:bodyPr>
          <a:lstStyle/>
          <a:p>
            <a:pPr marL="0" lvl="0" indent="0" algn="ctr" rtl="1">
              <a:lnSpc>
                <a:spcPts val="3499"/>
              </a:lnSpc>
              <a:spcBef>
                <a:spcPct val="0"/>
              </a:spcBef>
            </a:pPr>
            <a:r>
              <a:rPr lang="ar-EG" sz="2499">
                <a:solidFill>
                  <a:srgbClr val="3C4C59"/>
                </a:solidFill>
                <a:latin typeface="Cairo"/>
                <a:ea typeface="Cairo"/>
                <a:cs typeface="Cairo"/>
                <a:sym typeface="Cairo"/>
                <a:rtl/>
              </a:rPr>
              <a:t>جهاز حاسوب</a:t>
            </a:r>
          </a:p>
        </p:txBody>
      </p:sp>
      <p:sp>
        <p:nvSpPr>
          <p:cNvPr id="21" name="TextBox 21"/>
          <p:cNvSpPr txBox="1"/>
          <p:nvPr/>
        </p:nvSpPr>
        <p:spPr>
          <a:xfrm>
            <a:off x="7253062" y="2350167"/>
            <a:ext cx="3140305" cy="570866"/>
          </a:xfrm>
          <a:prstGeom prst="rect">
            <a:avLst/>
          </a:prstGeom>
        </p:spPr>
        <p:txBody>
          <a:bodyPr lIns="0" tIns="0" rIns="0" bIns="0" rtlCol="0" anchor="t">
            <a:spAutoFit/>
          </a:bodyPr>
          <a:lstStyle/>
          <a:p>
            <a:pPr algn="ctr" rtl="1">
              <a:lnSpc>
                <a:spcPts val="4759"/>
              </a:lnSpc>
            </a:pPr>
            <a:r>
              <a:rPr lang="ar-EG" sz="3399" b="1">
                <a:solidFill>
                  <a:srgbClr val="000000"/>
                </a:solidFill>
                <a:latin typeface="Cairo Semi-Bold"/>
                <a:ea typeface="Cairo Semi-Bold"/>
                <a:cs typeface="Cairo Semi-Bold"/>
                <a:sym typeface="Cairo Semi-Bold"/>
                <a:rtl/>
              </a:rPr>
              <a:t>الادوات</a:t>
            </a:r>
          </a:p>
        </p:txBody>
      </p:sp>
      <p:sp>
        <p:nvSpPr>
          <p:cNvPr id="22" name="Freeform 22"/>
          <p:cNvSpPr/>
          <p:nvPr/>
        </p:nvSpPr>
        <p:spPr>
          <a:xfrm>
            <a:off x="0" y="9506131"/>
            <a:ext cx="1288031" cy="780869"/>
          </a:xfrm>
          <a:custGeom>
            <a:avLst/>
            <a:gdLst/>
            <a:ahLst/>
            <a:cxnLst/>
            <a:rect l="l" t="t" r="r" b="b"/>
            <a:pathLst>
              <a:path w="1288031" h="780869">
                <a:moveTo>
                  <a:pt x="0" y="0"/>
                </a:moveTo>
                <a:lnTo>
                  <a:pt x="1288031" y="0"/>
                </a:lnTo>
                <a:lnTo>
                  <a:pt x="1288031" y="780869"/>
                </a:lnTo>
                <a:lnTo>
                  <a:pt x="0" y="78086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23" name="Freeform 23"/>
          <p:cNvSpPr/>
          <p:nvPr/>
        </p:nvSpPr>
        <p:spPr>
          <a:xfrm>
            <a:off x="16291655" y="-614052"/>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txBody>
          <a:bodyPr/>
          <a:lstStyle/>
          <a:p>
            <a:endParaRPr lang="en-US"/>
          </a:p>
        </p:txBody>
      </p:sp>
      <p:sp>
        <p:nvSpPr>
          <p:cNvPr id="24" name="Freeform 24"/>
          <p:cNvSpPr/>
          <p:nvPr/>
        </p:nvSpPr>
        <p:spPr>
          <a:xfrm rot="4747568">
            <a:off x="-2185544" y="3568544"/>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txBody>
          <a:bodyPr/>
          <a:lstStyle/>
          <a:p>
            <a:endParaRPr lang="en-US"/>
          </a:p>
        </p:txBody>
      </p:sp>
      <p:sp>
        <p:nvSpPr>
          <p:cNvPr id="25" name="Freeform 25"/>
          <p:cNvSpPr/>
          <p:nvPr/>
        </p:nvSpPr>
        <p:spPr>
          <a:xfrm rot="-5282649">
            <a:off x="16279396" y="5162494"/>
            <a:ext cx="4017207" cy="1370872"/>
          </a:xfrm>
          <a:custGeom>
            <a:avLst/>
            <a:gdLst/>
            <a:ahLst/>
            <a:cxnLst/>
            <a:rect l="l" t="t" r="r" b="b"/>
            <a:pathLst>
              <a:path w="4017207" h="1370872">
                <a:moveTo>
                  <a:pt x="0" y="0"/>
                </a:moveTo>
                <a:lnTo>
                  <a:pt x="4017208" y="0"/>
                </a:lnTo>
                <a:lnTo>
                  <a:pt x="4017208" y="1370872"/>
                </a:lnTo>
                <a:lnTo>
                  <a:pt x="0" y="1370872"/>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txBody>
          <a:bodyPr/>
          <a:lstStyle/>
          <a:p>
            <a:endParaRPr lang="en-US"/>
          </a:p>
        </p:txBody>
      </p:sp>
      <p:sp>
        <p:nvSpPr>
          <p:cNvPr id="26" name="TextBox 26"/>
          <p:cNvSpPr txBox="1"/>
          <p:nvPr/>
        </p:nvSpPr>
        <p:spPr>
          <a:xfrm>
            <a:off x="6026302" y="3201867"/>
            <a:ext cx="5142768" cy="412751"/>
          </a:xfrm>
          <a:prstGeom prst="rect">
            <a:avLst/>
          </a:prstGeom>
        </p:spPr>
        <p:txBody>
          <a:bodyPr lIns="0" tIns="0" rIns="0" bIns="0" rtlCol="0" anchor="t">
            <a:spAutoFit/>
          </a:bodyPr>
          <a:lstStyle/>
          <a:p>
            <a:pPr marL="0" lvl="0" indent="0" algn="r" rtl="1">
              <a:lnSpc>
                <a:spcPts val="3499"/>
              </a:lnSpc>
              <a:spcBef>
                <a:spcPct val="0"/>
              </a:spcBef>
            </a:pPr>
            <a:r>
              <a:rPr lang="ar-EG" sz="2499">
                <a:solidFill>
                  <a:srgbClr val="3C4C59"/>
                </a:solidFill>
                <a:latin typeface="Cairo"/>
                <a:ea typeface="Cairo"/>
                <a:cs typeface="Cairo"/>
                <a:sym typeface="Cairo"/>
                <a:rtl/>
              </a:rPr>
              <a:t>فيجما - فوتوشوب - كانفا -  الستراتور</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36054" y="1895301"/>
            <a:ext cx="4208573" cy="4247184"/>
          </a:xfrm>
          <a:custGeom>
            <a:avLst/>
            <a:gdLst/>
            <a:ahLst/>
            <a:cxnLst/>
            <a:rect l="l" t="t" r="r" b="b"/>
            <a:pathLst>
              <a:path w="4208573" h="4247184">
                <a:moveTo>
                  <a:pt x="0" y="0"/>
                </a:moveTo>
                <a:lnTo>
                  <a:pt x="4208574" y="0"/>
                </a:lnTo>
                <a:lnTo>
                  <a:pt x="4208574" y="4247185"/>
                </a:lnTo>
                <a:lnTo>
                  <a:pt x="0" y="424718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3" name="Freeform 3"/>
          <p:cNvSpPr/>
          <p:nvPr/>
        </p:nvSpPr>
        <p:spPr>
          <a:xfrm>
            <a:off x="572262" y="2583894"/>
            <a:ext cx="7181225" cy="5008904"/>
          </a:xfrm>
          <a:custGeom>
            <a:avLst/>
            <a:gdLst/>
            <a:ahLst/>
            <a:cxnLst/>
            <a:rect l="l" t="t" r="r" b="b"/>
            <a:pathLst>
              <a:path w="7181225" h="5008904">
                <a:moveTo>
                  <a:pt x="0" y="0"/>
                </a:moveTo>
                <a:lnTo>
                  <a:pt x="7181225" y="0"/>
                </a:lnTo>
                <a:lnTo>
                  <a:pt x="7181225" y="5008904"/>
                </a:lnTo>
                <a:lnTo>
                  <a:pt x="0" y="50089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7753487" y="2046986"/>
            <a:ext cx="9505813" cy="2220086"/>
          </a:xfrm>
          <a:prstGeom prst="rect">
            <a:avLst/>
          </a:prstGeom>
        </p:spPr>
        <p:txBody>
          <a:bodyPr lIns="0" tIns="0" rIns="0" bIns="0" rtlCol="0" anchor="t">
            <a:spAutoFit/>
          </a:bodyPr>
          <a:lstStyle/>
          <a:p>
            <a:pPr algn="r" rtl="1">
              <a:lnSpc>
                <a:spcPts val="8784"/>
              </a:lnSpc>
            </a:pPr>
            <a:r>
              <a:rPr lang="ar-EG" sz="7200" b="1">
                <a:solidFill>
                  <a:srgbClr val="000000"/>
                </a:solidFill>
                <a:latin typeface="Cairo Bold"/>
                <a:ea typeface="Cairo Bold"/>
                <a:cs typeface="Cairo Bold"/>
                <a:sym typeface="Cairo Bold"/>
                <a:rtl/>
              </a:rPr>
              <a:t>الانعكاسات النهائية والخطوات المستقبلية</a:t>
            </a:r>
          </a:p>
        </p:txBody>
      </p:sp>
      <p:sp>
        <p:nvSpPr>
          <p:cNvPr id="5" name="TextBox 5"/>
          <p:cNvSpPr txBox="1"/>
          <p:nvPr/>
        </p:nvSpPr>
        <p:spPr>
          <a:xfrm>
            <a:off x="9144000" y="4651378"/>
            <a:ext cx="7707571" cy="3648075"/>
          </a:xfrm>
          <a:prstGeom prst="rect">
            <a:avLst/>
          </a:prstGeom>
        </p:spPr>
        <p:txBody>
          <a:bodyPr lIns="0" tIns="0" rIns="0" bIns="0" rtlCol="0" anchor="t">
            <a:spAutoFit/>
          </a:bodyPr>
          <a:lstStyle/>
          <a:p>
            <a:pPr algn="r" rtl="1">
              <a:lnSpc>
                <a:spcPts val="2699"/>
              </a:lnSpc>
            </a:pPr>
            <a:r>
              <a:rPr lang="ar-EG" sz="1999" spc="119">
                <a:solidFill>
                  <a:srgbClr val="000000"/>
                </a:solidFill>
                <a:latin typeface="Cairo"/>
                <a:ea typeface="Cairo"/>
                <a:cs typeface="Cairo"/>
                <a:sym typeface="Cairo"/>
                <a:rtl/>
              </a:rPr>
              <a:t>عند مقارنة المشروع قبل البدء في إعادة التصميم وبعده، نجد تحسنًا كبيرًا في تجربة المستخدم وفعالية المنصة التعليمية.</a:t>
            </a:r>
          </a:p>
          <a:p>
            <a:pPr algn="r" rtl="1">
              <a:lnSpc>
                <a:spcPts val="2699"/>
              </a:lnSpc>
            </a:pPr>
            <a:r>
              <a:rPr lang="ar-EG" sz="1999" spc="119">
                <a:solidFill>
                  <a:srgbClr val="000000"/>
                </a:solidFill>
                <a:latin typeface="Cairo"/>
                <a:ea typeface="Cairo"/>
                <a:cs typeface="Cairo"/>
                <a:sym typeface="Cairo"/>
                <a:rtl/>
              </a:rPr>
              <a:t>لاحظنا زيادة ملحوظة في تفاعل المستخدمين ووضوح المحتوى. أصبحت الميزات التفاعلية متاحة بشكل أفضل، مما ساهم في تعزيز تجربة التعلم بشكل عام. الخطوات المستقبلية تتضمن استمرار جمع ملاحظات المستخدمين لتطوير المنصة بشكل دوري، وإدخال ميزات جديدة مثل مؤشرات التقدم ولوحات التحكم الشخصية، لضمان تجربة تعليمية متميزة وملهمة. نحن متحمسون لرؤية الأثر الإيجابي الذي ستحدثه هذه التغييرات على تعليم المستخدمين وتقدمهم المهني.</a:t>
            </a:r>
          </a:p>
          <a:p>
            <a:pPr marL="0" lvl="0" indent="0" algn="r" rtl="1">
              <a:lnSpc>
                <a:spcPts val="2699"/>
              </a:lnSpc>
              <a:spcBef>
                <a:spcPct val="0"/>
              </a:spcBef>
            </a:pPr>
            <a:endParaRPr lang="ar-EG" sz="1999" spc="119">
              <a:solidFill>
                <a:srgbClr val="000000"/>
              </a:solidFill>
              <a:latin typeface="Cairo"/>
              <a:ea typeface="Cairo"/>
              <a:cs typeface="Cairo"/>
              <a:sym typeface="Cairo"/>
              <a:rt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3" name="Freeform 3"/>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4" name="Freeform 4"/>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
        <p:nvSpPr>
          <p:cNvPr id="5" name="Freeform 5"/>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US"/>
          </a:p>
        </p:txBody>
      </p:sp>
      <p:sp>
        <p:nvSpPr>
          <p:cNvPr id="6" name="Freeform 6"/>
          <p:cNvSpPr/>
          <p:nvPr/>
        </p:nvSpPr>
        <p:spPr>
          <a:xfrm>
            <a:off x="17426906" y="9258300"/>
            <a:ext cx="1199830" cy="1291876"/>
          </a:xfrm>
          <a:custGeom>
            <a:avLst/>
            <a:gdLst/>
            <a:ahLst/>
            <a:cxnLst/>
            <a:rect l="l" t="t" r="r" b="b"/>
            <a:pathLst>
              <a:path w="1199830" h="1291876">
                <a:moveTo>
                  <a:pt x="0" y="0"/>
                </a:moveTo>
                <a:lnTo>
                  <a:pt x="1199829" y="0"/>
                </a:lnTo>
                <a:lnTo>
                  <a:pt x="1199829" y="1291876"/>
                </a:lnTo>
                <a:lnTo>
                  <a:pt x="0" y="129187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en-US"/>
          </a:p>
        </p:txBody>
      </p:sp>
      <p:sp>
        <p:nvSpPr>
          <p:cNvPr id="7" name="Freeform 7"/>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en-US"/>
          </a:p>
        </p:txBody>
      </p:sp>
      <p:sp>
        <p:nvSpPr>
          <p:cNvPr id="8" name="Freeform 8"/>
          <p:cNvSpPr/>
          <p:nvPr/>
        </p:nvSpPr>
        <p:spPr>
          <a:xfrm>
            <a:off x="763282" y="2286379"/>
            <a:ext cx="5714243" cy="5714243"/>
          </a:xfrm>
          <a:custGeom>
            <a:avLst/>
            <a:gdLst/>
            <a:ahLst/>
            <a:cxnLst/>
            <a:rect l="l" t="t" r="r" b="b"/>
            <a:pathLst>
              <a:path w="5714243" h="5714243">
                <a:moveTo>
                  <a:pt x="0" y="0"/>
                </a:moveTo>
                <a:lnTo>
                  <a:pt x="5714243" y="0"/>
                </a:lnTo>
                <a:lnTo>
                  <a:pt x="5714243" y="5714242"/>
                </a:lnTo>
                <a:lnTo>
                  <a:pt x="0" y="5714242"/>
                </a:lnTo>
                <a:lnTo>
                  <a:pt x="0" y="0"/>
                </a:lnTo>
                <a:close/>
              </a:path>
            </a:pathLst>
          </a:custGeom>
          <a:blipFill>
            <a:blip r:embed="rId12"/>
            <a:stretch>
              <a:fillRect/>
            </a:stretch>
          </a:blipFill>
        </p:spPr>
        <p:txBody>
          <a:bodyPr/>
          <a:lstStyle/>
          <a:p>
            <a:endParaRPr lang="en-US"/>
          </a:p>
        </p:txBody>
      </p:sp>
      <p:sp>
        <p:nvSpPr>
          <p:cNvPr id="9" name="TextBox 9"/>
          <p:cNvSpPr txBox="1"/>
          <p:nvPr/>
        </p:nvSpPr>
        <p:spPr>
          <a:xfrm>
            <a:off x="8400080" y="1899384"/>
            <a:ext cx="8606745" cy="974597"/>
          </a:xfrm>
          <a:prstGeom prst="rect">
            <a:avLst/>
          </a:prstGeom>
        </p:spPr>
        <p:txBody>
          <a:bodyPr lIns="0" tIns="0" rIns="0" bIns="0" rtlCol="0" anchor="t">
            <a:spAutoFit/>
          </a:bodyPr>
          <a:lstStyle/>
          <a:p>
            <a:pPr algn="ctr" rtl="1">
              <a:lnSpc>
                <a:spcPts val="7415"/>
              </a:lnSpc>
            </a:pPr>
            <a:r>
              <a:rPr lang="ar-EG" sz="7199" b="1" spc="230">
                <a:solidFill>
                  <a:srgbClr val="000000"/>
                </a:solidFill>
                <a:latin typeface="Cairo Bold"/>
                <a:ea typeface="Cairo Bold"/>
                <a:cs typeface="Cairo Bold"/>
                <a:sym typeface="Cairo Bold"/>
                <a:rtl/>
              </a:rPr>
              <a:t>فريق العمل</a:t>
            </a:r>
          </a:p>
        </p:txBody>
      </p:sp>
      <p:sp>
        <p:nvSpPr>
          <p:cNvPr id="10" name="TextBox 10"/>
          <p:cNvSpPr txBox="1"/>
          <p:nvPr/>
        </p:nvSpPr>
        <p:spPr>
          <a:xfrm>
            <a:off x="12213685" y="3905745"/>
            <a:ext cx="5197824" cy="646557"/>
          </a:xfrm>
          <a:prstGeom prst="rect">
            <a:avLst/>
          </a:prstGeom>
        </p:spPr>
        <p:txBody>
          <a:bodyPr lIns="0" tIns="0" rIns="0" bIns="0" rtlCol="0" anchor="t">
            <a:spAutoFit/>
          </a:bodyPr>
          <a:lstStyle/>
          <a:p>
            <a:pPr algn="r" rtl="1">
              <a:lnSpc>
                <a:spcPts val="4944"/>
              </a:lnSpc>
            </a:pPr>
            <a:r>
              <a:rPr lang="ar-EG" sz="4800" spc="153">
                <a:solidFill>
                  <a:srgbClr val="000000"/>
                </a:solidFill>
                <a:latin typeface="Cairo"/>
                <a:ea typeface="Cairo"/>
                <a:cs typeface="Cairo"/>
                <a:sym typeface="Cairo"/>
                <a:rtl/>
              </a:rPr>
              <a:t>رحمة أنور</a:t>
            </a:r>
          </a:p>
        </p:txBody>
      </p:sp>
      <p:sp>
        <p:nvSpPr>
          <p:cNvPr id="11" name="TextBox 11"/>
          <p:cNvSpPr txBox="1"/>
          <p:nvPr/>
        </p:nvSpPr>
        <p:spPr>
          <a:xfrm>
            <a:off x="12229081" y="5066652"/>
            <a:ext cx="5197824" cy="646557"/>
          </a:xfrm>
          <a:prstGeom prst="rect">
            <a:avLst/>
          </a:prstGeom>
        </p:spPr>
        <p:txBody>
          <a:bodyPr lIns="0" tIns="0" rIns="0" bIns="0" rtlCol="0" anchor="t">
            <a:spAutoFit/>
          </a:bodyPr>
          <a:lstStyle/>
          <a:p>
            <a:pPr algn="r" rtl="1">
              <a:lnSpc>
                <a:spcPts val="4944"/>
              </a:lnSpc>
            </a:pPr>
            <a:r>
              <a:rPr lang="ar-EG" sz="4800" spc="153">
                <a:solidFill>
                  <a:srgbClr val="000000"/>
                </a:solidFill>
                <a:latin typeface="Cairo"/>
                <a:ea typeface="Cairo"/>
                <a:cs typeface="Cairo"/>
                <a:sym typeface="Cairo"/>
                <a:rtl/>
              </a:rPr>
              <a:t>شروق علي الدين</a:t>
            </a:r>
          </a:p>
        </p:txBody>
      </p:sp>
      <p:sp>
        <p:nvSpPr>
          <p:cNvPr id="12" name="TextBox 12"/>
          <p:cNvSpPr txBox="1"/>
          <p:nvPr/>
        </p:nvSpPr>
        <p:spPr>
          <a:xfrm>
            <a:off x="12229081" y="6227559"/>
            <a:ext cx="5197824" cy="646557"/>
          </a:xfrm>
          <a:prstGeom prst="rect">
            <a:avLst/>
          </a:prstGeom>
        </p:spPr>
        <p:txBody>
          <a:bodyPr lIns="0" tIns="0" rIns="0" bIns="0" rtlCol="0" anchor="t">
            <a:spAutoFit/>
          </a:bodyPr>
          <a:lstStyle/>
          <a:p>
            <a:pPr algn="r" rtl="1">
              <a:lnSpc>
                <a:spcPts val="4944"/>
              </a:lnSpc>
            </a:pPr>
            <a:r>
              <a:rPr lang="ar-EG" sz="4800" spc="153">
                <a:solidFill>
                  <a:srgbClr val="000000"/>
                </a:solidFill>
                <a:latin typeface="Cairo"/>
                <a:ea typeface="Cairo"/>
                <a:cs typeface="Cairo"/>
                <a:sym typeface="Cairo"/>
                <a:rtl/>
              </a:rPr>
              <a:t>دنيا حمدي</a:t>
            </a:r>
          </a:p>
        </p:txBody>
      </p:sp>
      <p:sp>
        <p:nvSpPr>
          <p:cNvPr id="13" name="TextBox 13"/>
          <p:cNvSpPr txBox="1"/>
          <p:nvPr/>
        </p:nvSpPr>
        <p:spPr>
          <a:xfrm>
            <a:off x="8178339" y="3905745"/>
            <a:ext cx="3424316" cy="646557"/>
          </a:xfrm>
          <a:prstGeom prst="rect">
            <a:avLst/>
          </a:prstGeom>
        </p:spPr>
        <p:txBody>
          <a:bodyPr lIns="0" tIns="0" rIns="0" bIns="0" rtlCol="0" anchor="t">
            <a:spAutoFit/>
          </a:bodyPr>
          <a:lstStyle/>
          <a:p>
            <a:pPr algn="r" rtl="1">
              <a:lnSpc>
                <a:spcPts val="4944"/>
              </a:lnSpc>
            </a:pPr>
            <a:r>
              <a:rPr lang="ar-EG" sz="4800" spc="153">
                <a:solidFill>
                  <a:srgbClr val="000000"/>
                </a:solidFill>
                <a:latin typeface="Cairo"/>
                <a:ea typeface="Cairo"/>
                <a:cs typeface="Cairo"/>
                <a:sym typeface="Cairo"/>
                <a:rtl/>
              </a:rPr>
              <a:t>محمد هشام</a:t>
            </a:r>
          </a:p>
        </p:txBody>
      </p:sp>
      <p:sp>
        <p:nvSpPr>
          <p:cNvPr id="14" name="TextBox 14"/>
          <p:cNvSpPr txBox="1"/>
          <p:nvPr/>
        </p:nvSpPr>
        <p:spPr>
          <a:xfrm>
            <a:off x="8178339" y="5066652"/>
            <a:ext cx="3424316" cy="646557"/>
          </a:xfrm>
          <a:prstGeom prst="rect">
            <a:avLst/>
          </a:prstGeom>
        </p:spPr>
        <p:txBody>
          <a:bodyPr lIns="0" tIns="0" rIns="0" bIns="0" rtlCol="0" anchor="t">
            <a:spAutoFit/>
          </a:bodyPr>
          <a:lstStyle/>
          <a:p>
            <a:pPr algn="r" rtl="1">
              <a:lnSpc>
                <a:spcPts val="4944"/>
              </a:lnSpc>
            </a:pPr>
            <a:r>
              <a:rPr lang="ar-EG" sz="4800" spc="153">
                <a:solidFill>
                  <a:srgbClr val="000000"/>
                </a:solidFill>
                <a:latin typeface="Cairo"/>
                <a:ea typeface="Cairo"/>
                <a:cs typeface="Cairo"/>
                <a:sym typeface="Cairo"/>
                <a:rtl/>
              </a:rPr>
              <a:t>مروان خليفة</a:t>
            </a:r>
          </a:p>
        </p:txBody>
      </p:sp>
      <p:sp>
        <p:nvSpPr>
          <p:cNvPr id="15" name="TextBox 15"/>
          <p:cNvSpPr txBox="1"/>
          <p:nvPr/>
        </p:nvSpPr>
        <p:spPr>
          <a:xfrm>
            <a:off x="6799645" y="6227559"/>
            <a:ext cx="4803010" cy="646557"/>
          </a:xfrm>
          <a:prstGeom prst="rect">
            <a:avLst/>
          </a:prstGeom>
        </p:spPr>
        <p:txBody>
          <a:bodyPr lIns="0" tIns="0" rIns="0" bIns="0" rtlCol="0" anchor="t">
            <a:spAutoFit/>
          </a:bodyPr>
          <a:lstStyle/>
          <a:p>
            <a:pPr algn="r" rtl="1">
              <a:lnSpc>
                <a:spcPts val="4944"/>
              </a:lnSpc>
            </a:pPr>
            <a:r>
              <a:rPr lang="ar-EG" sz="4800" spc="153">
                <a:solidFill>
                  <a:srgbClr val="000000"/>
                </a:solidFill>
                <a:latin typeface="Cairo"/>
                <a:ea typeface="Cairo"/>
                <a:cs typeface="Cairo"/>
                <a:sym typeface="Cairo"/>
                <a:rtl/>
              </a:rPr>
              <a:t>محمود عبد الدايم</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505</Words>
  <Application>Microsoft Office PowerPoint</Application>
  <PresentationFormat>Custom</PresentationFormat>
  <Paragraphs>51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Cairo</vt:lpstr>
      <vt:lpstr>Arial</vt:lpstr>
      <vt:lpstr>Cairo Bold</vt:lpstr>
      <vt:lpstr>Calibri</vt:lpstr>
      <vt:lpstr>Cairo Semi-Bold</vt:lpstr>
      <vt:lpstr>Public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dell</dc:creator>
  <cp:lastModifiedBy>Shorouk Ali El-Dien</cp:lastModifiedBy>
  <cp:revision>2</cp:revision>
  <dcterms:created xsi:type="dcterms:W3CDTF">2006-08-16T00:00:00Z</dcterms:created>
  <dcterms:modified xsi:type="dcterms:W3CDTF">2024-10-17T13:12:45Z</dcterms:modified>
  <dc:identifier>DAGTwnpToKM</dc:identifier>
</cp:coreProperties>
</file>