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1056;&#1072;&#1073;&#1086;&#1095;&#1080;&#1081;%20&#1089;&#1090;&#1086;&#1083;\&#1074;&#1099;&#1087;&#1086;&#1083;&#1085;&#1077;&#1085;&#1080;&#1077;%20&#1079;&#1072;&#1076;&#1072;&#1085;&#1080;&#1081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1056;&#1072;&#1073;&#1086;&#1095;&#1080;&#1081;%20&#1089;&#1090;&#1086;&#1083;\&#1074;&#1099;&#1087;&#1086;&#1083;&#1085;&#1077;&#1085;&#1080;&#1077;%20&#1079;&#1072;&#1076;&#1072;&#1085;&#1080;&#1081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1056;&#1072;&#1073;&#1086;&#1095;&#1080;&#1081;%20&#1089;&#1090;&#1086;&#1083;\&#1074;&#1099;&#1087;&#1086;&#1083;&#1085;&#1077;&#1085;&#1080;&#1077;%20&#1079;&#1072;&#1076;&#1072;&#1085;&#1080;&#1081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1056;&#1072;&#1073;&#1086;&#1095;&#1080;&#1081;%20&#1089;&#1090;&#1086;&#1083;\&#1074;&#1099;&#1087;&#1086;&#1083;&#1085;&#1077;&#1085;&#1080;&#1077;%20&#1079;&#1072;&#1076;&#1072;&#1085;&#1080;&#1081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1056;&#1072;&#1073;&#1086;&#1095;&#1080;&#1081;%20&#1089;&#1090;&#1086;&#1083;\&#1074;&#1099;&#1087;&#1086;&#1083;&#1085;&#1077;&#1085;&#1080;&#1077;%20&#1079;&#1072;&#1076;&#1072;&#1085;&#1080;&#1081;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1056;&#1072;&#1073;&#1086;&#1095;&#1080;&#1081;%20&#1089;&#1090;&#1086;&#1083;\&#1074;&#1099;&#1087;&#1086;&#1083;&#1085;&#1077;&#1085;&#1080;&#1077;%20&#1079;&#1072;&#1076;&#1072;&#1085;&#1080;&#1081;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1056;&#1072;&#1073;&#1086;&#1095;&#1080;&#1081;%20&#1089;&#1090;&#1086;&#1083;\&#1074;&#1099;&#1087;&#1086;&#1083;&#1085;&#1077;&#1085;&#1080;&#1077;%20&#1079;&#1072;&#1076;&#1072;&#1085;&#1080;&#1081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40828325123934"/>
          <c:y val="0.101562693715465"/>
          <c:w val="0.87039598914072369"/>
          <c:h val="0.7226576283600411"/>
        </c:manualLayout>
      </c:layout>
      <c:lineChart>
        <c:grouping val="standard"/>
        <c:varyColors val="0"/>
        <c:ser>
          <c:idx val="1"/>
          <c:order val="0"/>
          <c:spPr>
            <a:ln>
              <a:solidFill>
                <a:srgbClr val="0070C0"/>
              </a:solidFill>
            </a:ln>
          </c:spPr>
          <c:marker>
            <c:symbol val="squar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'свод-В'!$B$8:$P$8</c:f>
              <c:strCache>
                <c:ptCount val="15"/>
                <c:pt idx="0">
                  <c:v>В1</c:v>
                </c:pt>
                <c:pt idx="1">
                  <c:v>В2</c:v>
                </c:pt>
                <c:pt idx="2">
                  <c:v>В3</c:v>
                </c:pt>
                <c:pt idx="3">
                  <c:v>В4</c:v>
                </c:pt>
                <c:pt idx="4">
                  <c:v>В5</c:v>
                </c:pt>
                <c:pt idx="5">
                  <c:v>В6</c:v>
                </c:pt>
                <c:pt idx="6">
                  <c:v>В7</c:v>
                </c:pt>
                <c:pt idx="7">
                  <c:v>В8</c:v>
                </c:pt>
                <c:pt idx="8">
                  <c:v>В9</c:v>
                </c:pt>
                <c:pt idx="9">
                  <c:v>В10</c:v>
                </c:pt>
                <c:pt idx="10">
                  <c:v>В11</c:v>
                </c:pt>
                <c:pt idx="11">
                  <c:v>В12</c:v>
                </c:pt>
                <c:pt idx="12">
                  <c:v>В13</c:v>
                </c:pt>
                <c:pt idx="13">
                  <c:v>В14</c:v>
                </c:pt>
                <c:pt idx="14">
                  <c:v>В15</c:v>
                </c:pt>
              </c:strCache>
            </c:strRef>
          </c:cat>
          <c:val>
            <c:numRef>
              <c:f>'свод-В'!$B$9:$P$9</c:f>
              <c:numCache>
                <c:formatCode>0.0</c:formatCode>
                <c:ptCount val="15"/>
                <c:pt idx="0">
                  <c:v>93.410214168039786</c:v>
                </c:pt>
                <c:pt idx="1">
                  <c:v>80.348317251117905</c:v>
                </c:pt>
                <c:pt idx="2">
                  <c:v>94.963520828430234</c:v>
                </c:pt>
                <c:pt idx="3">
                  <c:v>73.782066368557309</c:v>
                </c:pt>
                <c:pt idx="4">
                  <c:v>63.003059543421983</c:v>
                </c:pt>
                <c:pt idx="5">
                  <c:v>62.979524594022124</c:v>
                </c:pt>
                <c:pt idx="6">
                  <c:v>86.867498234878781</c:v>
                </c:pt>
                <c:pt idx="7">
                  <c:v>46.693339609319942</c:v>
                </c:pt>
                <c:pt idx="8">
                  <c:v>49.305718992704264</c:v>
                </c:pt>
                <c:pt idx="9">
                  <c:v>35.514238644386914</c:v>
                </c:pt>
                <c:pt idx="10">
                  <c:v>16.545069428100728</c:v>
                </c:pt>
                <c:pt idx="11">
                  <c:v>36.055542480583654</c:v>
                </c:pt>
                <c:pt idx="12">
                  <c:v>47.658272534714051</c:v>
                </c:pt>
                <c:pt idx="13">
                  <c:v>25.55895504824673</c:v>
                </c:pt>
                <c:pt idx="14" formatCode="General">
                  <c:v>28.171334431630971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24160"/>
        <c:axId val="89134592"/>
      </c:lineChart>
      <c:catAx>
        <c:axId val="82124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891345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91345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.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82124160"/>
        <c:crosses val="autoZero"/>
        <c:crossBetween val="between"/>
        <c:majorUnit val="20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909159305451376E-2"/>
          <c:y val="4.2666777778067128E-2"/>
          <c:w val="0.88597909492600913"/>
          <c:h val="0.8400021875056966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0"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200" baseline="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'свод-С'!$A$6:$A$23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cat>
          <c:val>
            <c:numRef>
              <c:f>'свод-С'!$C$6:$C$23</c:f>
              <c:numCache>
                <c:formatCode>0.00</c:formatCode>
                <c:ptCount val="18"/>
                <c:pt idx="0">
                  <c:v>70.416568604377957</c:v>
                </c:pt>
                <c:pt idx="1">
                  <c:v>11.390915509531654</c:v>
                </c:pt>
                <c:pt idx="2">
                  <c:v>6.8957401741586324</c:v>
                </c:pt>
                <c:pt idx="3">
                  <c:v>5.413038361967522</c:v>
                </c:pt>
                <c:pt idx="4">
                  <c:v>1.9298658507884208</c:v>
                </c:pt>
                <c:pt idx="5">
                  <c:v>1.6239115085902565</c:v>
                </c:pt>
                <c:pt idx="6">
                  <c:v>1.0355377735937867</c:v>
                </c:pt>
                <c:pt idx="7">
                  <c:v>0.49423393739703458</c:v>
                </c:pt>
                <c:pt idx="8">
                  <c:v>0.40009413979759945</c:v>
                </c:pt>
                <c:pt idx="9">
                  <c:v>0.1176747469992942</c:v>
                </c:pt>
                <c:pt idx="10">
                  <c:v>0.14120969639915273</c:v>
                </c:pt>
                <c:pt idx="11">
                  <c:v>7.0604848199576367E-2</c:v>
                </c:pt>
                <c:pt idx="12">
                  <c:v>0</c:v>
                </c:pt>
                <c:pt idx="13">
                  <c:v>7.0604848199576367E-2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89163648"/>
        <c:axId val="89165184"/>
      </c:barChart>
      <c:catAx>
        <c:axId val="8916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891651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9165184"/>
        <c:scaling>
          <c:orientation val="minMax"/>
          <c:max val="7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/>
                  <a:t>%</a:t>
                </a:r>
              </a:p>
            </c:rich>
          </c:tx>
          <c:layout>
            <c:manualLayout>
              <c:xMode val="edge"/>
              <c:yMode val="edge"/>
              <c:x val="1.0785824345146428E-2"/>
              <c:y val="0.44266778652668415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89163648"/>
        <c:crosses val="autoZero"/>
        <c:crossBetween val="between"/>
        <c:majorUnit val="20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-RU" sz="1800" b="0">
                <a:latin typeface="Times New Roman" pitchFamily="18" charset="0"/>
                <a:cs typeface="Times New Roman" pitchFamily="18" charset="0"/>
              </a:rPr>
              <a:t>"0 баллов"</a:t>
            </a:r>
          </a:p>
        </c:rich>
      </c:tx>
      <c:layout>
        <c:manualLayout>
          <c:xMode val="edge"/>
          <c:yMode val="edge"/>
          <c:x val="0.409586866545529"/>
          <c:y val="3.703716810679581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636192461942705"/>
          <c:y val="0.23703789437895825"/>
          <c:w val="0.84313904875376322"/>
          <c:h val="0.6000021701467380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1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6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'свод-С'!$A$32:$A$37</c:f>
              <c:strCache>
                <c:ptCount val="6"/>
                <c:pt idx="0">
                  <c:v>с1</c:v>
                </c:pt>
                <c:pt idx="1">
                  <c:v>с2</c:v>
                </c:pt>
                <c:pt idx="2">
                  <c:v>с3</c:v>
                </c:pt>
                <c:pt idx="3">
                  <c:v>с4</c:v>
                </c:pt>
                <c:pt idx="4">
                  <c:v>с5</c:v>
                </c:pt>
                <c:pt idx="5">
                  <c:v>c6</c:v>
                </c:pt>
              </c:strCache>
            </c:strRef>
          </c:cat>
          <c:val>
            <c:numRef>
              <c:f>'свод-С'!$D$32:$D$37</c:f>
              <c:numCache>
                <c:formatCode>0.0</c:formatCode>
                <c:ptCount val="6"/>
                <c:pt idx="0">
                  <c:v>80.795481289715227</c:v>
                </c:pt>
                <c:pt idx="1">
                  <c:v>97.175806072016499</c:v>
                </c:pt>
                <c:pt idx="2">
                  <c:v>81.501529771711219</c:v>
                </c:pt>
                <c:pt idx="3">
                  <c:v>98.987997175806072</c:v>
                </c:pt>
                <c:pt idx="4">
                  <c:v>99.223346669804656</c:v>
                </c:pt>
                <c:pt idx="5">
                  <c:v>91.739232760649571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6848"/>
        <c:axId val="92608384"/>
      </c:barChart>
      <c:catAx>
        <c:axId val="9260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26083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608384"/>
        <c:scaling>
          <c:orientation val="minMax"/>
          <c:max val="100"/>
        </c:scaling>
        <c:delete val="0"/>
        <c:axPos val="l"/>
        <c:numFmt formatCode="0.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2606848"/>
        <c:crosses val="autoZero"/>
        <c:crossBetween val="between"/>
        <c:majorUnit val="20"/>
        <c:minorUnit val="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-RU" sz="1800" b="0">
                <a:latin typeface="Times New Roman" pitchFamily="18" charset="0"/>
                <a:cs typeface="Times New Roman" pitchFamily="18" charset="0"/>
              </a:rPr>
              <a:t>"1 балл"</a:t>
            </a:r>
          </a:p>
        </c:rich>
      </c:tx>
      <c:layout>
        <c:manualLayout>
          <c:xMode val="edge"/>
          <c:yMode val="edge"/>
          <c:x val="0.44081673614327632"/>
          <c:y val="3.906253354018480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477743725148129"/>
          <c:y val="0.24232090988626467"/>
          <c:w val="0.85102125619943836"/>
          <c:h val="0.59375113249041289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1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600" b="0" i="0" u="none" strike="noStrike" baseline="0">
                    <a:solidFill>
                      <a:srgbClr val="0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'свод-С'!$A$32:$A$37</c:f>
              <c:strCache>
                <c:ptCount val="6"/>
                <c:pt idx="0">
                  <c:v>с1</c:v>
                </c:pt>
                <c:pt idx="1">
                  <c:v>с2</c:v>
                </c:pt>
                <c:pt idx="2">
                  <c:v>с3</c:v>
                </c:pt>
                <c:pt idx="3">
                  <c:v>с4</c:v>
                </c:pt>
                <c:pt idx="4">
                  <c:v>с5</c:v>
                </c:pt>
                <c:pt idx="5">
                  <c:v>c6</c:v>
                </c:pt>
              </c:strCache>
            </c:strRef>
          </c:cat>
          <c:val>
            <c:numRef>
              <c:f>'свод-С'!$F$32:$F$37</c:f>
              <c:numCache>
                <c:formatCode>0.0</c:formatCode>
                <c:ptCount val="6"/>
                <c:pt idx="0">
                  <c:v>7.0604848199576216</c:v>
                </c:pt>
                <c:pt idx="1">
                  <c:v>1.7180513061896916</c:v>
                </c:pt>
                <c:pt idx="2">
                  <c:v>14.050364791715699</c:v>
                </c:pt>
                <c:pt idx="3">
                  <c:v>0.84725817839491668</c:v>
                </c:pt>
                <c:pt idx="4">
                  <c:v>0.72958343139562254</c:v>
                </c:pt>
                <c:pt idx="5">
                  <c:v>6.1426217933631637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33344"/>
        <c:axId val="92635136"/>
      </c:barChart>
      <c:catAx>
        <c:axId val="92633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2635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635136"/>
        <c:scaling>
          <c:orientation val="minMax"/>
          <c:max val="100"/>
        </c:scaling>
        <c:delete val="0"/>
        <c:axPos val="l"/>
        <c:numFmt formatCode="0.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263334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-RU" sz="1800">
                <a:latin typeface="Times New Roman" pitchFamily="18" charset="0"/>
                <a:cs typeface="Times New Roman" pitchFamily="18" charset="0"/>
              </a:rPr>
              <a:t>"2 балла"</a:t>
            </a:r>
          </a:p>
        </c:rich>
      </c:tx>
      <c:layout>
        <c:manualLayout>
          <c:xMode val="edge"/>
          <c:yMode val="edge"/>
          <c:x val="0.41194029850746361"/>
          <c:y val="3.831417624521072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22388059701586"/>
          <c:y val="0.1609201423317107"/>
          <c:w val="0.8"/>
          <c:h val="0.647512001287121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0"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0.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60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'свод-С'!$A$32:$A$37</c:f>
              <c:strCache>
                <c:ptCount val="6"/>
                <c:pt idx="0">
                  <c:v>с1</c:v>
                </c:pt>
                <c:pt idx="1">
                  <c:v>с2</c:v>
                </c:pt>
                <c:pt idx="2">
                  <c:v>с3</c:v>
                </c:pt>
                <c:pt idx="3">
                  <c:v>с4</c:v>
                </c:pt>
                <c:pt idx="4">
                  <c:v>с5</c:v>
                </c:pt>
                <c:pt idx="5">
                  <c:v>c6</c:v>
                </c:pt>
              </c:strCache>
            </c:strRef>
          </c:cat>
          <c:val>
            <c:numRef>
              <c:f>'свод-С'!$H$32:$H$37</c:f>
              <c:numCache>
                <c:formatCode>0.00</c:formatCode>
                <c:ptCount val="6"/>
                <c:pt idx="0">
                  <c:v>12.144033890327135</c:v>
                </c:pt>
                <c:pt idx="1">
                  <c:v>1.1061426217933681</c:v>
                </c:pt>
                <c:pt idx="2">
                  <c:v>1.0120028241939323</c:v>
                </c:pt>
                <c:pt idx="3">
                  <c:v>2.3534949399858788E-2</c:v>
                </c:pt>
                <c:pt idx="4">
                  <c:v>4.7069898799717576E-2</c:v>
                </c:pt>
                <c:pt idx="5">
                  <c:v>2.0475405977877212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92688768"/>
        <c:axId val="92690304"/>
      </c:barChart>
      <c:catAx>
        <c:axId val="92688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26903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690304"/>
        <c:scaling>
          <c:orientation val="minMax"/>
          <c:max val="100"/>
        </c:scaling>
        <c:delete val="0"/>
        <c:axPos val="l"/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2688768"/>
        <c:crosses val="autoZero"/>
        <c:crossBetween val="between"/>
        <c:majorUnit val="20"/>
        <c:minorUnit val="2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-RU" sz="1800">
                <a:latin typeface="Times New Roman" pitchFamily="18" charset="0"/>
                <a:cs typeface="Times New Roman" pitchFamily="18" charset="0"/>
              </a:rPr>
              <a:t>"3 балла"</a:t>
            </a:r>
          </a:p>
        </c:rich>
      </c:tx>
      <c:layout>
        <c:manualLayout>
          <c:xMode val="edge"/>
          <c:yMode val="edge"/>
          <c:x val="0.39501779359430794"/>
          <c:y val="3.816793893129770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014234875444841"/>
          <c:y val="0.1793896473000047"/>
          <c:w val="0.79003558718861211"/>
          <c:h val="0.648856171085123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0"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600" b="0" i="0" u="none" strike="noStrike" baseline="0">
                    <a:solidFill>
                      <a:srgbClr val="0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'свод-С'!$A$34:$A$37</c:f>
              <c:strCache>
                <c:ptCount val="4"/>
                <c:pt idx="0">
                  <c:v>с3</c:v>
                </c:pt>
                <c:pt idx="1">
                  <c:v>с4</c:v>
                </c:pt>
                <c:pt idx="2">
                  <c:v>с5</c:v>
                </c:pt>
                <c:pt idx="3">
                  <c:v>c6</c:v>
                </c:pt>
              </c:strCache>
            </c:strRef>
          </c:cat>
          <c:val>
            <c:numRef>
              <c:f>'свод-С'!$J$34:$J$37</c:f>
              <c:numCache>
                <c:formatCode>0.00</c:formatCode>
                <c:ptCount val="4"/>
                <c:pt idx="0">
                  <c:v>3.4361026123793827</c:v>
                </c:pt>
                <c:pt idx="1">
                  <c:v>0.14120969639915273</c:v>
                </c:pt>
                <c:pt idx="2">
                  <c:v>0</c:v>
                </c:pt>
                <c:pt idx="3">
                  <c:v>2.3534949399858788E-2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95631616"/>
        <c:axId val="95682560"/>
      </c:barChart>
      <c:catAx>
        <c:axId val="95631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56825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5682560"/>
        <c:scaling>
          <c:orientation val="minMax"/>
          <c:max val="100"/>
        </c:scaling>
        <c:delete val="0"/>
        <c:axPos val="l"/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5631616"/>
        <c:crosses val="autoZero"/>
        <c:crossBetween val="between"/>
        <c:majorUnit val="20"/>
        <c:minorUnit val="2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-RU" sz="1800">
                <a:latin typeface="Times New Roman" pitchFamily="18" charset="0"/>
                <a:cs typeface="Times New Roman" pitchFamily="18" charset="0"/>
              </a:rPr>
              <a:t>"4 балла"</a:t>
            </a:r>
          </a:p>
        </c:rich>
      </c:tx>
      <c:layout>
        <c:manualLayout>
          <c:xMode val="edge"/>
          <c:yMode val="edge"/>
          <c:x val="0.38521400778210241"/>
          <c:y val="3.861003861003860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7509727626459143"/>
          <c:y val="0.17760651243988368"/>
          <c:w val="0.77042801556420482"/>
          <c:h val="0.6486498715195828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0"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60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'свод-С'!$A$36:$A$37</c:f>
              <c:strCache>
                <c:ptCount val="2"/>
                <c:pt idx="0">
                  <c:v>с5</c:v>
                </c:pt>
                <c:pt idx="1">
                  <c:v>c6</c:v>
                </c:pt>
              </c:strCache>
            </c:strRef>
          </c:cat>
          <c:val>
            <c:numRef>
              <c:f>'свод-С'!$L$36:$L$37</c:f>
              <c:numCache>
                <c:formatCode>0.00</c:formatCode>
                <c:ptCount val="2"/>
                <c:pt idx="0">
                  <c:v>0</c:v>
                </c:pt>
                <c:pt idx="1">
                  <c:v>4.7069898799717576E-2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703424"/>
        <c:axId val="95704960"/>
      </c:barChart>
      <c:catAx>
        <c:axId val="9570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57049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5704960"/>
        <c:scaling>
          <c:orientation val="minMax"/>
          <c:max val="10"/>
        </c:scaling>
        <c:delete val="0"/>
        <c:axPos val="l"/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Times New Roman" pitchFamily="18" charset="0"/>
                <a:ea typeface="Arial Cyr"/>
                <a:cs typeface="Times New Roman" pitchFamily="18" charset="0"/>
              </a:defRPr>
            </a:pPr>
            <a:endParaRPr lang="ru-RU"/>
          </a:p>
        </c:txPr>
        <c:crossAx val="95703424"/>
        <c:crosses val="autoZero"/>
        <c:crossBetween val="between"/>
        <c:majorUnit val="2"/>
        <c:minorUnit val="2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C5BF20-302A-4E70-B711-825F4E69C367}" type="datetimeFigureOut">
              <a:rPr lang="ru-RU" smtClean="0"/>
              <a:pPr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71F775-20FF-4984-9221-1153F4AA28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242889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Анализ результатов ЕГЭ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 математике (2014)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Астраханская область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00430" y="4071942"/>
            <a:ext cx="4572032" cy="1857388"/>
          </a:xfrm>
        </p:spPr>
        <p:txBody>
          <a:bodyPr>
            <a:normAutofit/>
          </a:bodyPr>
          <a:lstStyle/>
          <a:p>
            <a:pPr algn="r">
              <a:spcBef>
                <a:spcPts val="180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Председатель комиссии ЕГЭ</a:t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математике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Ратникова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С.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ts val="180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Зампредседателя комиссии ЕГЭ</a:t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математике Забалуева А. В.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57158" y="285728"/>
          <a:ext cx="8501122" cy="6357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428596" y="357166"/>
          <a:ext cx="8286808" cy="62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48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Характеристика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КИМов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2014 года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250" dirty="0" smtClean="0">
                <a:latin typeface="Times New Roman" pitchFamily="18" charset="0"/>
                <a:cs typeface="Times New Roman" pitchFamily="18" charset="0"/>
              </a:rPr>
              <a:t>Добавлено задание базового уровня сложности (код 2.1.12 по КЭС, код 6.1. по КТ)  с  кратким  ответом,  проверяющее  практические  навыки  применения математики в повседневной жизни. 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250" dirty="0" smtClean="0">
                <a:latin typeface="Times New Roman" pitchFamily="18" charset="0"/>
                <a:cs typeface="Times New Roman" pitchFamily="18" charset="0"/>
              </a:rPr>
              <a:t>Изменён  порядок  заданий  в  экзаменационной  работе  (задание  по  теории вероятностей  перенесено  на  позицию  6,  задания  по  геометрии  перенесены  на позиции 5, 8, 10, 13).  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250" dirty="0" smtClean="0">
                <a:latin typeface="Times New Roman" pitchFamily="18" charset="0"/>
                <a:cs typeface="Times New Roman" pitchFamily="18" charset="0"/>
              </a:rPr>
              <a:t>Без изменения сложности расширена тематика заданий С1, С3, С5, С6. 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250" dirty="0" smtClean="0">
                <a:latin typeface="Times New Roman" pitchFamily="18" charset="0"/>
                <a:cs typeface="Times New Roman" pitchFamily="18" charset="0"/>
              </a:rPr>
              <a:t>Без изменения сложности расширена тематика задания С4 – в этом задании  может  присутствовать  пункт  на  доказательство  геометрического факта.</a:t>
            </a:r>
            <a:endParaRPr lang="ru-RU" sz="22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Структура экзаменационной работы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1460" y="1428736"/>
            <a:ext cx="8401080" cy="5214974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2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Экзаменационная работа состоит из двух частей, которые различаются по  содержанию,  сложности  и  числу  заданий.  Определяющим  признаком каждой части работы является форма заданий: </a:t>
            </a:r>
          </a:p>
          <a:p>
            <a:pPr algn="just">
              <a:spcBef>
                <a:spcPts val="12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– часть 1 содержит 10 заданий (задания В1–В10) с  кратким ответом базового уровня сложности; </a:t>
            </a:r>
          </a:p>
          <a:p>
            <a:pPr algn="just">
              <a:spcBef>
                <a:spcPts val="12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– часть 2 содержит пять заданий (задания В11–В15) с кратким ответом и  шесть заданий (задания  С1–С6)  с  развёрнутым  ответом повышенного  и высокого уровней сложности. </a:t>
            </a:r>
          </a:p>
          <a:p>
            <a:pPr algn="just">
              <a:spcBef>
                <a:spcPts val="12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Задания  с  кратким  ответом  В1–В10  экзаменационной  работы предназначены  для  определения  математических  компетентностей выпускников  образовательных  учреждений,  реализующих  программы среднего (полного) общего образования на базовом уровне. </a:t>
            </a:r>
          </a:p>
          <a:p>
            <a:pPr algn="just">
              <a:spcBef>
                <a:spcPts val="1200"/>
              </a:spcBef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результатов выполнения заданий части 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8215368" cy="1826402"/>
        </p:xfrm>
        <a:graphic>
          <a:graphicData uri="http://schemas.openxmlformats.org/drawingml/2006/table">
            <a:tbl>
              <a:tblPr/>
              <a:tblGrid>
                <a:gridCol w="178594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 задания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В1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В2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В3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В4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В5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В6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В7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В8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В9</a:t>
                      </a:r>
                      <a:endParaRPr lang="ru-RU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В10</a:t>
                      </a:r>
                      <a:endParaRPr lang="ru-RU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В11</a:t>
                      </a:r>
                      <a:endParaRPr lang="ru-RU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В12</a:t>
                      </a:r>
                      <a:endParaRPr lang="ru-RU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В13</a:t>
                      </a:r>
                      <a:endParaRPr lang="ru-RU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В14</a:t>
                      </a:r>
                      <a:endParaRPr lang="ru-RU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В15</a:t>
                      </a:r>
                      <a:endParaRPr lang="ru-RU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Всего по Астраханской области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93,4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80,3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95,0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73,8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63,0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63,0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86,9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46,7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49,3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35,5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16,5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36,1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47,7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25,6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28,2</a:t>
                      </a:r>
                      <a:endParaRPr lang="ru-RU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6"/>
          <p:cNvGraphicFramePr/>
          <p:nvPr/>
        </p:nvGraphicFramePr>
        <p:xfrm>
          <a:off x="428596" y="3857628"/>
          <a:ext cx="8215370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результатов выполнения заданий части 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1"/>
          <p:cNvGraphicFramePr/>
          <p:nvPr/>
        </p:nvGraphicFramePr>
        <p:xfrm>
          <a:off x="428596" y="1714488"/>
          <a:ext cx="8286808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28596" y="357166"/>
          <a:ext cx="8358252" cy="6143666"/>
        </p:xfrm>
        <a:graphic>
          <a:graphicData uri="http://schemas.openxmlformats.org/drawingml/2006/table">
            <a:tbl>
              <a:tblPr/>
              <a:tblGrid>
                <a:gridCol w="696521"/>
                <a:gridCol w="696521"/>
                <a:gridCol w="696521"/>
                <a:gridCol w="696521"/>
                <a:gridCol w="696521"/>
                <a:gridCol w="696521"/>
                <a:gridCol w="696521"/>
                <a:gridCol w="696521"/>
                <a:gridCol w="696521"/>
                <a:gridCol w="696521"/>
                <a:gridCol w="696521"/>
                <a:gridCol w="696521"/>
              </a:tblGrid>
              <a:tr h="128473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Задания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макс.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балл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баллов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балл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балла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балла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балла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9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3433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80,8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7,1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516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12,14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с2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4129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97,2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1,11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с3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3463</a:t>
                      </a:r>
                      <a:endParaRPr lang="ru-RU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81,5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597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3,44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с4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4206</a:t>
                      </a:r>
                      <a:endParaRPr lang="ru-RU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99,0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0,14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с5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4216</a:t>
                      </a:r>
                      <a:endParaRPr lang="ru-RU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99,2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0,7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0,05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0,00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0,00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9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c6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3898</a:t>
                      </a:r>
                      <a:endParaRPr lang="ru-RU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91,7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6,1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2,05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0,05</a:t>
                      </a:r>
                      <a:endParaRPr lang="ru-RU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214282" y="214290"/>
          <a:ext cx="8715436" cy="6357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285720" y="285728"/>
          <a:ext cx="8572560" cy="628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285720" y="285728"/>
          <a:ext cx="8572560" cy="6357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84</TotalTime>
  <Words>254</Words>
  <Application>Microsoft Office PowerPoint</Application>
  <PresentationFormat>Экран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Анализ результатов ЕГЭ по математике (2014) Астраханская область</vt:lpstr>
      <vt:lpstr>Характеристика КИМов 2014 года </vt:lpstr>
      <vt:lpstr>Структура экзаменационной работы</vt:lpstr>
      <vt:lpstr>Анализ результатов выполнения заданий части В</vt:lpstr>
      <vt:lpstr>Анализ результатов выполнения заданий части 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результатов ЕГЭ по математике (2014) Астраханская область</dc:title>
  <dc:creator>ШОД</dc:creator>
  <cp:lastModifiedBy>Admin</cp:lastModifiedBy>
  <cp:revision>11</cp:revision>
  <dcterms:created xsi:type="dcterms:W3CDTF">2014-08-26T08:11:59Z</dcterms:created>
  <dcterms:modified xsi:type="dcterms:W3CDTF">2014-10-02T07:42:59Z</dcterms:modified>
</cp:coreProperties>
</file>