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theme/themeOverride5.xml" ContentType="application/vnd.openxmlformats-officedocument.themeOverride+xml"/>
  <Override PartName="/ppt/charts/chart14.xml" ContentType="application/vnd.openxmlformats-officedocument.drawingml.chart+xml"/>
  <Override PartName="/ppt/theme/themeOverride6.xml" ContentType="application/vnd.openxmlformats-officedocument.themeOverride+xml"/>
  <Override PartName="/ppt/charts/chart15.xml" ContentType="application/vnd.openxmlformats-officedocument.drawingml.chart+xml"/>
  <Override PartName="/ppt/theme/themeOverride7.xml" ContentType="application/vnd.openxmlformats-officedocument.themeOverride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2" r:id="rId9"/>
    <p:sldId id="264" r:id="rId10"/>
    <p:sldId id="263" r:id="rId11"/>
    <p:sldId id="268" r:id="rId12"/>
    <p:sldId id="266" r:id="rId13"/>
    <p:sldId id="277" r:id="rId14"/>
    <p:sldId id="269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735763" cy="98694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9A0000"/>
    <a:srgbClr val="0060A8"/>
    <a:srgbClr val="004274"/>
    <a:srgbClr val="003760"/>
    <a:srgbClr val="00589A"/>
    <a:srgbClr val="AB5005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02.4\ege\&#1041;&#1072;&#1079;&#1072;%202014\011_&#1057;&#1058;&#1040;&#1058;&#1048;&#1057;&#1058;&#1048;&#1050;&#1040;\9_&#1057;&#1058;&#1040;&#1058;_\&#1043;&#1086;&#1090;&#1086;&#1074;&#1086;\&#1057;&#1087;&#1080;&#1089;&#1086;&#1082;%20&#1054;&#1059;_%20&#1056;&#1091;&#1089;&#1089;&#1082;&#1080;&#1081;%20&#1103;&#1079;&#1099;&#1082;%20&#1080;%20&#1052;&#1072;&#1090;&#1077;&#1084;&#1072;&#1090;&#1080;&#1082;&#1072;%20&#1089;&#1090;&#1072;&#1090;&#1080;&#1089;.%20&#1087;&#1086;%20&#1089;&#1088;%20&#1073;&#1072;&#1083;&#1083;&#1091;%202014.xls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4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5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5.bin"/><Relationship Id="rId1" Type="http://schemas.openxmlformats.org/officeDocument/2006/relationships/themeOverride" Target="../theme/themeOverride6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6.bin"/><Relationship Id="rId1" Type="http://schemas.openxmlformats.org/officeDocument/2006/relationships/themeOverride" Target="../theme/themeOverride7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&#1050;&#1085;&#1080;&#1075;&#1072;1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veta\Desktop\&#1044;&#1083;&#1103;%20&#1088;&#1072;&#1073;&#1086;&#1090;&#1099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ГИА-11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2013г.</c:v>
                </c:pt>
                <c:pt idx="1">
                  <c:v>2014г.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4287</c:v>
                </c:pt>
                <c:pt idx="1">
                  <c:v>4420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ГИА-9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2013г.</c:v>
                </c:pt>
                <c:pt idx="1">
                  <c:v>2014г.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8554</c:v>
                </c:pt>
                <c:pt idx="1">
                  <c:v>8529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581416"/>
        <c:axId val="169272984"/>
      </c:barChart>
      <c:catAx>
        <c:axId val="170581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9272984"/>
        <c:crosses val="autoZero"/>
        <c:auto val="1"/>
        <c:lblAlgn val="ctr"/>
        <c:lblOffset val="100"/>
        <c:noMultiLvlLbl val="0"/>
      </c:catAx>
      <c:valAx>
        <c:axId val="169272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581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Русский язык</c:v>
                </c:pt>
                <c:pt idx="1">
                  <c:v>Математика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</c:v>
                </c:pt>
                <c:pt idx="1">
                  <c:v>7.0000000000000007E-2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Русский язык</c:v>
                </c:pt>
                <c:pt idx="1">
                  <c:v>Математика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0.4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608984"/>
        <c:axId val="170609376"/>
      </c:barChart>
      <c:catAx>
        <c:axId val="170608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609376"/>
        <c:crosses val="autoZero"/>
        <c:auto val="1"/>
        <c:lblAlgn val="ctr"/>
        <c:lblOffset val="100"/>
        <c:noMultiLvlLbl val="0"/>
      </c:catAx>
      <c:valAx>
        <c:axId val="170609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6089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sz="2400" b="1" i="0" baseline="0" dirty="0">
                <a:effectLst/>
              </a:rPr>
              <a:t>Средний балл по обязательным предметам в 2014 году – распределение по муниципалитетам</a:t>
            </a:r>
            <a:endParaRPr lang="ru-RU" sz="2400" dirty="0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4074584526185188E-2"/>
          <c:y val="0.20194777740744854"/>
          <c:w val="0.92807391900519165"/>
          <c:h val="0.40826605685787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'[Список ОУ_ Русский язык и Математика статис. по ср баллу 2014.xls]Мо по среднему баллу'!$B$45</c:f>
              <c:strCache>
                <c:ptCount val="1"/>
                <c:pt idx="0">
                  <c:v>Русский язык</c:v>
                </c:pt>
              </c:strCache>
            </c:strRef>
          </c:tx>
          <c:spPr>
            <a:solidFill>
              <a:srgbClr val="00589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'[Список ОУ_ Русский язык и Математика статис. по ср баллу 2014.xls]Мо по среднему баллу'!$A$46:$A$59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'[Список ОУ_ Русский язык и Математика статис. по ср баллу 2014.xls]Мо по среднему баллу'!$B$46:$B$59</c:f>
              <c:numCache>
                <c:formatCode>0.0</c:formatCode>
                <c:ptCount val="14"/>
                <c:pt idx="0">
                  <c:v>4.4000000000000004</c:v>
                </c:pt>
                <c:pt idx="1">
                  <c:v>4.1100000000000003</c:v>
                </c:pt>
                <c:pt idx="2">
                  <c:v>3.7</c:v>
                </c:pt>
                <c:pt idx="3">
                  <c:v>3.9</c:v>
                </c:pt>
                <c:pt idx="4">
                  <c:v>3.9</c:v>
                </c:pt>
                <c:pt idx="5">
                  <c:v>3.87</c:v>
                </c:pt>
                <c:pt idx="6">
                  <c:v>3.76</c:v>
                </c:pt>
                <c:pt idx="7">
                  <c:v>4</c:v>
                </c:pt>
                <c:pt idx="8">
                  <c:v>3.94</c:v>
                </c:pt>
                <c:pt idx="9">
                  <c:v>3.93</c:v>
                </c:pt>
                <c:pt idx="10">
                  <c:v>3.98</c:v>
                </c:pt>
                <c:pt idx="11">
                  <c:v>4.0060000000000002</c:v>
                </c:pt>
                <c:pt idx="12">
                  <c:v>3.96</c:v>
                </c:pt>
                <c:pt idx="13">
                  <c:v>3.96</c:v>
                </c:pt>
              </c:numCache>
            </c:numRef>
          </c:val>
        </c:ser>
        <c:ser>
          <c:idx val="1"/>
          <c:order val="1"/>
          <c:tx>
            <c:strRef>
              <c:f>'[Список ОУ_ Русский язык и Математика статис. по ср баллу 2014.xls]Мо по среднему баллу'!$C$45</c:f>
              <c:strCache>
                <c:ptCount val="1"/>
                <c:pt idx="0">
                  <c:v>Математика</c:v>
                </c:pt>
              </c:strCache>
            </c:strRef>
          </c:tx>
          <c:spPr>
            <a:solidFill>
              <a:srgbClr val="9A0000"/>
            </a:solidFill>
          </c:spPr>
          <c:invertIfNegative val="0"/>
          <c:dLbls>
            <c:dLbl>
              <c:idx val="0"/>
              <c:layout>
                <c:manualLayout>
                  <c:x val="1.1154754208943478E-2"/>
                  <c:y val="-1.95965880334283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7528899471196895E-2"/>
                  <c:y val="-2.5475564443456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4341826840070186E-2"/>
                  <c:y val="-1.95967423372711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1154754208943478E-2"/>
                  <c:y val="-1.95965880334283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7.9676815778167692E-3"/>
                  <c:y val="1.95965880334283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4341826840070186E-2"/>
                  <c:y val="5.87897641002851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1154754208943478E-2"/>
                  <c:y val="-3.91931760668571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7.9676815778167692E-3"/>
                  <c:y val="1.17579528200570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4341826840070186E-2"/>
                  <c:y val="-1.7637083533928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1.1154754208943478E-2"/>
                  <c:y val="-3.91931760668571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1.5935363155633538E-2"/>
                  <c:y val="1.3717611623399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4.7806089466900618E-3"/>
                  <c:y val="-1.76369292300855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9.5612178933802399E-3"/>
                  <c:y val="3.91931760668567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6.374145262253416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'[Список ОУ_ Русский язык и Математика статис. по ср баллу 2014.xls]Мо по среднему баллу'!$A$46:$A$59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'[Список ОУ_ Русский язык и Математика статис. по ср баллу 2014.xls]Мо по среднему баллу'!$C$46:$C$59</c:f>
              <c:numCache>
                <c:formatCode>0.0</c:formatCode>
                <c:ptCount val="14"/>
                <c:pt idx="0">
                  <c:v>4.18</c:v>
                </c:pt>
                <c:pt idx="1">
                  <c:v>3.61</c:v>
                </c:pt>
                <c:pt idx="2">
                  <c:v>3.18</c:v>
                </c:pt>
                <c:pt idx="3">
                  <c:v>3.36</c:v>
                </c:pt>
                <c:pt idx="4">
                  <c:v>3.64</c:v>
                </c:pt>
                <c:pt idx="5">
                  <c:v>3.45</c:v>
                </c:pt>
                <c:pt idx="6">
                  <c:v>3.33</c:v>
                </c:pt>
                <c:pt idx="7">
                  <c:v>3.56</c:v>
                </c:pt>
                <c:pt idx="8">
                  <c:v>3.18</c:v>
                </c:pt>
                <c:pt idx="9">
                  <c:v>3.33</c:v>
                </c:pt>
                <c:pt idx="10">
                  <c:v>3.55</c:v>
                </c:pt>
                <c:pt idx="11">
                  <c:v>3.18</c:v>
                </c:pt>
                <c:pt idx="12">
                  <c:v>3.46</c:v>
                </c:pt>
                <c:pt idx="13">
                  <c:v>3.54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98000"/>
        <c:axId val="213398392"/>
      </c:barChart>
      <c:lineChart>
        <c:grouping val="standard"/>
        <c:varyColors val="0"/>
        <c:ser>
          <c:idx val="2"/>
          <c:order val="2"/>
          <c:tx>
            <c:strRef>
              <c:f>'[Список ОУ_ Русский язык и Математика статис. по ср баллу 2014.xls]Мо по среднему баллу'!$D$45</c:f>
              <c:strCache>
                <c:ptCount val="1"/>
                <c:pt idx="0">
                  <c:v>среднее значение р.я.</c:v>
                </c:pt>
              </c:strCache>
            </c:strRef>
          </c:tx>
          <c:spPr>
            <a:ln>
              <a:solidFill>
                <a:srgbClr val="0060A8"/>
              </a:solidFill>
            </a:ln>
          </c:spPr>
          <c:marker>
            <c:symbol val="none"/>
          </c:marker>
          <c:cat>
            <c:strRef>
              <c:f>'[Список ОУ_ Русский язык и Математика статис. по ср баллу 2014.xls]Мо по среднему баллу'!$A$46:$A$59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'[Список ОУ_ Русский язык и Математика статис. по ср баллу 2014.xls]Мо по среднему баллу'!$D$46:$D$59</c:f>
              <c:numCache>
                <c:formatCode>General</c:formatCode>
                <c:ptCount val="1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'[Список ОУ_ Русский язык и Математика статис. по ср баллу 2014.xls]Мо по среднему баллу'!$E$45</c:f>
              <c:strCache>
                <c:ptCount val="1"/>
                <c:pt idx="0">
                  <c:v>среднее значение мат.</c:v>
                </c:pt>
              </c:strCache>
            </c:strRef>
          </c:tx>
          <c:spPr>
            <a:ln>
              <a:solidFill>
                <a:srgbClr val="B40000"/>
              </a:solidFill>
            </a:ln>
          </c:spPr>
          <c:marker>
            <c:symbol val="none"/>
          </c:marker>
          <c:cat>
            <c:strRef>
              <c:f>'[Список ОУ_ Русский язык и Математика статис. по ср баллу 2014.xls]Мо по среднему баллу'!$A$46:$A$59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'[Список ОУ_ Русский язык и Математика статис. по ср баллу 2014.xls]Мо по среднему баллу'!$E$46:$E$59</c:f>
              <c:numCache>
                <c:formatCode>General</c:formatCode>
                <c:ptCount val="14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  <c:pt idx="5">
                  <c:v>3.5</c:v>
                </c:pt>
                <c:pt idx="6">
                  <c:v>3.5</c:v>
                </c:pt>
                <c:pt idx="7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  <c:pt idx="13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98000"/>
        <c:axId val="213398392"/>
      </c:lineChart>
      <c:catAx>
        <c:axId val="213398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213398392"/>
        <c:crosses val="autoZero"/>
        <c:auto val="1"/>
        <c:lblAlgn val="ctr"/>
        <c:lblOffset val="100"/>
        <c:noMultiLvlLbl val="0"/>
      </c:catAx>
      <c:valAx>
        <c:axId val="213398392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213398000"/>
        <c:crosses val="autoZero"/>
        <c:crossBetween val="between"/>
        <c:majorUnit val="0.5"/>
      </c:valAx>
    </c:plotArea>
    <c:legend>
      <c:legendPos val="b"/>
      <c:layout>
        <c:manualLayout>
          <c:xMode val="edge"/>
          <c:yMode val="edge"/>
          <c:x val="0.15548604082967871"/>
          <c:y val="0.90021617968373879"/>
          <c:w val="0.79451395917032142"/>
          <c:h val="8.8025867496204127E-2"/>
        </c:manualLayout>
      </c:layout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ru-RU" sz="2400" dirty="0" smtClean="0"/>
              <a:t>Распределение среднего балла по русскому языку по муниципалитетам (</a:t>
            </a:r>
            <a:r>
              <a:rPr lang="ru-RU" sz="2400" dirty="0" err="1" smtClean="0"/>
              <a:t>ср.балл</a:t>
            </a:r>
            <a:r>
              <a:rPr lang="ru-RU" sz="2400" dirty="0" smtClean="0"/>
              <a:t> 4,0)</a:t>
            </a:r>
            <a:endParaRPr lang="ru-RU" sz="2400" dirty="0"/>
          </a:p>
        </c:rich>
      </c:tx>
      <c:layout>
        <c:manualLayout>
          <c:xMode val="edge"/>
          <c:yMode val="edge"/>
          <c:x val="0.10768291737348636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9751804461942291E-2"/>
          <c:y val="0.1109361168743364"/>
          <c:w val="0.9073315288713909"/>
          <c:h val="0.48518538094983654"/>
        </c:manualLayout>
      </c:layout>
      <c:barChart>
        <c:barDir val="col"/>
        <c:grouping val="clustered"/>
        <c:varyColors val="0"/>
        <c:ser>
          <c:idx val="0"/>
          <c:order val="0"/>
          <c:spPr>
            <a:scene3d>
              <a:camera prst="orthographicFront"/>
              <a:lightRig rig="flood" dir="t"/>
            </a:scene3d>
            <a:sp3d prstMaterial="matte"/>
          </c:spPr>
          <c:invertIfNegative val="0"/>
          <c:dLbls>
            <c:dLbl>
              <c:idx val="0"/>
              <c:layout>
                <c:manualLayout>
                  <c:x val="0"/>
                  <c:y val="1.13929654451338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3566235388174894E-3"/>
                  <c:y val="1.45866285402445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2.21300106177583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9042012901914265E-7"/>
                  <c:y val="1.83817737047804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2.19478706389048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1.82898921990873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8344597927580444E-3"/>
                  <c:y val="1.4425429192014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"/>
                  <c:y val="2.16381437880211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1.8344597927580444E-3"/>
                  <c:y val="1.80317864900176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8344597927580444E-3"/>
                  <c:y val="3.400198605220019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1.8344597927580444E-3"/>
                  <c:y val="1.78773094530007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'[12-Кол-во,СР.Б., двойки, 80-100 по МО_моё.xls]пример диаграммы ОГЭ 2014'!$B$20:$B$33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Приволжский район</c:v>
                </c:pt>
                <c:pt idx="3">
                  <c:v>Камызякский район</c:v>
                </c:pt>
                <c:pt idx="4">
                  <c:v>Наримановский район</c:v>
                </c:pt>
                <c:pt idx="5">
                  <c:v>Харабалинский район</c:v>
                </c:pt>
                <c:pt idx="6">
                  <c:v>Черноярский район</c:v>
                </c:pt>
                <c:pt idx="7">
                  <c:v>Красноярский район</c:v>
                </c:pt>
                <c:pt idx="8">
                  <c:v>Лиманский район</c:v>
                </c:pt>
                <c:pt idx="9">
                  <c:v>ЗАТО Знаменск</c:v>
                </c:pt>
                <c:pt idx="10">
                  <c:v>Володарский район</c:v>
                </c:pt>
                <c:pt idx="11">
                  <c:v>Енотаевский район</c:v>
                </c:pt>
                <c:pt idx="12">
                  <c:v>Икрянинский район</c:v>
                </c:pt>
                <c:pt idx="13">
                  <c:v>Ахтубинский</c:v>
                </c:pt>
              </c:strCache>
            </c:strRef>
          </c:cat>
          <c:val>
            <c:numRef>
              <c:f>'[12-Кол-во,СР.Б., двойки, 80-100 по МО_моё.xls]пример диаграммы ОГЭ 2014'!$C$20:$C$33</c:f>
              <c:numCache>
                <c:formatCode>0.0</c:formatCode>
                <c:ptCount val="14"/>
                <c:pt idx="0">
                  <c:v>4.4000000000000004</c:v>
                </c:pt>
                <c:pt idx="1">
                  <c:v>4.1099999999999985</c:v>
                </c:pt>
                <c:pt idx="2">
                  <c:v>4.0060000000000002</c:v>
                </c:pt>
                <c:pt idx="3">
                  <c:v>4</c:v>
                </c:pt>
                <c:pt idx="4">
                  <c:v>3.98</c:v>
                </c:pt>
                <c:pt idx="5">
                  <c:v>3.96</c:v>
                </c:pt>
                <c:pt idx="6">
                  <c:v>3.96</c:v>
                </c:pt>
                <c:pt idx="7">
                  <c:v>3.94</c:v>
                </c:pt>
                <c:pt idx="8">
                  <c:v>3.9299999999999997</c:v>
                </c:pt>
                <c:pt idx="9">
                  <c:v>3.9</c:v>
                </c:pt>
                <c:pt idx="10">
                  <c:v>3.9</c:v>
                </c:pt>
                <c:pt idx="11">
                  <c:v>3.8699999999999997</c:v>
                </c:pt>
                <c:pt idx="12">
                  <c:v>3.7600000000000002</c:v>
                </c:pt>
                <c:pt idx="13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99176"/>
        <c:axId val="213399568"/>
      </c:barChart>
      <c:catAx>
        <c:axId val="213399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ru-RU"/>
          </a:p>
        </c:txPr>
        <c:crossAx val="213399568"/>
        <c:crossesAt val="4"/>
        <c:auto val="1"/>
        <c:lblAlgn val="ctr"/>
        <c:lblOffset val="100"/>
        <c:noMultiLvlLbl val="0"/>
      </c:catAx>
      <c:valAx>
        <c:axId val="213399568"/>
        <c:scaling>
          <c:orientation val="minMax"/>
          <c:max val="4.5"/>
          <c:min val="3.5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13399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ru-RU" sz="2400" b="0" i="0" u="none" strike="noStrike" baseline="0" dirty="0" smtClean="0">
                <a:effectLst/>
              </a:rPr>
              <a:t>Распределение среднего балла по математике по муниципалитетам (</a:t>
            </a:r>
            <a:r>
              <a:rPr lang="ru-RU" sz="2400" b="0" i="0" u="none" strike="noStrike" baseline="0" dirty="0" err="1" smtClean="0">
                <a:effectLst/>
              </a:rPr>
              <a:t>ср.балл</a:t>
            </a:r>
            <a:r>
              <a:rPr lang="ru-RU" sz="2400" b="0" i="0" u="none" strike="noStrike" baseline="0" dirty="0" smtClean="0">
                <a:effectLst/>
              </a:rPr>
              <a:t> 3,5)</a:t>
            </a:r>
            <a:endParaRPr lang="ru-RU" sz="2400" dirty="0"/>
          </a:p>
        </c:rich>
      </c:tx>
      <c:layout>
        <c:manualLayout>
          <c:xMode val="edge"/>
          <c:yMode val="edge"/>
          <c:x val="0.17349137727246078"/>
          <c:y val="3.4076990376202972E-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9751804461942291E-2"/>
          <c:y val="0.1109361168743364"/>
          <c:w val="0.9073315288713909"/>
          <c:h val="0.4851853809498365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0"/>
                  <c:y val="1.13929654451338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6904676392391723E-17"/>
                  <c:y val="1.10650053088791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2.21300106177583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9042012901914265E-7"/>
                  <c:y val="1.83817737047804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2.19478706389048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1.82898921990873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8344597927580444E-3"/>
                  <c:y val="1.4425429192014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"/>
                  <c:y val="2.16381437880211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1.8344597927580444E-3"/>
                  <c:y val="1.80317864900176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8344597927580444E-3"/>
                  <c:y val="3.400198605220019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1.8344597927580444E-3"/>
                  <c:y val="1.78773094530007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'[12-Кол-во,СР.Б., двойки, 80-100 по МО_моё.xls]пример диаграммы ОГЭ 2014'!$I$20:$I$33</c:f>
              <c:strCache>
                <c:ptCount val="14"/>
                <c:pt idx="0">
                  <c:v>ОГОУ</c:v>
                </c:pt>
                <c:pt idx="1">
                  <c:v>Володарский район</c:v>
                </c:pt>
                <c:pt idx="2">
                  <c:v>г. Астрахань</c:v>
                </c:pt>
                <c:pt idx="3">
                  <c:v>Камызякский район</c:v>
                </c:pt>
                <c:pt idx="4">
                  <c:v>Наримановский район</c:v>
                </c:pt>
                <c:pt idx="5">
                  <c:v>Черноярский район</c:v>
                </c:pt>
                <c:pt idx="6">
                  <c:v>Харабалинский район</c:v>
                </c:pt>
                <c:pt idx="7">
                  <c:v>Енотаевский район</c:v>
                </c:pt>
                <c:pt idx="8">
                  <c:v>ЗАТО Знаменск</c:v>
                </c:pt>
                <c:pt idx="9">
                  <c:v>Икрянинский район</c:v>
                </c:pt>
                <c:pt idx="10">
                  <c:v>Лиманский район</c:v>
                </c:pt>
                <c:pt idx="11">
                  <c:v>Ахтубинский</c:v>
                </c:pt>
                <c:pt idx="12">
                  <c:v>Красноярский район</c:v>
                </c:pt>
                <c:pt idx="13">
                  <c:v>Приволжский район</c:v>
                </c:pt>
              </c:strCache>
            </c:strRef>
          </c:cat>
          <c:val>
            <c:numRef>
              <c:f>'[12-Кол-во,СР.Б., двойки, 80-100 по МО_моё.xls]пример диаграммы ОГЭ 2014'!$J$20:$J$33</c:f>
              <c:numCache>
                <c:formatCode>0.0</c:formatCode>
                <c:ptCount val="14"/>
                <c:pt idx="0">
                  <c:v>4.18</c:v>
                </c:pt>
                <c:pt idx="1">
                  <c:v>3.64</c:v>
                </c:pt>
                <c:pt idx="2">
                  <c:v>3.6</c:v>
                </c:pt>
                <c:pt idx="3">
                  <c:v>3.56</c:v>
                </c:pt>
                <c:pt idx="4">
                  <c:v>3.55</c:v>
                </c:pt>
                <c:pt idx="5">
                  <c:v>3.54</c:v>
                </c:pt>
                <c:pt idx="6">
                  <c:v>3.46</c:v>
                </c:pt>
                <c:pt idx="7">
                  <c:v>3.4499999999999997</c:v>
                </c:pt>
                <c:pt idx="8">
                  <c:v>3.4</c:v>
                </c:pt>
                <c:pt idx="9">
                  <c:v>3.3299999999999992</c:v>
                </c:pt>
                <c:pt idx="10">
                  <c:v>3.3299999999999992</c:v>
                </c:pt>
                <c:pt idx="11">
                  <c:v>3.2</c:v>
                </c:pt>
                <c:pt idx="12">
                  <c:v>3.18</c:v>
                </c:pt>
                <c:pt idx="13">
                  <c:v>3.18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00352"/>
        <c:axId val="213400744"/>
      </c:barChart>
      <c:catAx>
        <c:axId val="21340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ru-RU"/>
          </a:p>
        </c:txPr>
        <c:crossAx val="213400744"/>
        <c:crossesAt val="3.5"/>
        <c:auto val="1"/>
        <c:lblAlgn val="ctr"/>
        <c:lblOffset val="100"/>
        <c:noMultiLvlLbl val="0"/>
      </c:catAx>
      <c:valAx>
        <c:axId val="213400744"/>
        <c:scaling>
          <c:orientation val="minMax"/>
          <c:max val="4.5"/>
          <c:min val="3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13400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Распределение участников по результативности сдачи русского языка по </a:t>
            </a:r>
            <a:r>
              <a:rPr lang="ru-RU" dirty="0"/>
              <a:t>МО в 2014 году</a:t>
            </a:r>
          </a:p>
        </c:rich>
      </c:tx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Кол-во участников, получивших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Лист1!$B$2:$B$15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Лист1!$C$2:$C$15</c:f>
              <c:numCache>
                <c:formatCode>General</c:formatCode>
                <c:ptCount val="14"/>
                <c:pt idx="0">
                  <c:v>0</c:v>
                </c:pt>
                <c:pt idx="1">
                  <c:v>5</c:v>
                </c:pt>
                <c:pt idx="2">
                  <c:v>21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Лист1!$D$1</c:f>
              <c:strCache>
                <c:ptCount val="1"/>
                <c:pt idx="0">
                  <c:v>Кол-во участников, получивших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Лист1!$B$2:$B$15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Лист1!$D$2:$D$15</c:f>
              <c:numCache>
                <c:formatCode>General</c:formatCode>
                <c:ptCount val="14"/>
                <c:pt idx="0">
                  <c:v>19</c:v>
                </c:pt>
                <c:pt idx="1">
                  <c:v>965</c:v>
                </c:pt>
                <c:pt idx="2">
                  <c:v>239</c:v>
                </c:pt>
                <c:pt idx="3">
                  <c:v>64</c:v>
                </c:pt>
                <c:pt idx="4">
                  <c:v>189</c:v>
                </c:pt>
                <c:pt idx="5">
                  <c:v>95</c:v>
                </c:pt>
                <c:pt idx="6">
                  <c:v>154</c:v>
                </c:pt>
                <c:pt idx="7">
                  <c:v>131</c:v>
                </c:pt>
                <c:pt idx="8">
                  <c:v>105</c:v>
                </c:pt>
                <c:pt idx="9">
                  <c:v>88</c:v>
                </c:pt>
                <c:pt idx="10">
                  <c:v>107</c:v>
                </c:pt>
                <c:pt idx="11">
                  <c:v>73</c:v>
                </c:pt>
                <c:pt idx="12">
                  <c:v>106</c:v>
                </c:pt>
                <c:pt idx="13">
                  <c:v>61</c:v>
                </c:pt>
              </c:numCache>
            </c:numRef>
          </c:val>
        </c:ser>
        <c:ser>
          <c:idx val="2"/>
          <c:order val="2"/>
          <c:tx>
            <c:strRef>
              <c:f>Лист1!$E$1</c:f>
              <c:strCache>
                <c:ptCount val="1"/>
                <c:pt idx="0">
                  <c:v>Кол-во участников, получивших 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Лист1!$B$2:$B$15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Лист1!$E$2:$E$15</c:f>
              <c:numCache>
                <c:formatCode>General</c:formatCode>
                <c:ptCount val="14"/>
                <c:pt idx="0">
                  <c:v>136</c:v>
                </c:pt>
                <c:pt idx="1">
                  <c:v>1531</c:v>
                </c:pt>
                <c:pt idx="2">
                  <c:v>252</c:v>
                </c:pt>
                <c:pt idx="3">
                  <c:v>81</c:v>
                </c:pt>
                <c:pt idx="4">
                  <c:v>140</c:v>
                </c:pt>
                <c:pt idx="5">
                  <c:v>92</c:v>
                </c:pt>
                <c:pt idx="6">
                  <c:v>177</c:v>
                </c:pt>
                <c:pt idx="7">
                  <c:v>141</c:v>
                </c:pt>
                <c:pt idx="8">
                  <c:v>136</c:v>
                </c:pt>
                <c:pt idx="9">
                  <c:v>132</c:v>
                </c:pt>
                <c:pt idx="10">
                  <c:v>145</c:v>
                </c:pt>
                <c:pt idx="11">
                  <c:v>187</c:v>
                </c:pt>
                <c:pt idx="12">
                  <c:v>130</c:v>
                </c:pt>
                <c:pt idx="13">
                  <c:v>50</c:v>
                </c:pt>
              </c:numCache>
            </c:numRef>
          </c:val>
        </c:ser>
        <c:ser>
          <c:idx val="3"/>
          <c:order val="3"/>
          <c:tx>
            <c:strRef>
              <c:f>Лист1!$F$1</c:f>
              <c:strCache>
                <c:ptCount val="1"/>
                <c:pt idx="0">
                  <c:v>Кол-во участников, получивших 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Лист1!$B$2:$B$15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Лист1!$F$2:$F$15</c:f>
              <c:numCache>
                <c:formatCode>General</c:formatCode>
                <c:ptCount val="14"/>
                <c:pt idx="0">
                  <c:v>135</c:v>
                </c:pt>
                <c:pt idx="1">
                  <c:v>1415</c:v>
                </c:pt>
                <c:pt idx="2">
                  <c:v>84</c:v>
                </c:pt>
                <c:pt idx="3">
                  <c:v>43</c:v>
                </c:pt>
                <c:pt idx="4">
                  <c:v>123</c:v>
                </c:pt>
                <c:pt idx="5">
                  <c:v>66</c:v>
                </c:pt>
                <c:pt idx="6">
                  <c:v>63</c:v>
                </c:pt>
                <c:pt idx="7">
                  <c:v>133</c:v>
                </c:pt>
                <c:pt idx="8">
                  <c:v>92</c:v>
                </c:pt>
                <c:pt idx="9">
                  <c:v>68</c:v>
                </c:pt>
                <c:pt idx="10">
                  <c:v>103</c:v>
                </c:pt>
                <c:pt idx="11">
                  <c:v>75</c:v>
                </c:pt>
                <c:pt idx="12">
                  <c:v>97</c:v>
                </c:pt>
                <c:pt idx="13">
                  <c:v>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213401528"/>
        <c:axId val="170155632"/>
      </c:barChart>
      <c:catAx>
        <c:axId val="2134015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0155632"/>
        <c:crosses val="autoZero"/>
        <c:auto val="1"/>
        <c:lblAlgn val="ctr"/>
        <c:lblOffset val="100"/>
        <c:noMultiLvlLbl val="0"/>
      </c:catAx>
      <c:valAx>
        <c:axId val="17015563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213401528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ru-RU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Распределение участников</a:t>
            </a:r>
            <a:r>
              <a:rPr lang="ru-RU" baseline="0" dirty="0" smtClean="0"/>
              <a:t> по результативности сдачи математики </a:t>
            </a:r>
            <a:r>
              <a:rPr lang="ru-RU" dirty="0" smtClean="0"/>
              <a:t>по </a:t>
            </a:r>
            <a:r>
              <a:rPr lang="ru-RU" dirty="0"/>
              <a:t>МО в 2014 году</a:t>
            </a:r>
          </a:p>
        </c:rich>
      </c:tx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Лист1!$C$36</c:f>
              <c:strCache>
                <c:ptCount val="1"/>
                <c:pt idx="0">
                  <c:v>Кол-во участников, получивших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Лист1!$B$37:$B$50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Лист1!$C$37:$C$50</c:f>
              <c:numCache>
                <c:formatCode>General</c:formatCode>
                <c:ptCount val="14"/>
                <c:pt idx="0">
                  <c:v>0</c:v>
                </c:pt>
                <c:pt idx="1">
                  <c:v>5</c:v>
                </c:pt>
                <c:pt idx="2">
                  <c:v>21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Лист1!$D$36</c:f>
              <c:strCache>
                <c:ptCount val="1"/>
                <c:pt idx="0">
                  <c:v>Кол-во участников, получивших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Лист1!$B$37:$B$50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Лист1!$D$37:$D$50</c:f>
              <c:numCache>
                <c:formatCode>General</c:formatCode>
                <c:ptCount val="14"/>
                <c:pt idx="0">
                  <c:v>65</c:v>
                </c:pt>
                <c:pt idx="1">
                  <c:v>1896</c:v>
                </c:pt>
                <c:pt idx="2">
                  <c:v>459</c:v>
                </c:pt>
                <c:pt idx="3">
                  <c:v>131</c:v>
                </c:pt>
                <c:pt idx="4">
                  <c:v>208</c:v>
                </c:pt>
                <c:pt idx="5">
                  <c:v>154</c:v>
                </c:pt>
                <c:pt idx="6">
                  <c:v>286</c:v>
                </c:pt>
                <c:pt idx="7">
                  <c:v>219</c:v>
                </c:pt>
                <c:pt idx="8">
                  <c:v>270</c:v>
                </c:pt>
                <c:pt idx="9">
                  <c:v>203</c:v>
                </c:pt>
                <c:pt idx="10">
                  <c:v>190</c:v>
                </c:pt>
                <c:pt idx="11">
                  <c:v>274</c:v>
                </c:pt>
                <c:pt idx="12">
                  <c:v>206</c:v>
                </c:pt>
                <c:pt idx="13">
                  <c:v>93</c:v>
                </c:pt>
              </c:numCache>
            </c:numRef>
          </c:val>
        </c:ser>
        <c:ser>
          <c:idx val="2"/>
          <c:order val="2"/>
          <c:tx>
            <c:strRef>
              <c:f>Лист1!$E$36</c:f>
              <c:strCache>
                <c:ptCount val="1"/>
                <c:pt idx="0">
                  <c:v>Кол-во участников, получивших 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Лист1!$B$37:$B$50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Лист1!$E$37:$E$50</c:f>
              <c:numCache>
                <c:formatCode>General</c:formatCode>
                <c:ptCount val="14"/>
                <c:pt idx="0">
                  <c:v>106</c:v>
                </c:pt>
                <c:pt idx="1">
                  <c:v>1609</c:v>
                </c:pt>
                <c:pt idx="2">
                  <c:v>92</c:v>
                </c:pt>
                <c:pt idx="3">
                  <c:v>42</c:v>
                </c:pt>
                <c:pt idx="4">
                  <c:v>197</c:v>
                </c:pt>
                <c:pt idx="5">
                  <c:v>82</c:v>
                </c:pt>
                <c:pt idx="6">
                  <c:v>81</c:v>
                </c:pt>
                <c:pt idx="7">
                  <c:v>148</c:v>
                </c:pt>
                <c:pt idx="8">
                  <c:v>57</c:v>
                </c:pt>
                <c:pt idx="9">
                  <c:v>73</c:v>
                </c:pt>
                <c:pt idx="10">
                  <c:v>134</c:v>
                </c:pt>
                <c:pt idx="11">
                  <c:v>49</c:v>
                </c:pt>
                <c:pt idx="12">
                  <c:v>99</c:v>
                </c:pt>
                <c:pt idx="13">
                  <c:v>52</c:v>
                </c:pt>
              </c:numCache>
            </c:numRef>
          </c:val>
        </c:ser>
        <c:ser>
          <c:idx val="3"/>
          <c:order val="3"/>
          <c:tx>
            <c:strRef>
              <c:f>Лист1!$F$36</c:f>
              <c:strCache>
                <c:ptCount val="1"/>
                <c:pt idx="0">
                  <c:v>Кол-во участников, получивших 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Лист1!$B$37:$B$50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Лист1!$F$37:$F$50</c:f>
              <c:numCache>
                <c:formatCode>General</c:formatCode>
                <c:ptCount val="14"/>
                <c:pt idx="0">
                  <c:v>119</c:v>
                </c:pt>
                <c:pt idx="1">
                  <c:v>405</c:v>
                </c:pt>
                <c:pt idx="2">
                  <c:v>23</c:v>
                </c:pt>
                <c:pt idx="3">
                  <c:v>15</c:v>
                </c:pt>
                <c:pt idx="4">
                  <c:v>47</c:v>
                </c:pt>
                <c:pt idx="5">
                  <c:v>17</c:v>
                </c:pt>
                <c:pt idx="6">
                  <c:v>27</c:v>
                </c:pt>
                <c:pt idx="7">
                  <c:v>40</c:v>
                </c:pt>
                <c:pt idx="8">
                  <c:v>6</c:v>
                </c:pt>
                <c:pt idx="9">
                  <c:v>12</c:v>
                </c:pt>
                <c:pt idx="10">
                  <c:v>31</c:v>
                </c:pt>
                <c:pt idx="11">
                  <c:v>8</c:v>
                </c:pt>
                <c:pt idx="12">
                  <c:v>29</c:v>
                </c:pt>
                <c:pt idx="13">
                  <c:v>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70156416"/>
        <c:axId val="170156808"/>
      </c:barChart>
      <c:catAx>
        <c:axId val="170156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0156808"/>
        <c:crosses val="autoZero"/>
        <c:auto val="1"/>
        <c:lblAlgn val="ctr"/>
        <c:lblOffset val="100"/>
        <c:noMultiLvlLbl val="0"/>
      </c:catAx>
      <c:valAx>
        <c:axId val="1701568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17015641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ru-RU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Сопоставление среднего балла в гимназиях, лицеях и ОУ с углубленным</a:t>
            </a:r>
            <a:r>
              <a:rPr lang="ru-RU" baseline="0" dirty="0" smtClean="0"/>
              <a:t> изучением отдельных предметов</a:t>
            </a:r>
            <a:endParaRPr lang="ru-RU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4103492084327575E-2"/>
          <c:y val="0.17725459317585301"/>
          <c:w val="0.89552730520226331"/>
          <c:h val="0.366093613298337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русский язык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11"/>
              <c:layout>
                <c:manualLayout>
                  <c:x val="-4.4653112122674254E-3"/>
                  <c:y val="-1.85185185185185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Лист1!$A$2:$A$14</c:f>
              <c:strCache>
                <c:ptCount val="13"/>
                <c:pt idx="0">
                  <c:v>Гимназия №1</c:v>
                </c:pt>
                <c:pt idx="1">
                  <c:v>Лингвистическая гимназия</c:v>
                </c:pt>
                <c:pt idx="2">
                  <c:v>Гимназия №3</c:v>
                </c:pt>
                <c:pt idx="3">
                  <c:v>Гимназия №4</c:v>
                </c:pt>
                <c:pt idx="4">
                  <c:v>Гимназия №2</c:v>
                </c:pt>
                <c:pt idx="5">
                  <c:v>Гимназия №231 ЗАТО Знаменск</c:v>
                </c:pt>
                <c:pt idx="6">
                  <c:v>Лицей №2</c:v>
                </c:pt>
                <c:pt idx="7">
                  <c:v>Технический лицей</c:v>
                </c:pt>
                <c:pt idx="8">
                  <c:v>Лицей №1</c:v>
                </c:pt>
                <c:pt idx="9">
                  <c:v>Лицей №3</c:v>
                </c:pt>
                <c:pt idx="10">
                  <c:v>Лицей №1 г. Камызяк</c:v>
                </c:pt>
                <c:pt idx="11">
                  <c:v>СОШ №32</c:v>
                </c:pt>
                <c:pt idx="12">
                  <c:v>ШОД</c:v>
                </c:pt>
              </c:strCache>
            </c:strRef>
          </c:cat>
          <c:val>
            <c:numRef>
              <c:f>Лист1!$B$2:$B$14</c:f>
              <c:numCache>
                <c:formatCode>General</c:formatCode>
                <c:ptCount val="13"/>
                <c:pt idx="0">
                  <c:v>4.5999999999999996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</c:v>
                </c:pt>
                <c:pt idx="6">
                  <c:v>4.5</c:v>
                </c:pt>
                <c:pt idx="7">
                  <c:v>4.4000000000000004</c:v>
                </c:pt>
                <c:pt idx="8">
                  <c:v>4.4000000000000004</c:v>
                </c:pt>
                <c:pt idx="9">
                  <c:v>4.2</c:v>
                </c:pt>
                <c:pt idx="10">
                  <c:v>4.0999999999999996</c:v>
                </c:pt>
                <c:pt idx="11">
                  <c:v>4.4000000000000004</c:v>
                </c:pt>
                <c:pt idx="12">
                  <c:v>4.5999999999999996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математика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dLbl>
              <c:idx val="0"/>
              <c:layout>
                <c:manualLayout>
                  <c:x val="2.976874141511703E-3"/>
                  <c:y val="-3.7037037037037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041905949529091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3395933636802602E-2"/>
                  <c:y val="-1.85185185185185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19074965660467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0419059495290914E-2"/>
                  <c:y val="-1.85185185185185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1.0419059495290914E-2"/>
                  <c:y val="-1.66666666666666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5.9537482830233791E-3"/>
                  <c:y val="1.85185185185185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1.3395933636802602E-2"/>
                  <c:y val="3.7037037037037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1.3395933636802712E-2"/>
                  <c:y val="-3.7037037037037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1.1907496566046758E-2"/>
                  <c:y val="3.70370370370370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Лист1!$A$2:$A$14</c:f>
              <c:strCache>
                <c:ptCount val="13"/>
                <c:pt idx="0">
                  <c:v>Гимназия №1</c:v>
                </c:pt>
                <c:pt idx="1">
                  <c:v>Лингвистическая гимназия</c:v>
                </c:pt>
                <c:pt idx="2">
                  <c:v>Гимназия №3</c:v>
                </c:pt>
                <c:pt idx="3">
                  <c:v>Гимназия №4</c:v>
                </c:pt>
                <c:pt idx="4">
                  <c:v>Гимназия №2</c:v>
                </c:pt>
                <c:pt idx="5">
                  <c:v>Гимназия №231 ЗАТО Знаменск</c:v>
                </c:pt>
                <c:pt idx="6">
                  <c:v>Лицей №2</c:v>
                </c:pt>
                <c:pt idx="7">
                  <c:v>Технический лицей</c:v>
                </c:pt>
                <c:pt idx="8">
                  <c:v>Лицей №1</c:v>
                </c:pt>
                <c:pt idx="9">
                  <c:v>Лицей №3</c:v>
                </c:pt>
                <c:pt idx="10">
                  <c:v>Лицей №1 г. Камызяк</c:v>
                </c:pt>
                <c:pt idx="11">
                  <c:v>СОШ №32</c:v>
                </c:pt>
                <c:pt idx="12">
                  <c:v>ШОД</c:v>
                </c:pt>
              </c:strCache>
            </c:strRef>
          </c:cat>
          <c:val>
            <c:numRef>
              <c:f>Лист1!$C$2:$C$14</c:f>
              <c:numCache>
                <c:formatCode>General</c:formatCode>
                <c:ptCount val="13"/>
                <c:pt idx="0">
                  <c:v>4</c:v>
                </c:pt>
                <c:pt idx="1">
                  <c:v>3.8</c:v>
                </c:pt>
                <c:pt idx="2">
                  <c:v>4</c:v>
                </c:pt>
                <c:pt idx="3">
                  <c:v>4</c:v>
                </c:pt>
                <c:pt idx="4">
                  <c:v>4.0999999999999996</c:v>
                </c:pt>
                <c:pt idx="5">
                  <c:v>3.4</c:v>
                </c:pt>
                <c:pt idx="6">
                  <c:v>3.8</c:v>
                </c:pt>
                <c:pt idx="7">
                  <c:v>4.5999999999999996</c:v>
                </c:pt>
                <c:pt idx="8">
                  <c:v>4</c:v>
                </c:pt>
                <c:pt idx="9">
                  <c:v>3.6</c:v>
                </c:pt>
                <c:pt idx="10">
                  <c:v>3.9</c:v>
                </c:pt>
                <c:pt idx="11">
                  <c:v>4.5</c:v>
                </c:pt>
                <c:pt idx="12">
                  <c:v>4.0999999999999996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0157592"/>
        <c:axId val="170157984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среднее значение р.я.</c:v>
                </c:pt>
              </c:strCache>
            </c:strRef>
          </c:tx>
          <c:spPr>
            <a:ln w="47625">
              <a:solidFill>
                <a:srgbClr val="9A0000"/>
              </a:solidFill>
            </a:ln>
          </c:spPr>
          <c:marker>
            <c:symbol val="none"/>
          </c:marker>
          <c:cat>
            <c:strRef>
              <c:f>Лист1!$A$2:$A$14</c:f>
              <c:strCache>
                <c:ptCount val="13"/>
                <c:pt idx="0">
                  <c:v>Гимназия №1</c:v>
                </c:pt>
                <c:pt idx="1">
                  <c:v>Лингвистическая гимназия</c:v>
                </c:pt>
                <c:pt idx="2">
                  <c:v>Гимназия №3</c:v>
                </c:pt>
                <c:pt idx="3">
                  <c:v>Гимназия №4</c:v>
                </c:pt>
                <c:pt idx="4">
                  <c:v>Гимназия №2</c:v>
                </c:pt>
                <c:pt idx="5">
                  <c:v>Гимназия №231 ЗАТО Знаменск</c:v>
                </c:pt>
                <c:pt idx="6">
                  <c:v>Лицей №2</c:v>
                </c:pt>
                <c:pt idx="7">
                  <c:v>Технический лицей</c:v>
                </c:pt>
                <c:pt idx="8">
                  <c:v>Лицей №1</c:v>
                </c:pt>
                <c:pt idx="9">
                  <c:v>Лицей №3</c:v>
                </c:pt>
                <c:pt idx="10">
                  <c:v>Лицей №1 г. Камызяк</c:v>
                </c:pt>
                <c:pt idx="11">
                  <c:v>СОШ №32</c:v>
                </c:pt>
                <c:pt idx="12">
                  <c:v>ШОД</c:v>
                </c:pt>
              </c:strCache>
            </c:strRef>
          </c:cat>
          <c:val>
            <c:numRef>
              <c:f>Лист1!$D$2:$D$14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среднее значение мат.</c:v>
                </c:pt>
              </c:strCache>
            </c:strRef>
          </c:tx>
          <c:spPr>
            <a:ln w="47625">
              <a:solidFill>
                <a:srgbClr val="00589A"/>
              </a:solidFill>
            </a:ln>
          </c:spPr>
          <c:marker>
            <c:symbol val="none"/>
          </c:marker>
          <c:cat>
            <c:strRef>
              <c:f>Лист1!$A$2:$A$14</c:f>
              <c:strCache>
                <c:ptCount val="13"/>
                <c:pt idx="0">
                  <c:v>Гимназия №1</c:v>
                </c:pt>
                <c:pt idx="1">
                  <c:v>Лингвистическая гимназия</c:v>
                </c:pt>
                <c:pt idx="2">
                  <c:v>Гимназия №3</c:v>
                </c:pt>
                <c:pt idx="3">
                  <c:v>Гимназия №4</c:v>
                </c:pt>
                <c:pt idx="4">
                  <c:v>Гимназия №2</c:v>
                </c:pt>
                <c:pt idx="5">
                  <c:v>Гимназия №231 ЗАТО Знаменск</c:v>
                </c:pt>
                <c:pt idx="6">
                  <c:v>Лицей №2</c:v>
                </c:pt>
                <c:pt idx="7">
                  <c:v>Технический лицей</c:v>
                </c:pt>
                <c:pt idx="8">
                  <c:v>Лицей №1</c:v>
                </c:pt>
                <c:pt idx="9">
                  <c:v>Лицей №3</c:v>
                </c:pt>
                <c:pt idx="10">
                  <c:v>Лицей №1 г. Камызяк</c:v>
                </c:pt>
                <c:pt idx="11">
                  <c:v>СОШ №32</c:v>
                </c:pt>
                <c:pt idx="12">
                  <c:v>ШОД</c:v>
                </c:pt>
              </c:strCache>
            </c:strRef>
          </c:cat>
          <c:val>
            <c:numRef>
              <c:f>Лист1!$E$2:$E$14</c:f>
              <c:numCache>
                <c:formatCode>General</c:formatCode>
                <c:ptCount val="13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  <c:pt idx="5">
                  <c:v>3.5</c:v>
                </c:pt>
                <c:pt idx="6">
                  <c:v>3.5</c:v>
                </c:pt>
                <c:pt idx="7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157592"/>
        <c:axId val="170157984"/>
      </c:lineChart>
      <c:catAx>
        <c:axId val="1701575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0157984"/>
        <c:crosses val="autoZero"/>
        <c:auto val="1"/>
        <c:lblAlgn val="ctr"/>
        <c:lblOffset val="100"/>
        <c:noMultiLvlLbl val="0"/>
      </c:catAx>
      <c:valAx>
        <c:axId val="1701579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12700">
            <a:noFill/>
          </a:ln>
        </c:spPr>
        <c:crossAx val="1701575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Количество допущенных к ГИА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Лист1!$A$3:$A$16</c:f>
              <c:strCache>
                <c:ptCount val="14"/>
                <c:pt idx="0">
                  <c:v>г. Астрахань</c:v>
                </c:pt>
                <c:pt idx="1">
                  <c:v>Ахтубинский район</c:v>
                </c:pt>
                <c:pt idx="2">
                  <c:v>Володарский район</c:v>
                </c:pt>
                <c:pt idx="3">
                  <c:v>Камызякский район</c:v>
                </c:pt>
                <c:pt idx="4">
                  <c:v>Икрянинский район</c:v>
                </c:pt>
                <c:pt idx="5">
                  <c:v>Наримановский район</c:v>
                </c:pt>
                <c:pt idx="6">
                  <c:v>Красноярский район</c:v>
                </c:pt>
                <c:pt idx="7">
                  <c:v>ОГОУ</c:v>
                </c:pt>
                <c:pt idx="8">
                  <c:v>Приволжский район</c:v>
                </c:pt>
                <c:pt idx="9">
                  <c:v>Харабалинский район</c:v>
                </c:pt>
                <c:pt idx="10">
                  <c:v>Лиманский район</c:v>
                </c:pt>
                <c:pt idx="11">
                  <c:v>Енотаевский район</c:v>
                </c:pt>
                <c:pt idx="12">
                  <c:v>ЗАТО Знаменск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Лист1!$C$3:$C$16</c:f>
              <c:numCache>
                <c:formatCode>General</c:formatCode>
                <c:ptCount val="14"/>
                <c:pt idx="0">
                  <c:v>4069</c:v>
                </c:pt>
                <c:pt idx="1">
                  <c:v>596</c:v>
                </c:pt>
                <c:pt idx="2">
                  <c:v>454</c:v>
                </c:pt>
                <c:pt idx="3">
                  <c:v>408</c:v>
                </c:pt>
                <c:pt idx="4">
                  <c:v>399</c:v>
                </c:pt>
                <c:pt idx="5">
                  <c:v>358</c:v>
                </c:pt>
                <c:pt idx="6">
                  <c:v>342</c:v>
                </c:pt>
                <c:pt idx="7">
                  <c:v>341</c:v>
                </c:pt>
                <c:pt idx="8">
                  <c:v>338</c:v>
                </c:pt>
                <c:pt idx="9">
                  <c:v>336</c:v>
                </c:pt>
                <c:pt idx="10">
                  <c:v>290</c:v>
                </c:pt>
                <c:pt idx="11">
                  <c:v>254</c:v>
                </c:pt>
                <c:pt idx="12">
                  <c:v>189</c:v>
                </c:pt>
                <c:pt idx="13">
                  <c:v>165</c:v>
                </c:pt>
              </c:numCache>
            </c:numRef>
          </c:val>
        </c:ser>
        <c:ser>
          <c:idx val="0"/>
          <c:order val="1"/>
          <c:tx>
            <c:strRef>
              <c:f>Лист1!$B$1</c:f>
              <c:strCache>
                <c:ptCount val="1"/>
                <c:pt idx="0">
                  <c:v>Общее количество выпускников 2014 года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96890270623351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5518791475423477E-2"/>
                  <c:y val="-2.18766967359279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50994842816537E-2"/>
                  <c:y val="-1.31260180415566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2008843047258107E-2"/>
                  <c:y val="-1.5313687715149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1015475332701688E-2"/>
                  <c:y val="-6.56300902077838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9514369951794425E-2"/>
                  <c:y val="-8.75067869437117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2008843047258107E-2"/>
                  <c:y val="-1.0938348367963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1.350994842816537E-2"/>
                  <c:y val="-1.53136877151495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5011053809072633E-2"/>
                  <c:y val="-4.3753393471856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1.5011053809072633E-2"/>
                  <c:y val="-8.75067869437117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1.350994842816537E-2"/>
                  <c:y val="-1.0938348367963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1.0507737666350844E-2"/>
                  <c:y val="-2.18766967359279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3.0022107618145268E-3"/>
                  <c:y val="-4.37533934718557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7.5055269045363167E-3"/>
                  <c:y val="-6.56300902077838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0070C0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Лист1!$A$3:$A$16</c:f>
              <c:strCache>
                <c:ptCount val="14"/>
                <c:pt idx="0">
                  <c:v>г. Астрахань</c:v>
                </c:pt>
                <c:pt idx="1">
                  <c:v>Ахтубинский район</c:v>
                </c:pt>
                <c:pt idx="2">
                  <c:v>Володарский район</c:v>
                </c:pt>
                <c:pt idx="3">
                  <c:v>Камызякский район</c:v>
                </c:pt>
                <c:pt idx="4">
                  <c:v>Икрянинский район</c:v>
                </c:pt>
                <c:pt idx="5">
                  <c:v>Наримановский район</c:v>
                </c:pt>
                <c:pt idx="6">
                  <c:v>Красноярский район</c:v>
                </c:pt>
                <c:pt idx="7">
                  <c:v>ОГОУ</c:v>
                </c:pt>
                <c:pt idx="8">
                  <c:v>Приволжский район</c:v>
                </c:pt>
                <c:pt idx="9">
                  <c:v>Харабалинский район</c:v>
                </c:pt>
                <c:pt idx="10">
                  <c:v>Лиманский район</c:v>
                </c:pt>
                <c:pt idx="11">
                  <c:v>Енотаевский район</c:v>
                </c:pt>
                <c:pt idx="12">
                  <c:v>ЗАТО Знаменск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Лист1!$B$3:$B$16</c:f>
              <c:numCache>
                <c:formatCode>General</c:formatCode>
                <c:ptCount val="14"/>
                <c:pt idx="0">
                  <c:v>4126</c:v>
                </c:pt>
                <c:pt idx="1">
                  <c:v>596</c:v>
                </c:pt>
                <c:pt idx="2">
                  <c:v>454</c:v>
                </c:pt>
                <c:pt idx="3">
                  <c:v>408</c:v>
                </c:pt>
                <c:pt idx="4">
                  <c:v>403</c:v>
                </c:pt>
                <c:pt idx="5">
                  <c:v>360</c:v>
                </c:pt>
                <c:pt idx="6">
                  <c:v>351</c:v>
                </c:pt>
                <c:pt idx="7">
                  <c:v>344</c:v>
                </c:pt>
                <c:pt idx="8">
                  <c:v>339</c:v>
                </c:pt>
                <c:pt idx="9">
                  <c:v>337</c:v>
                </c:pt>
                <c:pt idx="10">
                  <c:v>291</c:v>
                </c:pt>
                <c:pt idx="11">
                  <c:v>256</c:v>
                </c:pt>
                <c:pt idx="12">
                  <c:v>189</c:v>
                </c:pt>
                <c:pt idx="13">
                  <c:v>165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167320"/>
        <c:axId val="169315488"/>
      </c:barChart>
      <c:catAx>
        <c:axId val="1691673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69315488"/>
        <c:crosses val="autoZero"/>
        <c:auto val="1"/>
        <c:lblAlgn val="ctr"/>
        <c:lblOffset val="100"/>
        <c:noMultiLvlLbl val="0"/>
      </c:catAx>
      <c:valAx>
        <c:axId val="1693154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691673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ru-RU" sz="3200" b="1" i="0" u="none" strike="noStrike" baseline="0" dirty="0" smtClean="0">
                <a:effectLst/>
              </a:rPr>
              <a:t>Распределение участников ГИА-9 по предметам (доля в %)</a:t>
            </a:r>
            <a:endParaRPr lang="ru-RU" sz="32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Лист1!$T$1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Лист1!$S$2:$S$15</c:f>
              <c:strCache>
                <c:ptCount val="14"/>
                <c:pt idx="0">
                  <c:v>Русский язык</c:v>
                </c:pt>
                <c:pt idx="1">
                  <c:v>Математика</c:v>
                </c:pt>
                <c:pt idx="2">
                  <c:v>Физика</c:v>
                </c:pt>
                <c:pt idx="3">
                  <c:v>Химия</c:v>
                </c:pt>
                <c:pt idx="4">
                  <c:v>Информатика и ИКТ</c:v>
                </c:pt>
                <c:pt idx="5">
                  <c:v>Биология</c:v>
                </c:pt>
                <c:pt idx="6">
                  <c:v>История</c:v>
                </c:pt>
                <c:pt idx="7">
                  <c:v>География</c:v>
                </c:pt>
                <c:pt idx="8">
                  <c:v>Английский язык</c:v>
                </c:pt>
                <c:pt idx="9">
                  <c:v>Немецкий язык</c:v>
                </c:pt>
                <c:pt idx="10">
                  <c:v>Французский язык</c:v>
                </c:pt>
                <c:pt idx="11">
                  <c:v>Испанский язык</c:v>
                </c:pt>
                <c:pt idx="12">
                  <c:v>Обществознание</c:v>
                </c:pt>
                <c:pt idx="13">
                  <c:v>Литература</c:v>
                </c:pt>
              </c:strCache>
            </c:strRef>
          </c:cat>
          <c:val>
            <c:numRef>
              <c:f>Лист1!$T$2:$T$15</c:f>
              <c:numCache>
                <c:formatCode>General</c:formatCode>
                <c:ptCount val="14"/>
                <c:pt idx="0">
                  <c:v>99.940000000000026</c:v>
                </c:pt>
                <c:pt idx="1">
                  <c:v>99.940000000000026</c:v>
                </c:pt>
                <c:pt idx="2">
                  <c:v>7.2</c:v>
                </c:pt>
                <c:pt idx="3">
                  <c:v>7.3</c:v>
                </c:pt>
                <c:pt idx="4">
                  <c:v>6.4</c:v>
                </c:pt>
                <c:pt idx="5">
                  <c:v>18</c:v>
                </c:pt>
                <c:pt idx="6">
                  <c:v>5.6</c:v>
                </c:pt>
                <c:pt idx="7">
                  <c:v>15.1</c:v>
                </c:pt>
                <c:pt idx="8">
                  <c:v>3.5</c:v>
                </c:pt>
                <c:pt idx="9">
                  <c:v>0.1</c:v>
                </c:pt>
                <c:pt idx="10">
                  <c:v>4.0000000000000015E-2</c:v>
                </c:pt>
                <c:pt idx="11">
                  <c:v>0</c:v>
                </c:pt>
                <c:pt idx="12">
                  <c:v>29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Лист1!$U$1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AB5005"/>
            </a:solidFill>
          </c:spPr>
          <c:invertIfNegative val="0"/>
          <c:cat>
            <c:strRef>
              <c:f>Лист1!$S$2:$S$15</c:f>
              <c:strCache>
                <c:ptCount val="14"/>
                <c:pt idx="0">
                  <c:v>Русский язык</c:v>
                </c:pt>
                <c:pt idx="1">
                  <c:v>Математика</c:v>
                </c:pt>
                <c:pt idx="2">
                  <c:v>Физика</c:v>
                </c:pt>
                <c:pt idx="3">
                  <c:v>Химия</c:v>
                </c:pt>
                <c:pt idx="4">
                  <c:v>Информатика и ИКТ</c:v>
                </c:pt>
                <c:pt idx="5">
                  <c:v>Биология</c:v>
                </c:pt>
                <c:pt idx="6">
                  <c:v>История</c:v>
                </c:pt>
                <c:pt idx="7">
                  <c:v>География</c:v>
                </c:pt>
                <c:pt idx="8">
                  <c:v>Английский язык</c:v>
                </c:pt>
                <c:pt idx="9">
                  <c:v>Немецкий язык</c:v>
                </c:pt>
                <c:pt idx="10">
                  <c:v>Французский язык</c:v>
                </c:pt>
                <c:pt idx="11">
                  <c:v>Испанский язык</c:v>
                </c:pt>
                <c:pt idx="12">
                  <c:v>Обществознание</c:v>
                </c:pt>
                <c:pt idx="13">
                  <c:v>Литература</c:v>
                </c:pt>
              </c:strCache>
            </c:strRef>
          </c:cat>
          <c:val>
            <c:numRef>
              <c:f>Лист1!$U$2:$U$15</c:f>
              <c:numCache>
                <c:formatCode>General</c:formatCode>
                <c:ptCount val="14"/>
                <c:pt idx="0">
                  <c:v>99.88</c:v>
                </c:pt>
                <c:pt idx="1">
                  <c:v>99.88</c:v>
                </c:pt>
                <c:pt idx="2">
                  <c:v>0.70000000000000018</c:v>
                </c:pt>
                <c:pt idx="3">
                  <c:v>0.4</c:v>
                </c:pt>
                <c:pt idx="4">
                  <c:v>0.9</c:v>
                </c:pt>
                <c:pt idx="5">
                  <c:v>0.1</c:v>
                </c:pt>
                <c:pt idx="6">
                  <c:v>0.1</c:v>
                </c:pt>
                <c:pt idx="7">
                  <c:v>0.3000000000000001</c:v>
                </c:pt>
                <c:pt idx="8">
                  <c:v>0.1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0.70000000000000018</c:v>
                </c:pt>
                <c:pt idx="1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413848"/>
        <c:axId val="170414232"/>
      </c:barChart>
      <c:catAx>
        <c:axId val="170413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0414232"/>
        <c:crosses val="autoZero"/>
        <c:auto val="1"/>
        <c:lblAlgn val="ctr"/>
        <c:lblOffset val="100"/>
        <c:noMultiLvlLbl val="0"/>
      </c:catAx>
      <c:valAx>
        <c:axId val="170414232"/>
        <c:scaling>
          <c:orientation val="minMax"/>
          <c:max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70413848"/>
        <c:crosses val="autoZero"/>
        <c:crossBetween val="between"/>
      </c:valAx>
      <c:dTable>
        <c:showHorzBorder val="1"/>
        <c:showVertBorder val="1"/>
        <c:showOutline val="0"/>
        <c:showKeys val="1"/>
        <c:txPr>
          <a:bodyPr/>
          <a:lstStyle/>
          <a:p>
            <a:pPr rtl="0">
              <a:defRPr sz="1600"/>
            </a:pPr>
            <a:endParaRPr lang="ru-RU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 b="1">
                <a:latin typeface="+mn-lt"/>
              </a:defRPr>
            </a:pPr>
            <a:r>
              <a:rPr lang="ru-RU" sz="3200" b="1" i="0" u="none" strike="noStrike" cap="small" baseline="0">
                <a:effectLst/>
                <a:latin typeface="+mn-lt"/>
              </a:rPr>
              <a:t>Количество ППЭ в Астраханской области в 2014 году</a:t>
            </a:r>
            <a:endParaRPr lang="ru-RU" sz="3200" b="1">
              <a:latin typeface="+mn-lt"/>
            </a:endParaRPr>
          </a:p>
        </c:rich>
      </c:tx>
      <c:layout>
        <c:manualLayout>
          <c:xMode val="edge"/>
          <c:yMode val="edge"/>
          <c:x val="0.19182909336071727"/>
          <c:y val="3.8085447652376797E-3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Лист1!$B$54</c:f>
              <c:strCache>
                <c:ptCount val="1"/>
                <c:pt idx="0">
                  <c:v>ППЭ на базе ОО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aseline="0">
                    <a:latin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Лист1!$A$55:$A$67</c:f>
              <c:strCache>
                <c:ptCount val="13"/>
                <c:pt idx="0">
                  <c:v>г. Астрахань</c:v>
                </c:pt>
                <c:pt idx="1">
                  <c:v>Ахтубинский район</c:v>
                </c:pt>
                <c:pt idx="2">
                  <c:v>ЗАТО Знаменск</c:v>
                </c:pt>
                <c:pt idx="3">
                  <c:v>Володарский район</c:v>
                </c:pt>
                <c:pt idx="4">
                  <c:v>Енотаевский район</c:v>
                </c:pt>
                <c:pt idx="5">
                  <c:v>Икрянинский район</c:v>
                </c:pt>
                <c:pt idx="6">
                  <c:v>Камызякский район</c:v>
                </c:pt>
                <c:pt idx="7">
                  <c:v>Красноярский район</c:v>
                </c:pt>
                <c:pt idx="8">
                  <c:v>Лиманский район</c:v>
                </c:pt>
                <c:pt idx="9">
                  <c:v>Наримановский район</c:v>
                </c:pt>
                <c:pt idx="10">
                  <c:v>Приволжский район</c:v>
                </c:pt>
                <c:pt idx="11">
                  <c:v>Харабалинский район</c:v>
                </c:pt>
                <c:pt idx="12">
                  <c:v>Черноярский район</c:v>
                </c:pt>
              </c:strCache>
            </c:strRef>
          </c:cat>
          <c:val>
            <c:numRef>
              <c:f>Лист1!$B$55:$B$67</c:f>
              <c:numCache>
                <c:formatCode>General</c:formatCode>
                <c:ptCount val="13"/>
                <c:pt idx="0">
                  <c:v>74</c:v>
                </c:pt>
                <c:pt idx="1">
                  <c:v>13</c:v>
                </c:pt>
                <c:pt idx="2">
                  <c:v>2</c:v>
                </c:pt>
                <c:pt idx="3">
                  <c:v>8</c:v>
                </c:pt>
                <c:pt idx="4">
                  <c:v>14</c:v>
                </c:pt>
                <c:pt idx="5">
                  <c:v>18</c:v>
                </c:pt>
                <c:pt idx="6">
                  <c:v>25</c:v>
                </c:pt>
                <c:pt idx="7">
                  <c:v>2</c:v>
                </c:pt>
                <c:pt idx="8">
                  <c:v>15</c:v>
                </c:pt>
                <c:pt idx="9">
                  <c:v>15</c:v>
                </c:pt>
                <c:pt idx="10">
                  <c:v>1</c:v>
                </c:pt>
                <c:pt idx="11">
                  <c:v>14</c:v>
                </c:pt>
                <c:pt idx="12">
                  <c:v>9</c:v>
                </c:pt>
              </c:numCache>
            </c:numRef>
          </c:val>
        </c:ser>
        <c:ser>
          <c:idx val="1"/>
          <c:order val="1"/>
          <c:tx>
            <c:strRef>
              <c:f>Лист1!$C$54</c:f>
              <c:strCache>
                <c:ptCount val="1"/>
                <c:pt idx="0">
                  <c:v>ППЭ на дому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aseline="0">
                    <a:latin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Лист1!$A$55:$A$67</c:f>
              <c:strCache>
                <c:ptCount val="13"/>
                <c:pt idx="0">
                  <c:v>г. Астрахань</c:v>
                </c:pt>
                <c:pt idx="1">
                  <c:v>Ахтубинский район</c:v>
                </c:pt>
                <c:pt idx="2">
                  <c:v>ЗАТО Знаменск</c:v>
                </c:pt>
                <c:pt idx="3">
                  <c:v>Володарский район</c:v>
                </c:pt>
                <c:pt idx="4">
                  <c:v>Енотаевский район</c:v>
                </c:pt>
                <c:pt idx="5">
                  <c:v>Икрянинский район</c:v>
                </c:pt>
                <c:pt idx="6">
                  <c:v>Камызякский район</c:v>
                </c:pt>
                <c:pt idx="7">
                  <c:v>Красноярский район</c:v>
                </c:pt>
                <c:pt idx="8">
                  <c:v>Лиманский район</c:v>
                </c:pt>
                <c:pt idx="9">
                  <c:v>Наримановский район</c:v>
                </c:pt>
                <c:pt idx="10">
                  <c:v>Приволжский район</c:v>
                </c:pt>
                <c:pt idx="11">
                  <c:v>Харабалинский район</c:v>
                </c:pt>
                <c:pt idx="12">
                  <c:v>Черноярский район</c:v>
                </c:pt>
              </c:strCache>
            </c:strRef>
          </c:cat>
          <c:val>
            <c:numRef>
              <c:f>Лист1!$C$55:$C$67</c:f>
              <c:numCache>
                <c:formatCode>General</c:formatCode>
                <c:ptCount val="13"/>
                <c:pt idx="0">
                  <c:v>5</c:v>
                </c:pt>
                <c:pt idx="7">
                  <c:v>2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0457016"/>
        <c:axId val="170482888"/>
      </c:barChart>
      <c:catAx>
        <c:axId val="170457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Times New Roman" panose="02020603050405020304" pitchFamily="18" charset="0"/>
              </a:defRPr>
            </a:pPr>
            <a:endParaRPr lang="ru-RU"/>
          </a:p>
        </c:txPr>
        <c:crossAx val="170482888"/>
        <c:crosses val="autoZero"/>
        <c:auto val="1"/>
        <c:lblAlgn val="ctr"/>
        <c:lblOffset val="100"/>
        <c:noMultiLvlLbl val="0"/>
      </c:catAx>
      <c:valAx>
        <c:axId val="170482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Times New Roman" panose="02020603050405020304" pitchFamily="18" charset="0"/>
              </a:defRPr>
            </a:pPr>
            <a:endParaRPr lang="ru-RU"/>
          </a:p>
        </c:txPr>
        <c:crossAx val="170457016"/>
        <c:crosses val="autoZero"/>
        <c:crossBetween val="between"/>
      </c:valAx>
      <c:spPr>
        <a:noFill/>
      </c:spPr>
    </c:plotArea>
    <c:legend>
      <c:legendPos val="b"/>
      <c:overlay val="0"/>
      <c:txPr>
        <a:bodyPr/>
        <a:lstStyle/>
        <a:p>
          <a:pPr>
            <a:defRPr sz="1800" baseline="0">
              <a:latin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ru-RU" sz="3200"/>
              <a:t>Количество участников ГИА (чел.) в среднем на один ППЭ 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B500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aseline="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Лист1!$O$2:$O$14</c:f>
              <c:strCache>
                <c:ptCount val="13"/>
                <c:pt idx="0">
                  <c:v>г. Астрахань</c:v>
                </c:pt>
                <c:pt idx="1">
                  <c:v>Ахтубинский район</c:v>
                </c:pt>
                <c:pt idx="2">
                  <c:v>ЗАТО Знаменск</c:v>
                </c:pt>
                <c:pt idx="3">
                  <c:v>Володарский район</c:v>
                </c:pt>
                <c:pt idx="4">
                  <c:v>Енотаевский район</c:v>
                </c:pt>
                <c:pt idx="5">
                  <c:v>Икрянинский район</c:v>
                </c:pt>
                <c:pt idx="6">
                  <c:v>Камызякский район</c:v>
                </c:pt>
                <c:pt idx="7">
                  <c:v>Красноярский район</c:v>
                </c:pt>
                <c:pt idx="8">
                  <c:v>Лиманский район</c:v>
                </c:pt>
                <c:pt idx="9">
                  <c:v>Наримановский район</c:v>
                </c:pt>
                <c:pt idx="10">
                  <c:v>Приволжский район</c:v>
                </c:pt>
                <c:pt idx="11">
                  <c:v>Харабалинский район</c:v>
                </c:pt>
                <c:pt idx="12">
                  <c:v>Черноярский район</c:v>
                </c:pt>
              </c:strCache>
            </c:strRef>
          </c:cat>
          <c:val>
            <c:numRef>
              <c:f>Лист1!$P$2:$P$14</c:f>
              <c:numCache>
                <c:formatCode>General</c:formatCode>
                <c:ptCount val="13"/>
                <c:pt idx="0">
                  <c:v>60</c:v>
                </c:pt>
                <c:pt idx="1">
                  <c:v>46</c:v>
                </c:pt>
                <c:pt idx="2">
                  <c:v>95</c:v>
                </c:pt>
                <c:pt idx="3">
                  <c:v>57</c:v>
                </c:pt>
                <c:pt idx="4">
                  <c:v>18</c:v>
                </c:pt>
                <c:pt idx="5">
                  <c:v>22</c:v>
                </c:pt>
                <c:pt idx="6">
                  <c:v>16</c:v>
                </c:pt>
                <c:pt idx="7">
                  <c:v>171</c:v>
                </c:pt>
                <c:pt idx="8">
                  <c:v>19</c:v>
                </c:pt>
                <c:pt idx="9">
                  <c:v>24</c:v>
                </c:pt>
                <c:pt idx="10">
                  <c:v>337</c:v>
                </c:pt>
                <c:pt idx="11">
                  <c:v>24</c:v>
                </c:pt>
                <c:pt idx="12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96432"/>
        <c:axId val="169096824"/>
      </c:barChart>
      <c:catAx>
        <c:axId val="169096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ru-RU"/>
          </a:p>
        </c:txPr>
        <c:crossAx val="169096824"/>
        <c:crosses val="autoZero"/>
        <c:auto val="1"/>
        <c:lblAlgn val="ctr"/>
        <c:lblOffset val="100"/>
        <c:noMultiLvlLbl val="0"/>
      </c:catAx>
      <c:valAx>
        <c:axId val="169096824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ru-RU"/>
          </a:p>
        </c:txPr>
        <c:crossAx val="169096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ГИА-9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члены ГЭК</c:v>
                </c:pt>
                <c:pt idx="1">
                  <c:v>руководители ППЭ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230</c:v>
                </c:pt>
                <c:pt idx="1">
                  <c:v>293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ГИА-11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члены ГЭК</c:v>
                </c:pt>
                <c:pt idx="1">
                  <c:v>руководители ППЭ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62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97608"/>
        <c:axId val="169098000"/>
      </c:barChart>
      <c:catAx>
        <c:axId val="169097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9098000"/>
        <c:crosses val="autoZero"/>
        <c:auto val="1"/>
        <c:lblAlgn val="ctr"/>
        <c:lblOffset val="100"/>
        <c:noMultiLvlLbl val="0"/>
      </c:catAx>
      <c:valAx>
        <c:axId val="16909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0976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/>
              <a:t>Сопоставление количества работ на одного эксперта: планируемое и фактическое</a:t>
            </a:r>
          </a:p>
          <a:p>
            <a:pPr>
              <a:defRPr/>
            </a:pPr>
            <a:r>
              <a:rPr lang="ru-RU"/>
              <a:t>русский язык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Планируемое</c:v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'Инф-ия для СТАТ.'!$O$38:$O$50</c:f>
              <c:strCache>
                <c:ptCount val="13"/>
                <c:pt idx="0">
                  <c:v>г. Астрахань</c:v>
                </c:pt>
                <c:pt idx="1">
                  <c:v>Ахтубинский район</c:v>
                </c:pt>
                <c:pt idx="2">
                  <c:v>ЗАТО Знаменск</c:v>
                </c:pt>
                <c:pt idx="3">
                  <c:v>Володарский район</c:v>
                </c:pt>
                <c:pt idx="4">
                  <c:v>Енотаевский район</c:v>
                </c:pt>
                <c:pt idx="5">
                  <c:v>Икрянинский район</c:v>
                </c:pt>
                <c:pt idx="6">
                  <c:v>Камызякский район</c:v>
                </c:pt>
                <c:pt idx="7">
                  <c:v>Красноярский район</c:v>
                </c:pt>
                <c:pt idx="8">
                  <c:v>Лиманский район</c:v>
                </c:pt>
                <c:pt idx="9">
                  <c:v>Наримановский район</c:v>
                </c:pt>
                <c:pt idx="10">
                  <c:v>Приволжский район</c:v>
                </c:pt>
                <c:pt idx="11">
                  <c:v>Харабалинский район</c:v>
                </c:pt>
                <c:pt idx="12">
                  <c:v>Черноярский район</c:v>
                </c:pt>
              </c:strCache>
            </c:strRef>
          </c:cat>
          <c:val>
            <c:numRef>
              <c:f>'Инф-ия для СТАТ.'!$T$38:$T$50</c:f>
              <c:numCache>
                <c:formatCode>0</c:formatCode>
                <c:ptCount val="13"/>
                <c:pt idx="0">
                  <c:v>123.70588235294117</c:v>
                </c:pt>
                <c:pt idx="1">
                  <c:v>49.666666666666664</c:v>
                </c:pt>
                <c:pt idx="2">
                  <c:v>34.363636363636367</c:v>
                </c:pt>
                <c:pt idx="3">
                  <c:v>39.304347826086953</c:v>
                </c:pt>
                <c:pt idx="4">
                  <c:v>19.53846153846154</c:v>
                </c:pt>
                <c:pt idx="5">
                  <c:v>56.428571428571431</c:v>
                </c:pt>
                <c:pt idx="6">
                  <c:v>202.5</c:v>
                </c:pt>
                <c:pt idx="7">
                  <c:v>74.444444444444443</c:v>
                </c:pt>
                <c:pt idx="8">
                  <c:v>23.04</c:v>
                </c:pt>
                <c:pt idx="9">
                  <c:v>41.764705882352942</c:v>
                </c:pt>
                <c:pt idx="10">
                  <c:v>223.33333333333334</c:v>
                </c:pt>
                <c:pt idx="11">
                  <c:v>83.75</c:v>
                </c:pt>
                <c:pt idx="12">
                  <c:v>54.666666666666664</c:v>
                </c:pt>
              </c:numCache>
            </c:numRef>
          </c:val>
        </c:ser>
        <c:ser>
          <c:idx val="1"/>
          <c:order val="1"/>
          <c:tx>
            <c:v>Фактическое</c:v>
          </c:tx>
          <c:invertIfNegative val="0"/>
          <c:dLbls>
            <c:dLbl>
              <c:idx val="2"/>
              <c:layout>
                <c:manualLayout>
                  <c:x val="0"/>
                  <c:y val="-2.22222222222222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2008844466670733E-2"/>
                  <c:y val="1.85185185185191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050773890833693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7.50552779166924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1.2008844466670788E-2"/>
                  <c:y val="-1.11111111111110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9.0066333500030907E-3"/>
                  <c:y val="-1.2962962962962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0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'Инф-ия для СТАТ.'!$O$38:$O$50</c:f>
              <c:strCache>
                <c:ptCount val="13"/>
                <c:pt idx="0">
                  <c:v>г. Астрахань</c:v>
                </c:pt>
                <c:pt idx="1">
                  <c:v>Ахтубинский район</c:v>
                </c:pt>
                <c:pt idx="2">
                  <c:v>ЗАТО Знаменск</c:v>
                </c:pt>
                <c:pt idx="3">
                  <c:v>Володарский район</c:v>
                </c:pt>
                <c:pt idx="4">
                  <c:v>Енотаевский район</c:v>
                </c:pt>
                <c:pt idx="5">
                  <c:v>Икрянинский район</c:v>
                </c:pt>
                <c:pt idx="6">
                  <c:v>Камызякский район</c:v>
                </c:pt>
                <c:pt idx="7">
                  <c:v>Красноярский район</c:v>
                </c:pt>
                <c:pt idx="8">
                  <c:v>Лиманский район</c:v>
                </c:pt>
                <c:pt idx="9">
                  <c:v>Наримановский район</c:v>
                </c:pt>
                <c:pt idx="10">
                  <c:v>Приволжский район</c:v>
                </c:pt>
                <c:pt idx="11">
                  <c:v>Харабалинский район</c:v>
                </c:pt>
                <c:pt idx="12">
                  <c:v>Черноярский район</c:v>
                </c:pt>
              </c:strCache>
            </c:strRef>
          </c:cat>
          <c:val>
            <c:numRef>
              <c:f>'Инф-ия для СТАТ.'!$V$38:$V$50</c:f>
              <c:numCache>
                <c:formatCode>0</c:formatCode>
                <c:ptCount val="13"/>
                <c:pt idx="0">
                  <c:v>148.54411764705881</c:v>
                </c:pt>
                <c:pt idx="1">
                  <c:v>60</c:v>
                </c:pt>
                <c:pt idx="2">
                  <c:v>40</c:v>
                </c:pt>
                <c:pt idx="3">
                  <c:v>21.739130434782609</c:v>
                </c:pt>
                <c:pt idx="4">
                  <c:v>19.23076923076923</c:v>
                </c:pt>
                <c:pt idx="5">
                  <c:v>24.285714285714285</c:v>
                </c:pt>
                <c:pt idx="6">
                  <c:v>60</c:v>
                </c:pt>
                <c:pt idx="7">
                  <c:v>35.555555555555557</c:v>
                </c:pt>
                <c:pt idx="8">
                  <c:v>40</c:v>
                </c:pt>
                <c:pt idx="9">
                  <c:v>45.882352941176471</c:v>
                </c:pt>
                <c:pt idx="10">
                  <c:v>60</c:v>
                </c:pt>
                <c:pt idx="11">
                  <c:v>80</c:v>
                </c:pt>
                <c:pt idx="1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5"/>
        <c:axId val="170606240"/>
        <c:axId val="170606632"/>
      </c:barChart>
      <c:lineChart>
        <c:grouping val="standard"/>
        <c:varyColors val="0"/>
        <c:ser>
          <c:idx val="2"/>
          <c:order val="2"/>
          <c:tx>
            <c:v>Среднерегиональное</c:v>
          </c:tx>
          <c:spPr>
            <a:ln w="34925">
              <a:solidFill>
                <a:srgbClr val="00B050"/>
              </a:solidFill>
            </a:ln>
          </c:spPr>
          <c:marker>
            <c:symbol val="none"/>
          </c:marker>
          <c:cat>
            <c:strRef>
              <c:f>'Инф-ия для СТАТ.'!$O$38:$O$50</c:f>
              <c:strCache>
                <c:ptCount val="13"/>
                <c:pt idx="0">
                  <c:v>г. Астрахань</c:v>
                </c:pt>
                <c:pt idx="1">
                  <c:v>Ахтубинский район</c:v>
                </c:pt>
                <c:pt idx="2">
                  <c:v>ЗАТО Знаменск</c:v>
                </c:pt>
                <c:pt idx="3">
                  <c:v>Володарский район</c:v>
                </c:pt>
                <c:pt idx="4">
                  <c:v>Енотаевский район</c:v>
                </c:pt>
                <c:pt idx="5">
                  <c:v>Икрянинский район</c:v>
                </c:pt>
                <c:pt idx="6">
                  <c:v>Камызякский район</c:v>
                </c:pt>
                <c:pt idx="7">
                  <c:v>Красноярский район</c:v>
                </c:pt>
                <c:pt idx="8">
                  <c:v>Лиманский район</c:v>
                </c:pt>
                <c:pt idx="9">
                  <c:v>Наримановский район</c:v>
                </c:pt>
                <c:pt idx="10">
                  <c:v>Приволжский район</c:v>
                </c:pt>
                <c:pt idx="11">
                  <c:v>Харабалинский район</c:v>
                </c:pt>
                <c:pt idx="12">
                  <c:v>Черноярский район</c:v>
                </c:pt>
              </c:strCache>
            </c:strRef>
          </c:cat>
          <c:val>
            <c:numRef>
              <c:f>'Инф-ия для СТАТ.'!$X$38:$X$50</c:f>
              <c:numCache>
                <c:formatCode>General</c:formatCode>
                <c:ptCount val="13"/>
                <c:pt idx="0">
                  <c:v>71</c:v>
                </c:pt>
                <c:pt idx="1">
                  <c:v>71</c:v>
                </c:pt>
                <c:pt idx="2">
                  <c:v>71</c:v>
                </c:pt>
                <c:pt idx="3">
                  <c:v>71</c:v>
                </c:pt>
                <c:pt idx="4">
                  <c:v>71</c:v>
                </c:pt>
                <c:pt idx="5">
                  <c:v>71</c:v>
                </c:pt>
                <c:pt idx="6">
                  <c:v>71</c:v>
                </c:pt>
                <c:pt idx="7">
                  <c:v>71</c:v>
                </c:pt>
                <c:pt idx="8">
                  <c:v>71</c:v>
                </c:pt>
                <c:pt idx="9">
                  <c:v>71</c:v>
                </c:pt>
                <c:pt idx="10">
                  <c:v>71</c:v>
                </c:pt>
                <c:pt idx="11">
                  <c:v>71</c:v>
                </c:pt>
                <c:pt idx="12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606240"/>
        <c:axId val="170606632"/>
      </c:lineChart>
      <c:catAx>
        <c:axId val="1706062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0606632"/>
        <c:crosses val="autoZero"/>
        <c:auto val="1"/>
        <c:lblAlgn val="ctr"/>
        <c:lblOffset val="100"/>
        <c:noMultiLvlLbl val="0"/>
      </c:catAx>
      <c:valAx>
        <c:axId val="170606632"/>
        <c:scaling>
          <c:orientation val="minMax"/>
        </c:scaling>
        <c:delete val="0"/>
        <c:axPos val="l"/>
        <c:majorGridlines/>
        <c:numFmt formatCode="0" sourceLinked="1"/>
        <c:majorTickMark val="none"/>
        <c:minorTickMark val="none"/>
        <c:tickLblPos val="nextTo"/>
        <c:spPr>
          <a:ln w="9525">
            <a:noFill/>
          </a:ln>
        </c:spPr>
        <c:crossAx val="17060624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ru-RU" sz="2400" dirty="0"/>
              <a:t>Доля выпускников, не допущенных к </a:t>
            </a:r>
            <a:r>
              <a:rPr lang="ru-RU" sz="2400" dirty="0" smtClean="0"/>
              <a:t>ГИА/ </a:t>
            </a:r>
            <a:endParaRPr lang="ru-RU" sz="2400" dirty="0"/>
          </a:p>
          <a:p>
            <a:pPr>
              <a:defRPr sz="2400"/>
            </a:pPr>
            <a:r>
              <a:rPr lang="ru-RU" sz="2400" dirty="0"/>
              <a:t>не получивших </a:t>
            </a:r>
            <a:r>
              <a:rPr lang="ru-RU" sz="2400" dirty="0" smtClean="0"/>
              <a:t>аттестат(июль)</a:t>
            </a:r>
            <a:endParaRPr lang="ru-RU" sz="24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8087620112069933E-2"/>
          <c:y val="0.14644327792359288"/>
          <c:w val="0.90480529204929494"/>
          <c:h val="0.56462134005043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'[07_Не получившие аттестат по ОУ,МО 2014.xls]ОГЭ-2014'!$E$5</c:f>
              <c:strCache>
                <c:ptCount val="1"/>
                <c:pt idx="0">
                  <c:v>Доля не допущенных к ГИА по МО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4.5033161427217904E-3"/>
                  <c:y val="-2.0370370370370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'[07_Не получившие аттестат по ОУ,МО 2014.xls]ОГЭ-2014'!$A$6:$A$19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'[07_Не получившие аттестат по ОУ,МО 2014.xls]ОГЭ-2014'!$E$6:$E$19</c:f>
              <c:numCache>
                <c:formatCode>0.0</c:formatCode>
                <c:ptCount val="14"/>
                <c:pt idx="0">
                  <c:v>0.87976539589442837</c:v>
                </c:pt>
                <c:pt idx="1">
                  <c:v>1.4008355861391004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0.78740157480314954</c:v>
                </c:pt>
                <c:pt idx="6">
                  <c:v>1.0025062656641599</c:v>
                </c:pt>
                <c:pt idx="7">
                  <c:v>0</c:v>
                </c:pt>
                <c:pt idx="8">
                  <c:v>2.6315789473684208</c:v>
                </c:pt>
                <c:pt idx="9">
                  <c:v>0.34482758620689663</c:v>
                </c:pt>
                <c:pt idx="10">
                  <c:v>0.55865921787709505</c:v>
                </c:pt>
                <c:pt idx="11">
                  <c:v>0.2958579881656806</c:v>
                </c:pt>
                <c:pt idx="12">
                  <c:v>0.29761904761904767</c:v>
                </c:pt>
                <c:pt idx="13">
                  <c:v>0</c:v>
                </c:pt>
              </c:numCache>
            </c:numRef>
          </c:val>
        </c:ser>
        <c:ser>
          <c:idx val="1"/>
          <c:order val="1"/>
          <c:tx>
            <c:strRef>
              <c:f>'[07_Не получившие аттестат по ОУ,МО 2014.xls]ОГЭ-2014'!$J$5</c:f>
              <c:strCache>
                <c:ptCount val="1"/>
                <c:pt idx="0">
                  <c:v>Доля не получивших аттестат по МО 
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'[07_Не получившие аттестат по ОУ,МО 2014.xls]ОГЭ-2014'!$A$6:$A$19</c:f>
              <c:strCache>
                <c:ptCount val="14"/>
                <c:pt idx="0">
                  <c:v>ОГОУ</c:v>
                </c:pt>
                <c:pt idx="1">
                  <c:v>г. Астрахань</c:v>
                </c:pt>
                <c:pt idx="2">
                  <c:v>Ахтубинский район</c:v>
                </c:pt>
                <c:pt idx="3">
                  <c:v>ЗАТО Знаменск</c:v>
                </c:pt>
                <c:pt idx="4">
                  <c:v>Володарский район</c:v>
                </c:pt>
                <c:pt idx="5">
                  <c:v>Енотаевский район</c:v>
                </c:pt>
                <c:pt idx="6">
                  <c:v>Икрянинский район</c:v>
                </c:pt>
                <c:pt idx="7">
                  <c:v>Камызякский район</c:v>
                </c:pt>
                <c:pt idx="8">
                  <c:v>Красноярский район</c:v>
                </c:pt>
                <c:pt idx="9">
                  <c:v>Лиманский район</c:v>
                </c:pt>
                <c:pt idx="10">
                  <c:v>Наримановский район</c:v>
                </c:pt>
                <c:pt idx="11">
                  <c:v>Приволжский район</c:v>
                </c:pt>
                <c:pt idx="12">
                  <c:v>Харабалинский район</c:v>
                </c:pt>
                <c:pt idx="13">
                  <c:v>Черноярский район</c:v>
                </c:pt>
              </c:strCache>
            </c:strRef>
          </c:cat>
          <c:val>
            <c:numRef>
              <c:f>'[07_Не получившие аттестат по ОУ,МО 2014.xls]ОГЭ-2014'!$J$6:$J$19</c:f>
              <c:numCache>
                <c:formatCode>0.0</c:formatCode>
                <c:ptCount val="14"/>
                <c:pt idx="0">
                  <c:v>0.87209302325581406</c:v>
                </c:pt>
                <c:pt idx="1">
                  <c:v>1.6480853126514785</c:v>
                </c:pt>
                <c:pt idx="2">
                  <c:v>3.5234899328859064</c:v>
                </c:pt>
                <c:pt idx="3">
                  <c:v>0.52910052910052907</c:v>
                </c:pt>
                <c:pt idx="4">
                  <c:v>0</c:v>
                </c:pt>
                <c:pt idx="5">
                  <c:v>1.171875</c:v>
                </c:pt>
                <c:pt idx="6">
                  <c:v>1.7369727047146402</c:v>
                </c:pt>
                <c:pt idx="7">
                  <c:v>0</c:v>
                </c:pt>
                <c:pt idx="8">
                  <c:v>3.1339031339031336</c:v>
                </c:pt>
                <c:pt idx="9">
                  <c:v>0.34364261168384885</c:v>
                </c:pt>
                <c:pt idx="10">
                  <c:v>0.83333333333333348</c:v>
                </c:pt>
                <c:pt idx="11">
                  <c:v>1.7699115044247788</c:v>
                </c:pt>
                <c:pt idx="12">
                  <c:v>1.1869436201780417</c:v>
                </c:pt>
                <c:pt idx="13">
                  <c:v>0.60606060606060619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0607416"/>
        <c:axId val="170607808"/>
      </c:barChart>
      <c:catAx>
        <c:axId val="17060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2700000" vert="horz"/>
          <a:lstStyle/>
          <a:p>
            <a:pPr>
              <a:defRPr sz="1500"/>
            </a:pPr>
            <a:endParaRPr lang="ru-RU"/>
          </a:p>
        </c:txPr>
        <c:crossAx val="170607808"/>
        <c:crosses val="autoZero"/>
        <c:auto val="1"/>
        <c:lblAlgn val="ctr"/>
        <c:lblOffset val="100"/>
        <c:noMultiLvlLbl val="0"/>
      </c:catAx>
      <c:valAx>
        <c:axId val="170607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overlay val="0"/>
        </c:title>
        <c:numFmt formatCode="0.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600"/>
            </a:pPr>
            <a:endParaRPr lang="ru-RU"/>
          </a:p>
        </c:txPr>
        <c:crossAx val="170607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92105470368835474"/>
          <c:w val="1"/>
          <c:h val="6.14037390063084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участников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2"/>
            <c:bubble3D val="0"/>
            <c:spPr>
              <a:solidFill>
                <a:srgbClr val="FFC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"2" по двум предметам</c:v>
                </c:pt>
                <c:pt idx="1">
                  <c:v>"2" по математике</c:v>
                </c:pt>
                <c:pt idx="2">
                  <c:v>"2" по русскому языку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BBAA1-8384-44D1-AFF8-9B83169A7B66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D0017-9AEE-4393-AF50-9BF90C65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00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2DA0-AE80-4356-A23A-DDFFD084D852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A132F-C911-442C-AB24-530D4E434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5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5301-8C4C-46C5-89D1-1549B23A8645}" type="datetime1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35C6-762E-4EE2-B066-6D771BD01F70}" type="datetime1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01E9-EC5F-40F2-B73F-DEBF76BADA27}" type="datetime1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E8-5A3B-4FA4-88E1-0B5256A8FE9B}" type="datetime1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66E-2296-472B-97DB-D4A5E499E610}" type="datetime1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CC0C-1AF0-4B37-BB80-D5FDC278878E}" type="datetime1">
              <a:rPr lang="ru-RU" smtClean="0"/>
              <a:t>01.10.2014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F2B-396D-4FB2-9921-D28A94F20A16}" type="datetime1">
              <a:rPr lang="ru-RU" smtClean="0"/>
              <a:t>01.10.2014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76A5-2776-47CB-A3F5-E66ED8A25279}" type="datetime1">
              <a:rPr lang="ru-RU" smtClean="0"/>
              <a:t>01.10.2014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FC2B-7501-4ACF-AC51-1A4C322DDFCD}" type="datetime1">
              <a:rPr lang="ru-RU" smtClean="0"/>
              <a:t>01.10.2014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3CE-8219-4A2A-A305-606724E40B05}" type="datetime1">
              <a:rPr lang="ru-RU" smtClean="0"/>
              <a:t>01.10.2014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9-0367-4951-8638-43E78053FE36}" type="datetime1">
              <a:rPr lang="ru-RU" smtClean="0"/>
              <a:t>01.10.2014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6FF8B22-8ED1-47B2-AFF3-83A140DE185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2CB682-63DB-4B4F-B894-C0BEBA3441E7}" type="datetime1">
              <a:rPr lang="ru-RU" smtClean="0"/>
              <a:t>01.10.2014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Результаты государственной итоговой аттестации в Астраханской области по программам основного общего образования в 2014 году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5085184"/>
            <a:ext cx="6461760" cy="1066800"/>
          </a:xfrm>
        </p:spPr>
        <p:txBody>
          <a:bodyPr/>
          <a:lstStyle/>
          <a:p>
            <a:r>
              <a:rPr lang="ru-RU" i="1" dirty="0" smtClean="0"/>
              <a:t>Фролов С.С.  - директор ГБУ АО «Центр мониторинга в образовании»</a:t>
            </a:r>
          </a:p>
          <a:p>
            <a:pPr algn="r"/>
            <a:r>
              <a:rPr lang="ru-RU" u="sng" dirty="0" smtClean="0"/>
              <a:t>01 октября 2014г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586815"/>
              </p:ext>
            </p:extLst>
          </p:nvPr>
        </p:nvGraphicFramePr>
        <p:xfrm>
          <a:off x="35496" y="1340764"/>
          <a:ext cx="8352930" cy="5472612"/>
        </p:xfrm>
        <a:graphic>
          <a:graphicData uri="http://schemas.openxmlformats.org/drawingml/2006/table">
            <a:tbl>
              <a:tblPr/>
              <a:tblGrid>
                <a:gridCol w="2475738"/>
                <a:gridCol w="1469298"/>
                <a:gridCol w="1469298"/>
                <a:gridCol w="1469298"/>
                <a:gridCol w="1469298"/>
              </a:tblGrid>
              <a:tr h="9524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Количество экспертов, включенных в состав предметной комиссии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Количество выпускников текущего года, вышедших на ГИА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28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Русский язык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Математика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Русский язык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Математика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г. Астрахань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Ахтубинский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ЗАТО Знаменск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Володарский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Енотаевский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Икрянинский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Камызякский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Красноярский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Лиманский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Наримановский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Приволжский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25"/>
                    </a:solidFill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Харабалинский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Черноярский район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7620000" cy="1143000"/>
          </a:xfrm>
        </p:spPr>
        <p:txBody>
          <a:bodyPr/>
          <a:lstStyle/>
          <a:p>
            <a:pPr algn="ctr"/>
            <a:r>
              <a:rPr lang="ru-RU" dirty="0" smtClean="0"/>
              <a:t>Содержательные результаты ГИА-9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0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384371"/>
              </p:ext>
            </p:extLst>
          </p:nvPr>
        </p:nvGraphicFramePr>
        <p:xfrm>
          <a:off x="26957" y="0"/>
          <a:ext cx="8460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8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674"/>
            <a:ext cx="7620000" cy="1143000"/>
          </a:xfrm>
        </p:spPr>
        <p:txBody>
          <a:bodyPr/>
          <a:lstStyle/>
          <a:p>
            <a:pPr algn="ctr"/>
            <a:r>
              <a:rPr lang="ru-RU" sz="3200" dirty="0" smtClean="0"/>
              <a:t>Распределение участников ГИА-9, не получивших аттестат (июль)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75831"/>
              </p:ext>
            </p:extLst>
          </p:nvPr>
        </p:nvGraphicFramePr>
        <p:xfrm>
          <a:off x="0" y="1124744"/>
          <a:ext cx="8460432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5760"/>
            <a:ext cx="8460432" cy="1143000"/>
          </a:xfrm>
        </p:spPr>
        <p:txBody>
          <a:bodyPr/>
          <a:lstStyle/>
          <a:p>
            <a:pPr algn="ctr"/>
            <a:r>
              <a:rPr lang="ru-RU" sz="3200" dirty="0" smtClean="0"/>
              <a:t>Доля участников ГИА-9, не преодолевших минимальный порог по обязательным предметам (в%)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1984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3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361959"/>
              </p:ext>
            </p:extLst>
          </p:nvPr>
        </p:nvGraphicFramePr>
        <p:xfrm>
          <a:off x="0" y="260648"/>
          <a:ext cx="8460432" cy="648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532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79461"/>
              </p:ext>
            </p:extLst>
          </p:nvPr>
        </p:nvGraphicFramePr>
        <p:xfrm>
          <a:off x="0" y="0"/>
          <a:ext cx="8460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31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947858"/>
              </p:ext>
            </p:extLst>
          </p:nvPr>
        </p:nvGraphicFramePr>
        <p:xfrm>
          <a:off x="0" y="-27364"/>
          <a:ext cx="8460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16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891000"/>
              </p:ext>
            </p:extLst>
          </p:nvPr>
        </p:nvGraphicFramePr>
        <p:xfrm>
          <a:off x="-7872" y="0"/>
          <a:ext cx="8460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02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678115"/>
              </p:ext>
            </p:extLst>
          </p:nvPr>
        </p:nvGraphicFramePr>
        <p:xfrm>
          <a:off x="0" y="0"/>
          <a:ext cx="8460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4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7620000" cy="2160240"/>
          </a:xfrm>
        </p:spPr>
        <p:txBody>
          <a:bodyPr/>
          <a:lstStyle/>
          <a:p>
            <a:pPr algn="ctr"/>
            <a:r>
              <a:rPr lang="ru-RU" dirty="0" smtClean="0"/>
              <a:t>Основные объемные показатели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449525"/>
              </p:ext>
            </p:extLst>
          </p:nvPr>
        </p:nvGraphicFramePr>
        <p:xfrm>
          <a:off x="-29537" y="116632"/>
          <a:ext cx="85324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4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1143000"/>
          </a:xfrm>
        </p:spPr>
        <p:txBody>
          <a:bodyPr/>
          <a:lstStyle/>
          <a:p>
            <a:pPr algn="ctr"/>
            <a:r>
              <a:rPr lang="ru-RU" sz="3200" dirty="0" smtClean="0"/>
              <a:t>Направления совершенствования организации ГИА-9 в 2015 году: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280920" cy="5733256"/>
          </a:xfrm>
        </p:spPr>
        <p:txBody>
          <a:bodyPr>
            <a:noAutofit/>
          </a:bodyPr>
          <a:lstStyle/>
          <a:p>
            <a:pPr marL="571500" indent="-457200">
              <a:buClrTx/>
              <a:buAutoNum type="arabicPeriod"/>
            </a:pPr>
            <a:r>
              <a:rPr lang="ru-RU" sz="2000" dirty="0" smtClean="0"/>
              <a:t>Сокращение численности ППЭ в регионе до 60-ти. Для этого необходимо увеличить среднее число участников в ППЭ до 150 человек (10 аудиторий по 15 участников).</a:t>
            </a:r>
          </a:p>
          <a:p>
            <a:pPr lvl="1"/>
            <a:r>
              <a:rPr lang="ru-RU" dirty="0" smtClean="0"/>
              <a:t>рациональное </a:t>
            </a:r>
            <a:r>
              <a:rPr lang="ru-RU" dirty="0"/>
              <a:t>планирование и распределение ресурсов при проведении экзаменов;</a:t>
            </a:r>
          </a:p>
          <a:p>
            <a:pPr lvl="1"/>
            <a:r>
              <a:rPr lang="ru-RU" dirty="0" smtClean="0"/>
              <a:t>повышение </a:t>
            </a:r>
            <a:r>
              <a:rPr lang="ru-RU" dirty="0"/>
              <a:t>уровня прозрачности в проведении экзамена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ru-RU" sz="2000" dirty="0" smtClean="0"/>
              <a:t>2. Равномерное соотношение численности муниципальных предметных комиссий и участников ГИА по муниципалитетам. </a:t>
            </a:r>
          </a:p>
          <a:p>
            <a:pPr marL="114300" indent="0">
              <a:buNone/>
            </a:pPr>
            <a:r>
              <a:rPr lang="ru-RU" sz="2000" dirty="0" smtClean="0"/>
              <a:t>3. Повышение прозрачности и объективности ГИА-9:</a:t>
            </a:r>
          </a:p>
          <a:p>
            <a:pPr lvl="1"/>
            <a:r>
              <a:rPr lang="ru-RU" dirty="0" smtClean="0"/>
              <a:t>Задействование при проведении ГИА-9 созданной сети ППЭ-11;</a:t>
            </a:r>
          </a:p>
          <a:p>
            <a:pPr lvl="1"/>
            <a:r>
              <a:rPr lang="ru-RU" dirty="0" smtClean="0"/>
              <a:t>Оснащение системой видеонаблюдения ППЭ, задействованных в проведении ГИА-9.</a:t>
            </a:r>
          </a:p>
          <a:p>
            <a:pPr lvl="1"/>
            <a:endParaRPr lang="ru-RU" dirty="0"/>
          </a:p>
          <a:p>
            <a:pPr marL="571500" indent="-457200">
              <a:buAutoNum type="arabicPeriod"/>
            </a:pPr>
            <a:endParaRPr lang="ru-RU" sz="2000" dirty="0" smtClean="0"/>
          </a:p>
          <a:p>
            <a:pPr marL="571500" indent="-457200">
              <a:buAutoNum type="arabicPeriod"/>
            </a:pPr>
            <a:endParaRPr lang="ru-RU" sz="2000" dirty="0" smtClean="0"/>
          </a:p>
          <a:p>
            <a:pPr marL="114300" indent="0">
              <a:buNone/>
            </a:pP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2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76200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1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3752"/>
            <a:ext cx="7620000" cy="1143000"/>
          </a:xfrm>
        </p:spPr>
        <p:txBody>
          <a:bodyPr/>
          <a:lstStyle/>
          <a:p>
            <a:pPr algn="ctr"/>
            <a:r>
              <a:rPr lang="ru-RU" sz="3600" dirty="0" smtClean="0"/>
              <a:t>Количество участников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90288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1143000"/>
          </a:xfrm>
        </p:spPr>
        <p:txBody>
          <a:bodyPr/>
          <a:lstStyle/>
          <a:p>
            <a:pPr algn="ctr"/>
            <a:r>
              <a:rPr lang="ru-RU" sz="3200" dirty="0" smtClean="0"/>
              <a:t>Распределение количества участников по муниципалитетам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980389"/>
              </p:ext>
            </p:extLst>
          </p:nvPr>
        </p:nvGraphicFramePr>
        <p:xfrm>
          <a:off x="0" y="1052736"/>
          <a:ext cx="8460432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96427"/>
              </p:ext>
            </p:extLst>
          </p:nvPr>
        </p:nvGraphicFramePr>
        <p:xfrm>
          <a:off x="10507" y="5287"/>
          <a:ext cx="8460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1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22482"/>
              </p:ext>
            </p:extLst>
          </p:nvPr>
        </p:nvGraphicFramePr>
        <p:xfrm>
          <a:off x="0" y="0"/>
          <a:ext cx="8460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4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211087"/>
              </p:ext>
            </p:extLst>
          </p:nvPr>
        </p:nvGraphicFramePr>
        <p:xfrm>
          <a:off x="0" y="-22131"/>
          <a:ext cx="8460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05150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465600487"/>
              </p:ext>
            </p:extLst>
          </p:nvPr>
        </p:nvGraphicFramePr>
        <p:xfrm>
          <a:off x="0" y="0"/>
          <a:ext cx="846043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22-8ED1-47B2-AFF3-83A140DE18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02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616</TotalTime>
  <Words>417</Words>
  <Application>Microsoft Office PowerPoint</Application>
  <PresentationFormat>Экран (4:3)</PresentationFormat>
  <Paragraphs>132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Соседство</vt:lpstr>
      <vt:lpstr>Результаты государственной итоговой аттестации в Астраханской области по программам основного общего образования в 2014 году</vt:lpstr>
      <vt:lpstr>Основные объемные показатели</vt:lpstr>
      <vt:lpstr>Количество участников</vt:lpstr>
      <vt:lpstr>Распределение количества участников по муниципалитетам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Содержательные результаты ГИА-9</vt:lpstr>
      <vt:lpstr>Презентация PowerPoint</vt:lpstr>
      <vt:lpstr>Распределение участников ГИА-9, не получивших аттестат (июль)</vt:lpstr>
      <vt:lpstr>Доля участников ГИА-9, не преодолевших минимальный порог по обязательным предметам (в%)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Направления совершенствования организации ГИА-9 в 2015 году: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государственной итоговой аттестации в Астраханской области по программам основного общего образования в 2014 году</dc:title>
  <dc:creator>1</dc:creator>
  <cp:lastModifiedBy>Пользователь</cp:lastModifiedBy>
  <cp:revision>35</cp:revision>
  <cp:lastPrinted>2014-09-30T17:21:04Z</cp:lastPrinted>
  <dcterms:created xsi:type="dcterms:W3CDTF">2014-09-28T18:50:38Z</dcterms:created>
  <dcterms:modified xsi:type="dcterms:W3CDTF">2014-10-01T08:06:03Z</dcterms:modified>
</cp:coreProperties>
</file>