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314" r:id="rId7"/>
    <p:sldId id="262" r:id="rId8"/>
    <p:sldId id="263" r:id="rId9"/>
    <p:sldId id="266" r:id="rId10"/>
    <p:sldId id="269" r:id="rId11"/>
    <p:sldId id="264" r:id="rId12"/>
    <p:sldId id="271" r:id="rId13"/>
    <p:sldId id="315" r:id="rId14"/>
    <p:sldId id="270" r:id="rId15"/>
    <p:sldId id="265" r:id="rId16"/>
    <p:sldId id="302" r:id="rId17"/>
    <p:sldId id="280" r:id="rId18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82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9021" y="1336929"/>
            <a:ext cx="10593957" cy="106997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myshell</a:t>
            </a:r>
            <a:r>
              <a:rPr lang="zh-CN" altLang="en-US" sz="517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en-US" sz="517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答辩</a:t>
            </a:r>
            <a:endParaRPr lang="en-US" sz="5175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90127" y="5214814"/>
            <a:ext cx="8029457" cy="3632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202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汇报人：</a:t>
            </a:r>
            <a:r>
              <a:rPr lang="zh-CN" altLang="en-US" sz="202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李成杨</a:t>
            </a:r>
            <a:r>
              <a:rPr lang="en-US" altLang="zh-CN" sz="202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2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万鹿宽</a:t>
            </a:r>
            <a:r>
              <a:rPr lang="en-US" altLang="zh-CN" sz="202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2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秦昊池</a:t>
            </a:r>
            <a:endParaRPr lang="zh-CN" altLang="en-US" sz="2025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90127" y="5566988"/>
            <a:ext cx="7315200" cy="3632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202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2024-6-30</a:t>
            </a:r>
            <a:endParaRPr lang="en-US" sz="2025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7497" y="2686653"/>
            <a:ext cx="2748437" cy="23558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>
              <a:lumMod val="75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AutoShape 3"/>
          <p:cNvSpPr/>
          <p:nvPr/>
        </p:nvSpPr>
        <p:spPr>
          <a:xfrm>
            <a:off x="7014310" y="1448346"/>
            <a:ext cx="3186374" cy="483241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4"/>
          <p:cNvSpPr/>
          <p:nvPr/>
        </p:nvSpPr>
        <p:spPr>
          <a:xfrm>
            <a:off x="6085580" y="1448346"/>
            <a:ext cx="1857460" cy="2431309"/>
          </a:xfrm>
          <a:prstGeom prst="diamond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5"/>
          <p:cNvSpPr/>
          <p:nvPr/>
        </p:nvSpPr>
        <p:spPr>
          <a:xfrm>
            <a:off x="6085580" y="3849453"/>
            <a:ext cx="1857460" cy="2431309"/>
          </a:xfrm>
          <a:prstGeom prst="diamond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AutoShape 6"/>
          <p:cNvSpPr/>
          <p:nvPr/>
        </p:nvSpPr>
        <p:spPr>
          <a:xfrm>
            <a:off x="8537025" y="2686653"/>
            <a:ext cx="1797055" cy="2355803"/>
          </a:xfrm>
          <a:prstGeom prst="diamond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reeform 7"/>
          <p:cNvSpPr/>
          <p:nvPr/>
        </p:nvSpPr>
        <p:spPr>
          <a:xfrm>
            <a:off x="6727185" y="2291057"/>
            <a:ext cx="574252" cy="57425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8" name="Freeform 8"/>
          <p:cNvSpPr/>
          <p:nvPr/>
        </p:nvSpPr>
        <p:spPr>
          <a:xfrm>
            <a:off x="6682521" y="4710666"/>
            <a:ext cx="663580" cy="66358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74320" y="243840"/>
                </a:moveTo>
                <a:lnTo>
                  <a:pt x="304800" y="243840"/>
                </a:lnTo>
                <a:lnTo>
                  <a:pt x="304800" y="259080"/>
                </a:lnTo>
                <a:cubicBezTo>
                  <a:pt x="304800" y="267500"/>
                  <a:pt x="297980" y="274320"/>
                  <a:pt x="289560" y="274320"/>
                </a:cubicBezTo>
                <a:lnTo>
                  <a:pt x="289560" y="274320"/>
                </a:lnTo>
                <a:lnTo>
                  <a:pt x="15240" y="274320"/>
                </a:lnTo>
                <a:cubicBezTo>
                  <a:pt x="6820" y="274320"/>
                  <a:pt x="0" y="267500"/>
                  <a:pt x="0" y="259080"/>
                </a:cubicBezTo>
                <a:lnTo>
                  <a:pt x="0" y="259080"/>
                </a:lnTo>
                <a:lnTo>
                  <a:pt x="0" y="243840"/>
                </a:lnTo>
                <a:lnTo>
                  <a:pt x="30480" y="243840"/>
                </a:lnTo>
                <a:lnTo>
                  <a:pt x="30480" y="60960"/>
                </a:lnTo>
                <a:cubicBezTo>
                  <a:pt x="30480" y="44196"/>
                  <a:pt x="44196" y="30480"/>
                  <a:pt x="60960" y="30480"/>
                </a:cubicBezTo>
                <a:lnTo>
                  <a:pt x="243840" y="30480"/>
                </a:lnTo>
                <a:cubicBezTo>
                  <a:pt x="260671" y="30480"/>
                  <a:pt x="274320" y="44129"/>
                  <a:pt x="274320" y="60960"/>
                </a:cubicBezTo>
                <a:lnTo>
                  <a:pt x="274320" y="60960"/>
                </a:lnTo>
                <a:lnTo>
                  <a:pt x="274320" y="243840"/>
                </a:lnTo>
                <a:close/>
                <a:moveTo>
                  <a:pt x="60960" y="60960"/>
                </a:moveTo>
                <a:lnTo>
                  <a:pt x="60960" y="198120"/>
                </a:lnTo>
                <a:lnTo>
                  <a:pt x="243840" y="198120"/>
                </a:lnTo>
                <a:lnTo>
                  <a:pt x="243840" y="60960"/>
                </a:lnTo>
                <a:lnTo>
                  <a:pt x="60960" y="60960"/>
                </a:lnTo>
                <a:close/>
                <a:moveTo>
                  <a:pt x="121920" y="228600"/>
                </a:moveTo>
                <a:lnTo>
                  <a:pt x="121920" y="243840"/>
                </a:lnTo>
                <a:lnTo>
                  <a:pt x="182880" y="243840"/>
                </a:lnTo>
                <a:lnTo>
                  <a:pt x="182880" y="228600"/>
                </a:lnTo>
                <a:lnTo>
                  <a:pt x="121920" y="2286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9" name="Freeform 9"/>
          <p:cNvSpPr/>
          <p:nvPr/>
        </p:nvSpPr>
        <p:spPr>
          <a:xfrm>
            <a:off x="9135666" y="3564667"/>
            <a:ext cx="599774" cy="59977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21920" y="28651"/>
                </a:moveTo>
                <a:lnTo>
                  <a:pt x="121920" y="0"/>
                </a:lnTo>
                <a:lnTo>
                  <a:pt x="152400" y="0"/>
                </a:lnTo>
                <a:lnTo>
                  <a:pt x="152400" y="243840"/>
                </a:lnTo>
                <a:lnTo>
                  <a:pt x="304800" y="243840"/>
                </a:lnTo>
                <a:lnTo>
                  <a:pt x="243840" y="304800"/>
                </a:lnTo>
                <a:lnTo>
                  <a:pt x="30480" y="304800"/>
                </a:lnTo>
                <a:lnTo>
                  <a:pt x="0" y="243840"/>
                </a:lnTo>
                <a:lnTo>
                  <a:pt x="121920" y="243840"/>
                </a:lnTo>
                <a:lnTo>
                  <a:pt x="121920" y="213360"/>
                </a:lnTo>
                <a:lnTo>
                  <a:pt x="0" y="213360"/>
                </a:lnTo>
                <a:lnTo>
                  <a:pt x="0" y="209398"/>
                </a:lnTo>
                <a:cubicBezTo>
                  <a:pt x="56940" y="163544"/>
                  <a:pt x="99498" y="101956"/>
                  <a:pt x="121234" y="31242"/>
                </a:cubicBezTo>
                <a:lnTo>
                  <a:pt x="121920" y="28651"/>
                </a:lnTo>
                <a:close/>
                <a:moveTo>
                  <a:pt x="304343" y="213360"/>
                </a:moveTo>
                <a:lnTo>
                  <a:pt x="152400" y="213360"/>
                </a:lnTo>
                <a:lnTo>
                  <a:pt x="152400" y="207874"/>
                </a:lnTo>
                <a:cubicBezTo>
                  <a:pt x="171650" y="179451"/>
                  <a:pt x="183137" y="144409"/>
                  <a:pt x="183137" y="106680"/>
                </a:cubicBezTo>
                <a:cubicBezTo>
                  <a:pt x="183137" y="68951"/>
                  <a:pt x="171660" y="33909"/>
                  <a:pt x="151990" y="4848"/>
                </a:cubicBezTo>
                <a:lnTo>
                  <a:pt x="152400" y="5486"/>
                </a:lnTo>
                <a:lnTo>
                  <a:pt x="152400" y="2438"/>
                </a:lnTo>
                <a:cubicBezTo>
                  <a:pt x="237877" y="37719"/>
                  <a:pt x="298180" y="117796"/>
                  <a:pt x="304305" y="212646"/>
                </a:cubicBezTo>
                <a:lnTo>
                  <a:pt x="304343" y="21336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2" name="TextBox 12"/>
          <p:cNvSpPr txBox="1"/>
          <p:nvPr>
            <p:custDataLst>
              <p:tags r:id="rId2"/>
            </p:custDataLst>
          </p:nvPr>
        </p:nvSpPr>
        <p:spPr>
          <a:xfrm>
            <a:off x="1028970" y="2139339"/>
            <a:ext cx="4665544" cy="6680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cd命令需要在父进程中改变工作目录，而不是在子进程中，这需要对进程间通信和同步有一定的了解。</a:t>
            </a:r>
            <a:endParaRPr 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>
            <p:custDataLst>
              <p:tags r:id="rId3"/>
            </p:custDataLst>
          </p:nvPr>
        </p:nvSpPr>
        <p:spPr>
          <a:xfrm>
            <a:off x="1028970" y="3530610"/>
            <a:ext cx="4665544" cy="6680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需要考虑cd命令与其他命令的交互问题，如如何在改变目录后保持环境变量的一致性。</a:t>
            </a:r>
            <a:endParaRPr 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6"/>
          <p:cNvSpPr txBox="1"/>
          <p:nvPr>
            <p:custDataLst>
              <p:tags r:id="rId4"/>
            </p:custDataLst>
          </p:nvPr>
        </p:nvSpPr>
        <p:spPr>
          <a:xfrm>
            <a:off x="1028970" y="4866160"/>
            <a:ext cx="4665544" cy="6680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在实现cd命令时，还需要考虑路径的合法性和存在性检查，以避免潜在的安全风险。</a:t>
            </a:r>
            <a:endParaRPr 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20" name="AutoShape 20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AutoShape 37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AutoShape 38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AutoShape 39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extBox 40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cd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命令的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实现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265555" y="19113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60680" y="2203450"/>
            <a:ext cx="609600" cy="6096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01</a:t>
            </a:r>
            <a:endParaRPr lang="en-US" altLang="zh-CN" b="1"/>
          </a:p>
        </p:txBody>
      </p:sp>
      <p:sp>
        <p:nvSpPr>
          <p:cNvPr id="49" name="椭圆 48"/>
          <p:cNvSpPr/>
          <p:nvPr/>
        </p:nvSpPr>
        <p:spPr>
          <a:xfrm>
            <a:off x="360680" y="3564890"/>
            <a:ext cx="609600" cy="6096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02</a:t>
            </a:r>
            <a:endParaRPr lang="en-US" altLang="zh-CN" b="1"/>
          </a:p>
        </p:txBody>
      </p:sp>
      <p:sp>
        <p:nvSpPr>
          <p:cNvPr id="50" name="椭圆 49"/>
          <p:cNvSpPr/>
          <p:nvPr/>
        </p:nvSpPr>
        <p:spPr>
          <a:xfrm>
            <a:off x="360680" y="4953000"/>
            <a:ext cx="609600" cy="6096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03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150141" y="2021983"/>
            <a:ext cx="3939528" cy="3939528"/>
          </a:xfrm>
          <a:prstGeom prst="ellipse">
            <a:avLst/>
          </a:prstGeom>
          <a:solidFill>
            <a:schemeClr val="accent2">
              <a:lumMod val="60000"/>
              <a:lumOff val="40000"/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3" name="TextBox 3"/>
          <p:cNvSpPr txBox="1"/>
          <p:nvPr/>
        </p:nvSpPr>
        <p:spPr>
          <a:xfrm>
            <a:off x="454963" y="2034175"/>
            <a:ext cx="5826389" cy="10001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在实现追加重定向时，需要处理文件不存在的情况，并决定是否需要新建文件。</a:t>
            </a:r>
            <a:endParaRPr 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4963" y="3530045"/>
            <a:ext cx="5826389" cy="144335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marL="28575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文件权限的设置也是一个重要的问题，需要确保程序有足够的权限进行读写操作。</a:t>
            </a:r>
            <a:endParaRPr 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4963" y="5118981"/>
            <a:ext cx="6018344" cy="10001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marL="28575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在处理大文件时，需要考虑性能和内存占用问题，避免程序崩溃或响应过慢。</a:t>
            </a:r>
            <a:endParaRPr 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27208" r="27208"/>
          <a:stretch>
            <a:fillRect/>
          </a:stretch>
        </p:blipFill>
        <p:spPr>
          <a:xfrm>
            <a:off x="7676035" y="2524948"/>
            <a:ext cx="2887741" cy="2887741"/>
          </a:xfrm>
          <a:prstGeom prst="ellipse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8663168" y="1482987"/>
            <a:ext cx="913476" cy="913476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1" name="AutoShape 11"/>
          <p:cNvSpPr/>
          <p:nvPr/>
        </p:nvSpPr>
        <p:spPr>
          <a:xfrm>
            <a:off x="6921648" y="4618441"/>
            <a:ext cx="913476" cy="913476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2" name="AutoShape 12"/>
          <p:cNvSpPr/>
          <p:nvPr/>
        </p:nvSpPr>
        <p:spPr>
          <a:xfrm>
            <a:off x="10386775" y="4618441"/>
            <a:ext cx="913476" cy="913476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3" name="Freeform 13"/>
          <p:cNvSpPr/>
          <p:nvPr/>
        </p:nvSpPr>
        <p:spPr>
          <a:xfrm>
            <a:off x="8906663" y="1691796"/>
            <a:ext cx="426486" cy="426486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4" name="Freeform 14"/>
          <p:cNvSpPr/>
          <p:nvPr/>
        </p:nvSpPr>
        <p:spPr>
          <a:xfrm>
            <a:off x="10639092" y="4837698"/>
            <a:ext cx="426194" cy="42619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190500"/>
                </a:moveTo>
                <a:cubicBezTo>
                  <a:pt x="152400" y="169459"/>
                  <a:pt x="169459" y="152400"/>
                  <a:pt x="190500" y="152400"/>
                </a:cubicBezTo>
                <a:cubicBezTo>
                  <a:pt x="211541" y="152400"/>
                  <a:pt x="228600" y="169459"/>
                  <a:pt x="228600" y="190500"/>
                </a:cubicBezTo>
                <a:cubicBezTo>
                  <a:pt x="228600" y="211541"/>
                  <a:pt x="211541" y="228600"/>
                  <a:pt x="190500" y="228600"/>
                </a:cubicBezTo>
                <a:cubicBezTo>
                  <a:pt x="169459" y="228600"/>
                  <a:pt x="152400" y="211541"/>
                  <a:pt x="152400" y="190500"/>
                </a:cubicBezTo>
                <a:close/>
                <a:moveTo>
                  <a:pt x="266700" y="76200"/>
                </a:moveTo>
                <a:lnTo>
                  <a:pt x="235372" y="12925"/>
                </a:lnTo>
                <a:cubicBezTo>
                  <a:pt x="232801" y="5410"/>
                  <a:pt x="225695" y="0"/>
                  <a:pt x="217284" y="0"/>
                </a:cubicBezTo>
                <a:lnTo>
                  <a:pt x="164973" y="0"/>
                </a:lnTo>
                <a:cubicBezTo>
                  <a:pt x="156467" y="0"/>
                  <a:pt x="149295" y="5544"/>
                  <a:pt x="146837" y="13192"/>
                </a:cubicBezTo>
                <a:lnTo>
                  <a:pt x="114338" y="76200"/>
                </a:lnTo>
                <a:lnTo>
                  <a:pt x="38100" y="76200"/>
                </a:lnTo>
                <a:cubicBezTo>
                  <a:pt x="17059" y="76200"/>
                  <a:pt x="0" y="93259"/>
                  <a:pt x="0" y="114300"/>
                </a:cubicBezTo>
                <a:lnTo>
                  <a:pt x="0" y="304800"/>
                </a:lnTo>
                <a:lnTo>
                  <a:pt x="304800" y="304800"/>
                </a:lnTo>
                <a:lnTo>
                  <a:pt x="304800" y="114300"/>
                </a:lnTo>
                <a:cubicBezTo>
                  <a:pt x="304800" y="93259"/>
                  <a:pt x="287760" y="76200"/>
                  <a:pt x="266700" y="76200"/>
                </a:cubicBezTo>
                <a:close/>
                <a:moveTo>
                  <a:pt x="57150" y="152400"/>
                </a:moveTo>
                <a:cubicBezTo>
                  <a:pt x="46625" y="152400"/>
                  <a:pt x="38100" y="143875"/>
                  <a:pt x="38100" y="133350"/>
                </a:cubicBezTo>
                <a:cubicBezTo>
                  <a:pt x="38100" y="122825"/>
                  <a:pt x="46625" y="114300"/>
                  <a:pt x="57150" y="114300"/>
                </a:cubicBezTo>
                <a:cubicBezTo>
                  <a:pt x="67675" y="114300"/>
                  <a:pt x="76200" y="122825"/>
                  <a:pt x="76200" y="133350"/>
                </a:cubicBezTo>
                <a:cubicBezTo>
                  <a:pt x="76200" y="143875"/>
                  <a:pt x="67675" y="152400"/>
                  <a:pt x="57150" y="152400"/>
                </a:cubicBezTo>
                <a:close/>
                <a:moveTo>
                  <a:pt x="190500" y="266700"/>
                </a:moveTo>
                <a:cubicBezTo>
                  <a:pt x="148419" y="266700"/>
                  <a:pt x="114300" y="232581"/>
                  <a:pt x="114300" y="190500"/>
                </a:cubicBezTo>
                <a:cubicBezTo>
                  <a:pt x="114300" y="148419"/>
                  <a:pt x="148419" y="114300"/>
                  <a:pt x="190500" y="114300"/>
                </a:cubicBezTo>
                <a:cubicBezTo>
                  <a:pt x="232581" y="114300"/>
                  <a:pt x="266700" y="148419"/>
                  <a:pt x="266700" y="190500"/>
                </a:cubicBezTo>
                <a:cubicBezTo>
                  <a:pt x="266700" y="232581"/>
                  <a:pt x="232581" y="266700"/>
                  <a:pt x="190500" y="26670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5" name="Freeform 15"/>
          <p:cNvSpPr/>
          <p:nvPr/>
        </p:nvSpPr>
        <p:spPr>
          <a:xfrm>
            <a:off x="7137949" y="4833774"/>
            <a:ext cx="482811" cy="48281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71155"/>
                </a:moveTo>
                <a:lnTo>
                  <a:pt x="304800" y="133055"/>
                </a:lnTo>
                <a:lnTo>
                  <a:pt x="259261" y="114081"/>
                </a:lnTo>
                <a:cubicBezTo>
                  <a:pt x="257994" y="110509"/>
                  <a:pt x="256661" y="107051"/>
                  <a:pt x="255022" y="103661"/>
                </a:cubicBezTo>
                <a:lnTo>
                  <a:pt x="273406" y="57893"/>
                </a:lnTo>
                <a:lnTo>
                  <a:pt x="246459" y="30956"/>
                </a:lnTo>
                <a:lnTo>
                  <a:pt x="201101" y="49635"/>
                </a:lnTo>
                <a:cubicBezTo>
                  <a:pt x="197644" y="47958"/>
                  <a:pt x="194110" y="46549"/>
                  <a:pt x="190462" y="45244"/>
                </a:cubicBezTo>
                <a:lnTo>
                  <a:pt x="171155" y="0"/>
                </a:lnTo>
                <a:lnTo>
                  <a:pt x="133055" y="0"/>
                </a:lnTo>
                <a:lnTo>
                  <a:pt x="114224" y="45091"/>
                </a:lnTo>
                <a:cubicBezTo>
                  <a:pt x="110433" y="46434"/>
                  <a:pt x="106785" y="47844"/>
                  <a:pt x="103175" y="49559"/>
                </a:cubicBezTo>
                <a:lnTo>
                  <a:pt x="57893" y="31366"/>
                </a:lnTo>
                <a:lnTo>
                  <a:pt x="30956" y="58303"/>
                </a:lnTo>
                <a:lnTo>
                  <a:pt x="49416" y="103175"/>
                </a:lnTo>
                <a:cubicBezTo>
                  <a:pt x="47625" y="106861"/>
                  <a:pt x="46177" y="110614"/>
                  <a:pt x="44796" y="114491"/>
                </a:cubicBezTo>
                <a:lnTo>
                  <a:pt x="0" y="133645"/>
                </a:lnTo>
                <a:lnTo>
                  <a:pt x="0" y="171745"/>
                </a:lnTo>
                <a:lnTo>
                  <a:pt x="44834" y="190424"/>
                </a:lnTo>
                <a:cubicBezTo>
                  <a:pt x="46215" y="194291"/>
                  <a:pt x="47701" y="198053"/>
                  <a:pt x="49482" y="201740"/>
                </a:cubicBezTo>
                <a:lnTo>
                  <a:pt x="31366" y="246907"/>
                </a:lnTo>
                <a:lnTo>
                  <a:pt x="58303" y="273844"/>
                </a:lnTo>
                <a:lnTo>
                  <a:pt x="103289" y="255318"/>
                </a:lnTo>
                <a:cubicBezTo>
                  <a:pt x="106899" y="257032"/>
                  <a:pt x="110585" y="258404"/>
                  <a:pt x="114376" y="259709"/>
                </a:cubicBezTo>
                <a:lnTo>
                  <a:pt x="133645" y="304800"/>
                </a:lnTo>
                <a:lnTo>
                  <a:pt x="171745" y="304800"/>
                </a:lnTo>
                <a:lnTo>
                  <a:pt x="190605" y="259480"/>
                </a:lnTo>
                <a:cubicBezTo>
                  <a:pt x="194215" y="258137"/>
                  <a:pt x="197787" y="256727"/>
                  <a:pt x="201206" y="255089"/>
                </a:cubicBezTo>
                <a:lnTo>
                  <a:pt x="246898" y="273396"/>
                </a:lnTo>
                <a:lnTo>
                  <a:pt x="273834" y="246459"/>
                </a:lnTo>
                <a:lnTo>
                  <a:pt x="255079" y="200997"/>
                </a:lnTo>
                <a:cubicBezTo>
                  <a:pt x="256680" y="197577"/>
                  <a:pt x="257985" y="194110"/>
                  <a:pt x="259251" y="190576"/>
                </a:cubicBezTo>
                <a:lnTo>
                  <a:pt x="304800" y="171155"/>
                </a:lnTo>
                <a:close/>
                <a:moveTo>
                  <a:pt x="152105" y="209550"/>
                </a:moveTo>
                <a:cubicBezTo>
                  <a:pt x="120558" y="209550"/>
                  <a:pt x="94955" y="183947"/>
                  <a:pt x="94955" y="152400"/>
                </a:cubicBezTo>
                <a:cubicBezTo>
                  <a:pt x="94955" y="120853"/>
                  <a:pt x="120558" y="95250"/>
                  <a:pt x="152105" y="95250"/>
                </a:cubicBezTo>
                <a:cubicBezTo>
                  <a:pt x="183652" y="95250"/>
                  <a:pt x="209255" y="120853"/>
                  <a:pt x="209255" y="152400"/>
                </a:cubicBezTo>
                <a:cubicBezTo>
                  <a:pt x="209255" y="183947"/>
                  <a:pt x="183652" y="209550"/>
                  <a:pt x="152105" y="20955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grpSp>
        <p:nvGrpSpPr>
          <p:cNvPr id="16" name="Group 16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17" name="AutoShape 1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TextBox 37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重定向和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文件操作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304900" y="1447711"/>
            <a:ext cx="3186374" cy="483241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4"/>
          <p:cNvSpPr/>
          <p:nvPr/>
        </p:nvSpPr>
        <p:spPr>
          <a:xfrm>
            <a:off x="456940" y="1523911"/>
            <a:ext cx="1857460" cy="2431309"/>
          </a:xfrm>
          <a:prstGeom prst="diamond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5"/>
          <p:cNvSpPr/>
          <p:nvPr/>
        </p:nvSpPr>
        <p:spPr>
          <a:xfrm>
            <a:off x="75940" y="3733883"/>
            <a:ext cx="1857460" cy="2431309"/>
          </a:xfrm>
          <a:prstGeom prst="diamond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reeform 7"/>
          <p:cNvSpPr/>
          <p:nvPr/>
        </p:nvSpPr>
        <p:spPr>
          <a:xfrm>
            <a:off x="1142995" y="2291057"/>
            <a:ext cx="574252" cy="57425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8" name="Freeform 8"/>
          <p:cNvSpPr/>
          <p:nvPr/>
        </p:nvSpPr>
        <p:spPr>
          <a:xfrm>
            <a:off x="653196" y="4648436"/>
            <a:ext cx="663580" cy="66358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74320" y="243840"/>
                </a:moveTo>
                <a:lnTo>
                  <a:pt x="304800" y="243840"/>
                </a:lnTo>
                <a:lnTo>
                  <a:pt x="304800" y="259080"/>
                </a:lnTo>
                <a:cubicBezTo>
                  <a:pt x="304800" y="267500"/>
                  <a:pt x="297980" y="274320"/>
                  <a:pt x="289560" y="274320"/>
                </a:cubicBezTo>
                <a:lnTo>
                  <a:pt x="289560" y="274320"/>
                </a:lnTo>
                <a:lnTo>
                  <a:pt x="15240" y="274320"/>
                </a:lnTo>
                <a:cubicBezTo>
                  <a:pt x="6820" y="274320"/>
                  <a:pt x="0" y="267500"/>
                  <a:pt x="0" y="259080"/>
                </a:cubicBezTo>
                <a:lnTo>
                  <a:pt x="0" y="259080"/>
                </a:lnTo>
                <a:lnTo>
                  <a:pt x="0" y="243840"/>
                </a:lnTo>
                <a:lnTo>
                  <a:pt x="30480" y="243840"/>
                </a:lnTo>
                <a:lnTo>
                  <a:pt x="30480" y="60960"/>
                </a:lnTo>
                <a:cubicBezTo>
                  <a:pt x="30480" y="44196"/>
                  <a:pt x="44196" y="30480"/>
                  <a:pt x="60960" y="30480"/>
                </a:cubicBezTo>
                <a:lnTo>
                  <a:pt x="243840" y="30480"/>
                </a:lnTo>
                <a:cubicBezTo>
                  <a:pt x="260671" y="30480"/>
                  <a:pt x="274320" y="44129"/>
                  <a:pt x="274320" y="60960"/>
                </a:cubicBezTo>
                <a:lnTo>
                  <a:pt x="274320" y="60960"/>
                </a:lnTo>
                <a:lnTo>
                  <a:pt x="274320" y="243840"/>
                </a:lnTo>
                <a:close/>
                <a:moveTo>
                  <a:pt x="60960" y="60960"/>
                </a:moveTo>
                <a:lnTo>
                  <a:pt x="60960" y="198120"/>
                </a:lnTo>
                <a:lnTo>
                  <a:pt x="243840" y="198120"/>
                </a:lnTo>
                <a:lnTo>
                  <a:pt x="243840" y="60960"/>
                </a:lnTo>
                <a:lnTo>
                  <a:pt x="60960" y="60960"/>
                </a:lnTo>
                <a:close/>
                <a:moveTo>
                  <a:pt x="121920" y="228600"/>
                </a:moveTo>
                <a:lnTo>
                  <a:pt x="121920" y="243840"/>
                </a:lnTo>
                <a:lnTo>
                  <a:pt x="182880" y="243840"/>
                </a:lnTo>
                <a:lnTo>
                  <a:pt x="182880" y="228600"/>
                </a:lnTo>
                <a:lnTo>
                  <a:pt x="121920" y="2286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9" name="Freeform 9"/>
          <p:cNvSpPr/>
          <p:nvPr/>
        </p:nvSpPr>
        <p:spPr>
          <a:xfrm>
            <a:off x="2209721" y="3657377"/>
            <a:ext cx="599774" cy="59977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21920" y="28651"/>
                </a:moveTo>
                <a:lnTo>
                  <a:pt x="121920" y="0"/>
                </a:lnTo>
                <a:lnTo>
                  <a:pt x="152400" y="0"/>
                </a:lnTo>
                <a:lnTo>
                  <a:pt x="152400" y="243840"/>
                </a:lnTo>
                <a:lnTo>
                  <a:pt x="304800" y="243840"/>
                </a:lnTo>
                <a:lnTo>
                  <a:pt x="243840" y="304800"/>
                </a:lnTo>
                <a:lnTo>
                  <a:pt x="30480" y="304800"/>
                </a:lnTo>
                <a:lnTo>
                  <a:pt x="0" y="243840"/>
                </a:lnTo>
                <a:lnTo>
                  <a:pt x="121920" y="243840"/>
                </a:lnTo>
                <a:lnTo>
                  <a:pt x="121920" y="213360"/>
                </a:lnTo>
                <a:lnTo>
                  <a:pt x="0" y="213360"/>
                </a:lnTo>
                <a:lnTo>
                  <a:pt x="0" y="209398"/>
                </a:lnTo>
                <a:cubicBezTo>
                  <a:pt x="56940" y="163544"/>
                  <a:pt x="99498" y="101956"/>
                  <a:pt x="121234" y="31242"/>
                </a:cubicBezTo>
                <a:lnTo>
                  <a:pt x="121920" y="28651"/>
                </a:lnTo>
                <a:close/>
                <a:moveTo>
                  <a:pt x="304343" y="213360"/>
                </a:moveTo>
                <a:lnTo>
                  <a:pt x="152400" y="213360"/>
                </a:lnTo>
                <a:lnTo>
                  <a:pt x="152400" y="207874"/>
                </a:lnTo>
                <a:cubicBezTo>
                  <a:pt x="171650" y="179451"/>
                  <a:pt x="183137" y="144409"/>
                  <a:pt x="183137" y="106680"/>
                </a:cubicBezTo>
                <a:cubicBezTo>
                  <a:pt x="183137" y="68951"/>
                  <a:pt x="171660" y="33909"/>
                  <a:pt x="151990" y="4848"/>
                </a:cubicBezTo>
                <a:lnTo>
                  <a:pt x="152400" y="5486"/>
                </a:lnTo>
                <a:lnTo>
                  <a:pt x="152400" y="2438"/>
                </a:lnTo>
                <a:cubicBezTo>
                  <a:pt x="237877" y="37719"/>
                  <a:pt x="298180" y="117796"/>
                  <a:pt x="304305" y="212646"/>
                </a:cubicBezTo>
                <a:lnTo>
                  <a:pt x="304343" y="21336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grpSp>
        <p:nvGrpSpPr>
          <p:cNvPr id="19" name="Group 19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20" name="AutoShape 20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AutoShape 37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AutoShape 38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AutoShape 39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extBox 40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execvp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执行命令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4191635" y="1524000"/>
            <a:ext cx="6688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execvp函数在执行命令时，需要正确处理命令行参数，特别是当参数中包含特殊字符或空格时。</a:t>
            </a:r>
            <a:endParaRPr lang="zh-CN" altLang="en-US" sz="2400"/>
          </a:p>
        </p:txBody>
      </p:sp>
      <p:sp>
        <p:nvSpPr>
          <p:cNvPr id="47" name="文本框 46"/>
          <p:cNvSpPr txBox="1"/>
          <p:nvPr/>
        </p:nvSpPr>
        <p:spPr>
          <a:xfrm>
            <a:off x="4191635" y="3017520"/>
            <a:ext cx="6689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2400"/>
              <a:t>如果遇到NULL参数，execvp函数会结束执行。在实现中需要特别注意这一点，避免程序出现意外的行为。</a:t>
            </a:r>
            <a:endParaRPr lang="zh-CN" altLang="en-US" sz="2400"/>
          </a:p>
        </p:txBody>
      </p:sp>
      <p:sp>
        <p:nvSpPr>
          <p:cNvPr id="48" name="文本框 47"/>
          <p:cNvSpPr txBox="1"/>
          <p:nvPr/>
        </p:nvSpPr>
        <p:spPr>
          <a:xfrm>
            <a:off x="4191635" y="4529455"/>
            <a:ext cx="6689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2400"/>
              <a:t>当execvp函数执行失败时，需要进行适当的错误处理，并给出友好的提示信息。同时还需要考虑如何恢复程序的正常运行状态。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8798" y="3644837"/>
            <a:ext cx="9429750" cy="106997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175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成员分工</a:t>
            </a:r>
            <a:endParaRPr lang="zh-CN" altLang="en-US" sz="5175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60858" y="2108645"/>
            <a:ext cx="7677150" cy="15716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765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765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custDataLst>
              <p:tags r:id="rId2"/>
            </p:custDataLst>
          </p:nvPr>
        </p:nvSpPr>
        <p:spPr>
          <a:xfrm>
            <a:off x="636033" y="1751287"/>
            <a:ext cx="3519940" cy="4234459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cxnSp>
        <p:nvCxnSpPr>
          <p:cNvPr id="3" name="Connector 3"/>
          <p:cNvCxnSpPr/>
          <p:nvPr>
            <p:custDataLst>
              <p:tags r:id="rId3"/>
            </p:custDataLst>
          </p:nvPr>
        </p:nvCxnSpPr>
        <p:spPr>
          <a:xfrm>
            <a:off x="1068653" y="2719942"/>
            <a:ext cx="265469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  <a:prstDash val="solid"/>
            <a:headEnd type="oval"/>
          </a:ln>
        </p:spPr>
      </p:cxnSp>
      <p:sp>
        <p:nvSpPr>
          <p:cNvPr id="4" name="TextBox 4"/>
          <p:cNvSpPr txBox="1"/>
          <p:nvPr>
            <p:custDataLst>
              <p:tags r:id="rId4"/>
            </p:custDataLst>
          </p:nvPr>
        </p:nvSpPr>
        <p:spPr>
          <a:xfrm>
            <a:off x="1084612" y="1775671"/>
            <a:ext cx="261937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86000"/>
              </a:lnSpc>
            </a:pPr>
            <a:r>
              <a:rPr lang="zh-CN" altLang="en-US" sz="2325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李成杨</a:t>
            </a:r>
            <a:endParaRPr lang="zh-CN" altLang="en-US" sz="2325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>
            <p:custDataLst>
              <p:tags r:id="rId5"/>
            </p:custDataLst>
          </p:nvPr>
        </p:nvSpPr>
        <p:spPr>
          <a:xfrm>
            <a:off x="894460" y="2924197"/>
            <a:ext cx="3000375" cy="163258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cppshell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代码的编写任务，对项目功能程序进行开发测试及项目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AutoShape 6"/>
          <p:cNvSpPr/>
          <p:nvPr>
            <p:custDataLst>
              <p:tags r:id="rId6"/>
            </p:custDataLst>
          </p:nvPr>
        </p:nvSpPr>
        <p:spPr>
          <a:xfrm>
            <a:off x="4403619" y="1751287"/>
            <a:ext cx="3519940" cy="4234459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cxnSp>
        <p:nvCxnSpPr>
          <p:cNvPr id="7" name="Connector 7"/>
          <p:cNvCxnSpPr/>
          <p:nvPr>
            <p:custDataLst>
              <p:tags r:id="rId7"/>
            </p:custDataLst>
          </p:nvPr>
        </p:nvCxnSpPr>
        <p:spPr>
          <a:xfrm>
            <a:off x="4836240" y="2719942"/>
            <a:ext cx="265469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  <a:prstDash val="solid"/>
            <a:headEnd type="oval"/>
          </a:ln>
        </p:spPr>
      </p:cxnSp>
      <p:sp>
        <p:nvSpPr>
          <p:cNvPr id="8" name="TextBox 8"/>
          <p:cNvSpPr txBox="1"/>
          <p:nvPr>
            <p:custDataLst>
              <p:tags r:id="rId8"/>
            </p:custDataLst>
          </p:nvPr>
        </p:nvSpPr>
        <p:spPr>
          <a:xfrm>
            <a:off x="4852198" y="1775671"/>
            <a:ext cx="261937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86000"/>
              </a:lnSpc>
            </a:pPr>
            <a:r>
              <a:rPr lang="zh-CN" altLang="en-US" sz="2325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万鹿宽</a:t>
            </a:r>
            <a:endParaRPr lang="zh-CN" altLang="en-US" sz="2325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9"/>
            </p:custDataLst>
          </p:nvPr>
        </p:nvSpPr>
        <p:spPr>
          <a:xfrm>
            <a:off x="4662047" y="2924197"/>
            <a:ext cx="3000375" cy="209423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完成程序的迭代开发，完善程序功能，对各功能进行测试，完成答辩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的制作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>
            <p:custDataLst>
              <p:tags r:id="rId10"/>
            </p:custDataLst>
          </p:nvPr>
        </p:nvSpPr>
        <p:spPr>
          <a:xfrm>
            <a:off x="8171205" y="1751287"/>
            <a:ext cx="3519940" cy="4234459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cxnSp>
        <p:nvCxnSpPr>
          <p:cNvPr id="11" name="Connector 11"/>
          <p:cNvCxnSpPr/>
          <p:nvPr>
            <p:custDataLst>
              <p:tags r:id="rId11"/>
            </p:custDataLst>
          </p:nvPr>
        </p:nvCxnSpPr>
        <p:spPr>
          <a:xfrm>
            <a:off x="8603826" y="2719942"/>
            <a:ext cx="265469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  <a:prstDash val="solid"/>
            <a:headEnd type="oval"/>
          </a:ln>
        </p:spPr>
      </p:cxnSp>
      <p:sp>
        <p:nvSpPr>
          <p:cNvPr id="12" name="TextBox 12"/>
          <p:cNvSpPr txBox="1"/>
          <p:nvPr>
            <p:custDataLst>
              <p:tags r:id="rId12"/>
            </p:custDataLst>
          </p:nvPr>
        </p:nvSpPr>
        <p:spPr>
          <a:xfrm>
            <a:off x="8432165" y="1775460"/>
            <a:ext cx="29210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86000"/>
              </a:lnSpc>
            </a:pPr>
            <a:r>
              <a:rPr lang="zh-CN" altLang="en-US" sz="2325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秦昊池</a:t>
            </a:r>
            <a:endParaRPr lang="zh-CN" altLang="en-US" sz="2325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>
            <p:custDataLst>
              <p:tags r:id="rId13"/>
            </p:custDataLst>
          </p:nvPr>
        </p:nvSpPr>
        <p:spPr>
          <a:xfrm>
            <a:off x="8429633" y="2924197"/>
            <a:ext cx="3000375" cy="117094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完成项目简要开发文档的编写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15" name="AutoShape 15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AutoShape 16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AutoShape 17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TextBox 35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成员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分工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0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21" name="AutoShape 2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AutoShape 3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AutoShape 3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AutoShape 3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AutoShape 4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TextBox 41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经验教训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28800"/>
            <a:ext cx="6186170" cy="762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在项目初期，应该充分讨论并明确各个成员的职责和任务，避免出现任务重叠或遗漏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275965"/>
            <a:ext cx="5852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对于大型项目，合理的分工和协作至关重要，能够显著提高开发效率。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600200" y="4648200"/>
            <a:ext cx="6471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在开发过程中，应该保持定期的沟通和交流，及时发现和解决问题，确保项目顺利进行。</a:t>
            </a:r>
            <a:endParaRPr lang="zh-CN" altLang="en-US" sz="2000"/>
          </a:p>
        </p:txBody>
      </p:sp>
      <p:sp>
        <p:nvSpPr>
          <p:cNvPr id="11" name="AutoShape 11"/>
          <p:cNvSpPr/>
          <p:nvPr/>
        </p:nvSpPr>
        <p:spPr>
          <a:xfrm>
            <a:off x="10134600" y="93980"/>
            <a:ext cx="2860040" cy="2734310"/>
          </a:xfrm>
          <a:prstGeom prst="ellipse">
            <a:avLst/>
          </a:prstGeom>
          <a:gradFill>
            <a:gsLst>
              <a:gs pos="0">
                <a:schemeClr val="accent2">
                  <a:alpha val="27000"/>
                </a:schemeClr>
              </a:gs>
              <a:gs pos="100000">
                <a:schemeClr val="accent2">
                  <a:alpha val="27000"/>
                  <a:lumMod val="40000"/>
                  <a:lumOff val="60000"/>
                </a:schemeClr>
              </a:gs>
            </a:gsLst>
            <a:lin ang="0"/>
          </a:gradFill>
        </p:spPr>
      </p:sp>
      <p:sp>
        <p:nvSpPr>
          <p:cNvPr id="5" name="矩形 4"/>
          <p:cNvSpPr/>
          <p:nvPr/>
        </p:nvSpPr>
        <p:spPr>
          <a:xfrm>
            <a:off x="454660" y="1828800"/>
            <a:ext cx="762000" cy="762000"/>
          </a:xfrm>
          <a:prstGeom prst="rect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latin typeface="+mn-ea"/>
              </a:rPr>
              <a:t>01</a:t>
            </a:r>
            <a:endParaRPr lang="en-US" altLang="zh-CN" sz="3600" b="1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660" y="4648200"/>
            <a:ext cx="762000" cy="762000"/>
          </a:xfrm>
          <a:prstGeom prst="rect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latin typeface="+mn-ea"/>
              </a:rPr>
              <a:t>03</a:t>
            </a:r>
            <a:endParaRPr lang="en-US" altLang="zh-CN" sz="3600" b="1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3220720"/>
            <a:ext cx="762000" cy="762000"/>
          </a:xfrm>
          <a:prstGeom prst="rect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latin typeface="+mn-ea"/>
              </a:rPr>
              <a:t>02</a:t>
            </a:r>
            <a:endParaRPr lang="en-US" altLang="zh-CN" sz="3600" b="1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96207" y="1671764"/>
            <a:ext cx="7924800" cy="216217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725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sz="10725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49468" y="3724145"/>
            <a:ext cx="4943475" cy="61214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7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请老师</a:t>
            </a:r>
            <a:r>
              <a:rPr lang="zh-CN" altLang="en-US" sz="27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批评指正</a:t>
            </a:r>
            <a:endParaRPr lang="zh-CN" altLang="en-US" sz="27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0760" y="0"/>
            <a:ext cx="2809137" cy="3421221"/>
          </a:xfrm>
          <a:prstGeom prst="rect">
            <a:avLst/>
          </a:prstGeom>
          <a:gradFill>
            <a:gsLst>
              <a:gs pos="0">
                <a:schemeClr val="accent2">
                  <a:alpha val="75000"/>
                </a:schemeClr>
              </a:gs>
              <a:gs pos="100000">
                <a:schemeClr val="lt1">
                  <a:alpha val="75000"/>
                </a:schemeClr>
              </a:gs>
            </a:gsLst>
            <a:lin ang="16200000"/>
          </a:gradFill>
        </p:spPr>
      </p:sp>
      <p:sp>
        <p:nvSpPr>
          <p:cNvPr id="3" name="AutoShape 3"/>
          <p:cNvSpPr/>
          <p:nvPr/>
        </p:nvSpPr>
        <p:spPr>
          <a:xfrm>
            <a:off x="1140760" y="1983274"/>
            <a:ext cx="2809137" cy="2809137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  <a:lumMod val="60000"/>
                  <a:lumOff val="40000"/>
                </a:schemeClr>
              </a:gs>
            </a:gsLst>
            <a:lin ang="0"/>
          </a:gradFill>
        </p:spPr>
      </p:sp>
      <p:sp>
        <p:nvSpPr>
          <p:cNvPr id="4" name="TextBox 4"/>
          <p:cNvSpPr txBox="1"/>
          <p:nvPr/>
        </p:nvSpPr>
        <p:spPr>
          <a:xfrm>
            <a:off x="1884456" y="2656540"/>
            <a:ext cx="2004496" cy="614934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74000"/>
              </a:lnSpc>
              <a:spcBef>
                <a:spcPct val="0"/>
              </a:spcBef>
            </a:pPr>
            <a:r>
              <a:rPr lang="en-US" sz="1350">
                <a:solidFill>
                  <a:srgbClr val="FFFFFF">
                    <a:alpha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CATALOGUE</a:t>
            </a:r>
            <a:endParaRPr lang="en-US" sz="1350">
              <a:solidFill>
                <a:srgbClr val="FFFFFF">
                  <a:alpha val="4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49672" y="2818600"/>
            <a:ext cx="1766929" cy="1834896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74000"/>
              </a:lnSpc>
            </a:pPr>
            <a:r>
              <a:rPr lang="en-US" sz="5775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en-US" sz="5775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10187" y="2209800"/>
            <a:ext cx="5981700" cy="246316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marL="203200" lvl="0" indent="-20320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开发状态</a:t>
            </a:r>
            <a:endParaRPr 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>
              <a:lnSpc>
                <a:spcPct val="150000"/>
              </a:lnSpc>
              <a:buFont typeface="Arial" panose="020B0604020202020204"/>
              <a:buChar char="•"/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项目核心内容</a:t>
            </a:r>
            <a:endParaRPr 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>
              <a:lnSpc>
                <a:spcPct val="150000"/>
              </a:lnSpc>
              <a:buFont typeface="Arial" panose="020B0604020202020204"/>
              <a:buChar char="•"/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项目技术重难点</a:t>
            </a:r>
            <a:endParaRPr 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>
              <a:lnSpc>
                <a:spcPct val="150000"/>
              </a:lnSpc>
              <a:buFont typeface="Arial" panose="020B0604020202020204"/>
              <a:buChar char="•"/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成员分工</a:t>
            </a:r>
            <a:endParaRPr lang="zh-CN" alt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Connector 7"/>
          <p:cNvCxnSpPr/>
          <p:nvPr/>
        </p:nvCxnSpPr>
        <p:spPr>
          <a:xfrm>
            <a:off x="3198500" y="2897445"/>
            <a:ext cx="0" cy="130951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8" name="Connector 8"/>
          <p:cNvCxnSpPr/>
          <p:nvPr/>
        </p:nvCxnSpPr>
        <p:spPr>
          <a:xfrm>
            <a:off x="1823497" y="2897445"/>
            <a:ext cx="0" cy="130951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  <a:prstDash val="solid"/>
          </a:ln>
        </p:spPr>
      </p:cxnSp>
      <p:sp>
        <p:nvSpPr>
          <p:cNvPr id="9" name="AutoShape 9"/>
          <p:cNvSpPr/>
          <p:nvPr/>
        </p:nvSpPr>
        <p:spPr>
          <a:xfrm>
            <a:off x="611546" y="2481967"/>
            <a:ext cx="259567" cy="1408741"/>
          </a:xfrm>
          <a:prstGeom prst="rect">
            <a:avLst/>
          </a:pr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lt1">
                  <a:alpha val="51000"/>
                </a:schemeClr>
              </a:gs>
            </a:gsLst>
            <a:lin ang="5400000"/>
          </a:gradFill>
        </p:spPr>
      </p:sp>
      <p:sp>
        <p:nvSpPr>
          <p:cNvPr id="10" name="AutoShape 10"/>
          <p:cNvSpPr/>
          <p:nvPr/>
        </p:nvSpPr>
        <p:spPr>
          <a:xfrm>
            <a:off x="611546" y="2352184"/>
            <a:ext cx="259567" cy="259567"/>
          </a:xfrm>
          <a:prstGeom prst="ellipse">
            <a:avLst/>
          </a:prstGeom>
          <a:solidFill>
            <a:schemeClr val="accent2">
              <a:lumMod val="40000"/>
              <a:lumOff val="60000"/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1" name="AutoShape 11"/>
          <p:cNvSpPr/>
          <p:nvPr/>
        </p:nvSpPr>
        <p:spPr>
          <a:xfrm>
            <a:off x="-1022221" y="4869455"/>
            <a:ext cx="1813010" cy="1813010"/>
          </a:xfrm>
          <a:prstGeom prst="ellipse">
            <a:avLst/>
          </a:prstGeom>
          <a:gradFill>
            <a:gsLst>
              <a:gs pos="0">
                <a:schemeClr val="accent2">
                  <a:alpha val="27000"/>
                </a:schemeClr>
              </a:gs>
              <a:gs pos="100000">
                <a:schemeClr val="accent2">
                  <a:alpha val="27000"/>
                  <a:lumMod val="40000"/>
                  <a:lumOff val="60000"/>
                </a:schemeClr>
              </a:gs>
            </a:gsLst>
            <a:lin ang="0"/>
          </a:gradFill>
        </p:spPr>
      </p:sp>
      <p:sp>
        <p:nvSpPr>
          <p:cNvPr id="12" name="AutoShape 12"/>
          <p:cNvSpPr/>
          <p:nvPr/>
        </p:nvSpPr>
        <p:spPr>
          <a:xfrm>
            <a:off x="4298477" y="0"/>
            <a:ext cx="668835" cy="1915360"/>
          </a:xfrm>
          <a:prstGeom prst="rect">
            <a:avLst/>
          </a:prstGeom>
          <a:gradFill>
            <a:gsLst>
              <a:gs pos="0">
                <a:schemeClr val="accent2">
                  <a:alpha val="62000"/>
                </a:schemeClr>
              </a:gs>
              <a:gs pos="100000">
                <a:schemeClr val="lt1">
                  <a:alpha val="62000"/>
                </a:schemeClr>
              </a:gs>
            </a:gsLst>
            <a:lin ang="16200000"/>
          </a:gradFill>
        </p:spPr>
      </p:sp>
      <p:sp>
        <p:nvSpPr>
          <p:cNvPr id="13" name="AutoShape 13"/>
          <p:cNvSpPr/>
          <p:nvPr/>
        </p:nvSpPr>
        <p:spPr>
          <a:xfrm>
            <a:off x="4298477" y="1580942"/>
            <a:ext cx="668835" cy="66883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AutoShape 14"/>
          <p:cNvSpPr/>
          <p:nvPr/>
        </p:nvSpPr>
        <p:spPr>
          <a:xfrm>
            <a:off x="10066688" y="5912672"/>
            <a:ext cx="531248" cy="531248"/>
          </a:xfrm>
          <a:prstGeom prst="ellipse">
            <a:avLst/>
          </a:prstGeom>
          <a:gradFill>
            <a:gsLst>
              <a:gs pos="0">
                <a:schemeClr val="accent2">
                  <a:alpha val="59000"/>
                </a:schemeClr>
              </a:gs>
              <a:gs pos="100000">
                <a:schemeClr val="accent2">
                  <a:alpha val="59000"/>
                  <a:lumMod val="40000"/>
                  <a:lumOff val="60000"/>
                </a:schemeClr>
              </a:gs>
            </a:gsLst>
            <a:lin ang="0"/>
          </a:gradFill>
        </p:spPr>
      </p:sp>
      <p:sp>
        <p:nvSpPr>
          <p:cNvPr id="15" name="AutoShape 15"/>
          <p:cNvSpPr/>
          <p:nvPr/>
        </p:nvSpPr>
        <p:spPr>
          <a:xfrm>
            <a:off x="10779576" y="-508283"/>
            <a:ext cx="2423643" cy="2423643"/>
          </a:xfrm>
          <a:prstGeom prst="ellipse">
            <a:avLst/>
          </a:prstGeom>
          <a:gradFill>
            <a:gsLst>
              <a:gs pos="0">
                <a:schemeClr val="accent2">
                  <a:alpha val="27000"/>
                </a:schemeClr>
              </a:gs>
              <a:gs pos="100000">
                <a:schemeClr val="accent2">
                  <a:alpha val="27000"/>
                  <a:lumMod val="40000"/>
                  <a:lumOff val="60000"/>
                </a:schemeClr>
              </a:gs>
            </a:gsLst>
            <a:lin ang="0"/>
          </a:gra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8798" y="3644837"/>
            <a:ext cx="9429750" cy="106997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175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项目开发状态</a:t>
            </a:r>
            <a:endParaRPr lang="zh-CN" altLang="en-US" sz="5175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60858" y="2108645"/>
            <a:ext cx="7677150" cy="15716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765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765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49579" y="1319127"/>
            <a:ext cx="5106411" cy="5106411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00000"/>
          </a:blip>
          <a:srcRect l="3542" r="3542"/>
          <a:stretch>
            <a:fillRect/>
          </a:stretch>
        </p:blipFill>
        <p:spPr>
          <a:xfrm>
            <a:off x="-484350" y="1584357"/>
            <a:ext cx="4575952" cy="4575952"/>
          </a:xfrm>
          <a:prstGeom prst="ellipse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427023" y="93878"/>
            <a:ext cx="10641129" cy="893445"/>
            <a:chOff x="454963" y="93878"/>
            <a:chExt cx="10641129" cy="893445"/>
          </a:xfrm>
        </p:grpSpPr>
        <p:sp>
          <p:nvSpPr>
            <p:cNvPr id="17" name="AutoShape 1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TextBox 37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项目完成度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419600" y="916305"/>
            <a:ext cx="7145655" cy="1605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·功能实现</a:t>
            </a:r>
            <a:endParaRPr lang="zh-CN" altLang="en-US" sz="3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en-US" altLang="zh-CN"/>
              <a:t>cpp</a:t>
            </a:r>
            <a:r>
              <a:rPr lang="zh-CN" altLang="en-US"/>
              <a:t>shell项目已完成了所有核心功能的开发，包括命令行解析、命令执行、管道处理、重定向等。</a:t>
            </a:r>
            <a:endParaRPr lang="zh-CN" altLang="en-US"/>
          </a:p>
          <a:p>
            <a:pPr indent="457200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46600" y="2522220"/>
            <a:ext cx="7145655" cy="1605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代码测试</a:t>
            </a:r>
            <a:endParaRPr lang="zh-CN" altLang="en-US" sz="3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/>
              <a:t>项目编写完成后经过了大量的单元测试和综合测试，确保了功能的稳定性和</a:t>
            </a:r>
            <a:r>
              <a:rPr lang="zh-CN" altLang="en-US"/>
              <a:t>可靠性。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46600" y="4114800"/>
            <a:ext cx="7145655" cy="1605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文档编写</a:t>
            </a:r>
            <a:endParaRPr lang="zh-CN" altLang="en-US" sz="3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/>
              <a:t>项目编写了简单的开发文档，有助于简要理解</a:t>
            </a:r>
            <a:r>
              <a:rPr lang="zh-CN" altLang="en-US"/>
              <a:t>此项目。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427023" y="93878"/>
            <a:ext cx="10641129" cy="893445"/>
            <a:chOff x="454963" y="93878"/>
            <a:chExt cx="10641129" cy="893445"/>
          </a:xfrm>
        </p:grpSpPr>
        <p:sp>
          <p:nvSpPr>
            <p:cNvPr id="17" name="AutoShape 1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TextBox 37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质量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381000" y="1143000"/>
            <a:ext cx="7145655" cy="1605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代码质量</a:t>
            </a:r>
            <a:endParaRPr lang="zh-CN" altLang="en-US" sz="3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/>
              <a:t>项目代码结构清晰，遵循了良好的编程规范和设计模式，确保了代码的可读性和可维护性。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1000" y="2904490"/>
            <a:ext cx="7145655" cy="1605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·性能</a:t>
            </a:r>
            <a:r>
              <a: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</a:t>
            </a:r>
            <a:endParaRPr lang="zh-CN" altLang="en-US" sz="3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/>
              <a:t>项目在开发过程中充分考虑了性能因素，通过合理的算法和数据结构设计，提高了命令执行的效率。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6720" y="4724400"/>
            <a:ext cx="7145655" cy="1605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·安全性</a:t>
            </a:r>
            <a:r>
              <a: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保障</a:t>
            </a:r>
            <a:endParaRPr lang="zh-CN" altLang="en-US" sz="3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/>
              <a:t>项目对输入进行了严格的验证和过滤，防止了潜在的安全漏洞和攻击。同时，采用了安全的编程实践，确保了系统的稳定性。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8798" y="3644837"/>
            <a:ext cx="9429750" cy="106997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175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项目核心内容</a:t>
            </a:r>
            <a:endParaRPr lang="zh-CN" altLang="en-US" sz="5175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60858" y="2108645"/>
            <a:ext cx="7677150" cy="15716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765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765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3829" y="1628258"/>
            <a:ext cx="230516" cy="230516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3"/>
          <p:cNvSpPr txBox="1"/>
          <p:nvPr/>
        </p:nvSpPr>
        <p:spPr>
          <a:xfrm>
            <a:off x="994345" y="1952357"/>
            <a:ext cx="4394883" cy="149923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cppshell是一个基于Linux环境的命令行解释器，旨在提供一个功能丰富、易于扩展的交互式界面。该项目通过解析用户输入的命令并调用相应的系统函数来执行操作，从而实现对Linux系统的控制和管理。</a:t>
            </a:r>
            <a:endParaRPr 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4345" y="1509487"/>
            <a:ext cx="4152900" cy="45783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96000"/>
              </a:lnSpc>
            </a:pPr>
            <a:r>
              <a:rPr lang="zh-CN" altLang="en-US" sz="232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zh-CN" altLang="en-US" sz="232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endParaRPr lang="zh-CN" altLang="en-US" sz="2325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16667" r="16667"/>
          <a:stretch>
            <a:fillRect/>
          </a:stretch>
        </p:blipFill>
        <p:spPr>
          <a:xfrm>
            <a:off x="6096000" y="1153983"/>
            <a:ext cx="5194483" cy="5194482"/>
          </a:xfrm>
          <a:prstGeom prst="ellipse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94345" y="3962386"/>
            <a:ext cx="4394883" cy="6680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支持命令行编辑功能，方便用户对输入命令进行修改</a:t>
            </a:r>
            <a:endParaRPr 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4345" y="3516976"/>
            <a:ext cx="4152900" cy="45783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96000"/>
              </a:lnSpc>
            </a:pPr>
            <a:r>
              <a:rPr lang="zh-CN" altLang="en-US" sz="232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</a:t>
            </a:r>
            <a:r>
              <a:rPr lang="zh-CN" altLang="en-US" sz="232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</a:t>
            </a:r>
            <a:endParaRPr lang="zh-CN" altLang="en-US" sz="2325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4345" y="5274339"/>
            <a:ext cx="4394883" cy="122174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支持管道操作，允许用户将一个命令的输出作为另一个命令的输入。同时，支持重定向功能，方便用户将命令的输出保存到文件或将文件内容作为命令的输入。</a:t>
            </a:r>
            <a:endParaRPr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4345" y="4755268"/>
            <a:ext cx="4152900" cy="45783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96000"/>
              </a:lnSpc>
            </a:pPr>
            <a:r>
              <a:rPr lang="zh-CN" altLang="en-US" sz="232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管道与重定向</a:t>
            </a:r>
            <a:endParaRPr lang="zh-CN" altLang="en-US" sz="2325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63829" y="3657337"/>
            <a:ext cx="230516" cy="230516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AutoShape 11"/>
          <p:cNvSpPr/>
          <p:nvPr/>
        </p:nvSpPr>
        <p:spPr>
          <a:xfrm>
            <a:off x="763829" y="4874039"/>
            <a:ext cx="230516" cy="230516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Group 12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13" name="AutoShape 13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AutoShape 14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AutoShape 15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AutoShape 16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AutoShape 17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TextBox 33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项目概述及功能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特点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8798" y="3644837"/>
            <a:ext cx="9429750" cy="106997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175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项目技术重难点</a:t>
            </a:r>
            <a:endParaRPr lang="zh-CN" altLang="en-US" sz="5175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60858" y="2108645"/>
            <a:ext cx="7677150" cy="15716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765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765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78786" y="3346403"/>
            <a:ext cx="2702514" cy="2702514"/>
          </a:xfrm>
          <a:prstGeom prst="donut">
            <a:avLst>
              <a:gd name="adj" fmla="val 6114"/>
            </a:avLst>
          </a:prstGeom>
          <a:solidFill>
            <a:schemeClr val="accent1">
              <a:lumMod val="75000"/>
              <a:alpha val="24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AutoShape 3"/>
          <p:cNvSpPr/>
          <p:nvPr/>
        </p:nvSpPr>
        <p:spPr>
          <a:xfrm>
            <a:off x="5511044" y="2788639"/>
            <a:ext cx="1219200" cy="1219200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4" name="Freeform 4"/>
          <p:cNvSpPr/>
          <p:nvPr/>
        </p:nvSpPr>
        <p:spPr>
          <a:xfrm>
            <a:off x="5740703" y="3074788"/>
            <a:ext cx="778679" cy="77867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800" y="79486"/>
                </a:moveTo>
                <a:cubicBezTo>
                  <a:pt x="152800" y="79486"/>
                  <a:pt x="133750" y="38891"/>
                  <a:pt x="90888" y="38891"/>
                </a:cubicBezTo>
                <a:cubicBezTo>
                  <a:pt x="44053" y="38891"/>
                  <a:pt x="19450" y="78581"/>
                  <a:pt x="19450" y="118262"/>
                </a:cubicBezTo>
                <a:cubicBezTo>
                  <a:pt x="19450" y="184147"/>
                  <a:pt x="152800" y="265900"/>
                  <a:pt x="152800" y="265900"/>
                </a:cubicBezTo>
                <a:cubicBezTo>
                  <a:pt x="152800" y="265900"/>
                  <a:pt x="285350" y="184937"/>
                  <a:pt x="285350" y="118262"/>
                </a:cubicBezTo>
                <a:cubicBezTo>
                  <a:pt x="285350" y="77781"/>
                  <a:pt x="259956" y="38891"/>
                  <a:pt x="214713" y="38891"/>
                </a:cubicBezTo>
                <a:cubicBezTo>
                  <a:pt x="169469" y="38891"/>
                  <a:pt x="152800" y="79486"/>
                  <a:pt x="152800" y="7948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6" name="TextBox 6"/>
          <p:cNvSpPr txBox="1"/>
          <p:nvPr/>
        </p:nvSpPr>
        <p:spPr>
          <a:xfrm>
            <a:off x="7924896" y="4805644"/>
            <a:ext cx="3905250" cy="6680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解析过程中需要考虑用户输入错误的情况，并给出友好的提示信息。</a:t>
            </a:r>
            <a:endParaRPr 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14628" y="2054527"/>
            <a:ext cx="3905250" cy="6680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命令行参数的格式和数量不确定，需要设计灵活的解析策略。</a:t>
            </a:r>
            <a:endParaRPr 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30752" y="4877102"/>
            <a:ext cx="3905250" cy="6680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参数中可能包含特殊字符或空格，需要进行适当的转义和引用处理。</a:t>
            </a:r>
            <a:endParaRPr 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4521503" y="4625262"/>
            <a:ext cx="1219200" cy="121920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AutoShape 12"/>
          <p:cNvSpPr/>
          <p:nvPr/>
        </p:nvSpPr>
        <p:spPr>
          <a:xfrm>
            <a:off x="6599104" y="4625262"/>
            <a:ext cx="1219200" cy="1219200"/>
          </a:xfrm>
          <a:prstGeom prst="ellipse">
            <a:avLst/>
          </a:prstGeom>
          <a:solidFill>
            <a:schemeClr val="accent3">
              <a:alpha val="100000"/>
            </a:schemeClr>
          </a:solidFill>
        </p:spPr>
        <p:style>
          <a:lnRef idx="0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sp>
      <p:sp>
        <p:nvSpPr>
          <p:cNvPr id="13" name="Freeform 13"/>
          <p:cNvSpPr/>
          <p:nvPr/>
        </p:nvSpPr>
        <p:spPr>
          <a:xfrm rot="-2700000">
            <a:off x="4825398" y="4929157"/>
            <a:ext cx="611410" cy="61141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22609" y="281264"/>
                </a:moveTo>
                <a:cubicBezTo>
                  <a:pt x="222609" y="281264"/>
                  <a:pt x="225800" y="262099"/>
                  <a:pt x="206121" y="238696"/>
                </a:cubicBezTo>
                <a:cubicBezTo>
                  <a:pt x="225276" y="184966"/>
                  <a:pt x="227933" y="136036"/>
                  <a:pt x="227933" y="136036"/>
                </a:cubicBezTo>
                <a:cubicBezTo>
                  <a:pt x="227933" y="136036"/>
                  <a:pt x="267300" y="145085"/>
                  <a:pt x="267300" y="183909"/>
                </a:cubicBezTo>
                <a:cubicBezTo>
                  <a:pt x="267291" y="250403"/>
                  <a:pt x="222609" y="281264"/>
                  <a:pt x="222609" y="281264"/>
                </a:cubicBezTo>
                <a:close/>
                <a:moveTo>
                  <a:pt x="114100" y="257918"/>
                </a:moveTo>
                <a:cubicBezTo>
                  <a:pt x="114100" y="257918"/>
                  <a:pt x="87735" y="173307"/>
                  <a:pt x="87735" y="138208"/>
                </a:cubicBezTo>
                <a:cubicBezTo>
                  <a:pt x="87735" y="122415"/>
                  <a:pt x="89516" y="108366"/>
                  <a:pt x="92288" y="95612"/>
                </a:cubicBezTo>
                <a:lnTo>
                  <a:pt x="212398" y="95612"/>
                </a:lnTo>
                <a:cubicBezTo>
                  <a:pt x="215189" y="108375"/>
                  <a:pt x="216980" y="122434"/>
                  <a:pt x="216980" y="138217"/>
                </a:cubicBezTo>
                <a:cubicBezTo>
                  <a:pt x="216980" y="172784"/>
                  <a:pt x="190691" y="257918"/>
                  <a:pt x="190691" y="257918"/>
                </a:cubicBezTo>
                <a:lnTo>
                  <a:pt x="114100" y="257918"/>
                </a:lnTo>
                <a:close/>
                <a:moveTo>
                  <a:pt x="152305" y="114957"/>
                </a:moveTo>
                <a:cubicBezTo>
                  <a:pt x="138798" y="114957"/>
                  <a:pt x="127845" y="125911"/>
                  <a:pt x="127845" y="139427"/>
                </a:cubicBezTo>
                <a:cubicBezTo>
                  <a:pt x="127845" y="152933"/>
                  <a:pt x="138798" y="163897"/>
                  <a:pt x="152305" y="163897"/>
                </a:cubicBezTo>
                <a:cubicBezTo>
                  <a:pt x="165811" y="163897"/>
                  <a:pt x="176774" y="152943"/>
                  <a:pt x="176774" y="139427"/>
                </a:cubicBezTo>
                <a:cubicBezTo>
                  <a:pt x="176784" y="125911"/>
                  <a:pt x="165821" y="114957"/>
                  <a:pt x="152305" y="114957"/>
                </a:cubicBezTo>
                <a:close/>
                <a:moveTo>
                  <a:pt x="147047" y="5677"/>
                </a:moveTo>
                <a:lnTo>
                  <a:pt x="147047" y="-27642"/>
                </a:lnTo>
                <a:lnTo>
                  <a:pt x="156572" y="-27642"/>
                </a:lnTo>
                <a:lnTo>
                  <a:pt x="156572" y="4829"/>
                </a:lnTo>
                <a:cubicBezTo>
                  <a:pt x="167459" y="12754"/>
                  <a:pt x="196920" y="37957"/>
                  <a:pt x="210245" y="86506"/>
                </a:cubicBezTo>
                <a:lnTo>
                  <a:pt x="94421" y="86506"/>
                </a:lnTo>
                <a:cubicBezTo>
                  <a:pt x="107299" y="39291"/>
                  <a:pt x="135341" y="14364"/>
                  <a:pt x="147047" y="5677"/>
                </a:cubicBezTo>
                <a:close/>
                <a:moveTo>
                  <a:pt x="82191" y="281264"/>
                </a:moveTo>
                <a:cubicBezTo>
                  <a:pt x="82191" y="281264"/>
                  <a:pt x="37509" y="250403"/>
                  <a:pt x="37509" y="183909"/>
                </a:cubicBezTo>
                <a:cubicBezTo>
                  <a:pt x="37509" y="145085"/>
                  <a:pt x="76876" y="136036"/>
                  <a:pt x="76876" y="136036"/>
                </a:cubicBezTo>
                <a:cubicBezTo>
                  <a:pt x="76876" y="136036"/>
                  <a:pt x="79534" y="184966"/>
                  <a:pt x="98679" y="238697"/>
                </a:cubicBezTo>
                <a:cubicBezTo>
                  <a:pt x="78991" y="262109"/>
                  <a:pt x="82191" y="281264"/>
                  <a:pt x="82191" y="281264"/>
                </a:cubicBezTo>
                <a:close/>
                <a:moveTo>
                  <a:pt x="168507" y="286179"/>
                </a:moveTo>
                <a:lnTo>
                  <a:pt x="160525" y="278197"/>
                </a:lnTo>
                <a:lnTo>
                  <a:pt x="152019" y="304800"/>
                </a:lnTo>
                <a:lnTo>
                  <a:pt x="141903" y="278197"/>
                </a:lnTo>
                <a:lnTo>
                  <a:pt x="134988" y="292017"/>
                </a:lnTo>
                <a:lnTo>
                  <a:pt x="124873" y="267014"/>
                </a:lnTo>
                <a:lnTo>
                  <a:pt x="179661" y="267014"/>
                </a:lnTo>
                <a:lnTo>
                  <a:pt x="168507" y="28617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4" name="Freeform 14"/>
          <p:cNvSpPr/>
          <p:nvPr/>
        </p:nvSpPr>
        <p:spPr>
          <a:xfrm>
            <a:off x="6933514" y="4923096"/>
            <a:ext cx="550379" cy="55037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0"/>
                </a:moveTo>
                <a:lnTo>
                  <a:pt x="182880" y="0"/>
                </a:lnTo>
                <a:lnTo>
                  <a:pt x="182880" y="45720"/>
                </a:lnTo>
                <a:lnTo>
                  <a:pt x="228600" y="152400"/>
                </a:lnTo>
                <a:lnTo>
                  <a:pt x="228600" y="274320"/>
                </a:lnTo>
                <a:cubicBezTo>
                  <a:pt x="228600" y="291151"/>
                  <a:pt x="214951" y="304800"/>
                  <a:pt x="198120" y="304800"/>
                </a:cubicBezTo>
                <a:lnTo>
                  <a:pt x="198120" y="304800"/>
                </a:lnTo>
                <a:lnTo>
                  <a:pt x="76200" y="304800"/>
                </a:lnTo>
                <a:cubicBezTo>
                  <a:pt x="59436" y="304800"/>
                  <a:pt x="40996" y="291998"/>
                  <a:pt x="35052" y="276149"/>
                </a:cubicBezTo>
                <a:lnTo>
                  <a:pt x="0" y="182880"/>
                </a:lnTo>
                <a:lnTo>
                  <a:pt x="0" y="152400"/>
                </a:lnTo>
                <a:cubicBezTo>
                  <a:pt x="0" y="135569"/>
                  <a:pt x="13649" y="121920"/>
                  <a:pt x="30480" y="121920"/>
                </a:cubicBezTo>
                <a:lnTo>
                  <a:pt x="30480" y="121920"/>
                </a:lnTo>
                <a:lnTo>
                  <a:pt x="137160" y="121920"/>
                </a:lnTo>
                <a:lnTo>
                  <a:pt x="137160" y="30480"/>
                </a:lnTo>
                <a:cubicBezTo>
                  <a:pt x="137160" y="13649"/>
                  <a:pt x="150809" y="0"/>
                  <a:pt x="167640" y="0"/>
                </a:cubicBezTo>
                <a:lnTo>
                  <a:pt x="167640" y="0"/>
                </a:lnTo>
                <a:close/>
                <a:moveTo>
                  <a:pt x="259080" y="152400"/>
                </a:moveTo>
                <a:lnTo>
                  <a:pt x="304800" y="152400"/>
                </a:lnTo>
                <a:lnTo>
                  <a:pt x="304800" y="304800"/>
                </a:lnTo>
                <a:lnTo>
                  <a:pt x="259080" y="304800"/>
                </a:lnTo>
                <a:lnTo>
                  <a:pt x="259080" y="1524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grpSp>
        <p:nvGrpSpPr>
          <p:cNvPr id="15" name="Group 15"/>
          <p:cNvGrpSpPr/>
          <p:nvPr/>
        </p:nvGrpSpPr>
        <p:grpSpPr>
          <a:xfrm>
            <a:off x="471473" y="-102"/>
            <a:ext cx="10641129" cy="893445"/>
            <a:chOff x="454963" y="93878"/>
            <a:chExt cx="10641129" cy="893445"/>
          </a:xfrm>
        </p:grpSpPr>
        <p:sp>
          <p:nvSpPr>
            <p:cNvPr id="16" name="AutoShape 1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AutoShape 1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TextBox 36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命令行参数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解析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22.8196850393701,&quot;left&quot;:67.90551181102362,&quot;top&quot;:129.54251968503937,&quot;width&quot;:382.3314173228347}"/>
</p:tagLst>
</file>

<file path=ppt/tags/tag10.xml><?xml version="1.0" encoding="utf-8"?>
<p:tagLst xmlns:p="http://schemas.openxmlformats.org/presentationml/2006/main">
  <p:tag name="KSO_WM_DIAGRAM_VIRTUALLY_FRAME" val="{&quot;height&quot;:333.421968503937,&quot;left&quot;:50.08133858267716,&quot;top&quot;:137.89661417322833,&quot;width&quot;:870.4812598425196}"/>
</p:tagLst>
</file>

<file path=ppt/tags/tag11.xml><?xml version="1.0" encoding="utf-8"?>
<p:tagLst xmlns:p="http://schemas.openxmlformats.org/presentationml/2006/main">
  <p:tag name="KSO_WM_DIAGRAM_VIRTUALLY_FRAME" val="{&quot;height&quot;:333.421968503937,&quot;left&quot;:50.08133858267716,&quot;top&quot;:137.89661417322833,&quot;width&quot;:870.4812598425196}"/>
</p:tagLst>
</file>

<file path=ppt/tags/tag12.xml><?xml version="1.0" encoding="utf-8"?>
<p:tagLst xmlns:p="http://schemas.openxmlformats.org/presentationml/2006/main">
  <p:tag name="KSO_WM_DIAGRAM_VIRTUALLY_FRAME" val="{&quot;height&quot;:333.421968503937,&quot;left&quot;:50.08133858267716,&quot;top&quot;:137.89661417322833,&quot;width&quot;:870.4812598425196}"/>
</p:tagLst>
</file>

<file path=ppt/tags/tag13.xml><?xml version="1.0" encoding="utf-8"?>
<p:tagLst xmlns:p="http://schemas.openxmlformats.org/presentationml/2006/main">
  <p:tag name="KSO_WM_DIAGRAM_VIRTUALLY_FRAME" val="{&quot;height&quot;:333.421968503937,&quot;left&quot;:50.08133858267716,&quot;top&quot;:137.89661417322833,&quot;width&quot;:870.4812598425196}"/>
</p:tagLst>
</file>

<file path=ppt/tags/tag14.xml><?xml version="1.0" encoding="utf-8"?>
<p:tagLst xmlns:p="http://schemas.openxmlformats.org/presentationml/2006/main">
  <p:tag name="KSO_WM_DIAGRAM_VIRTUALLY_FRAME" val="{&quot;height&quot;:333.421968503937,&quot;left&quot;:50.08133858267716,&quot;top&quot;:137.89661417322833,&quot;width&quot;:870.4812598425196}"/>
</p:tagLst>
</file>

<file path=ppt/tags/tag15.xml><?xml version="1.0" encoding="utf-8"?>
<p:tagLst xmlns:p="http://schemas.openxmlformats.org/presentationml/2006/main">
  <p:tag name="KSO_WM_DIAGRAM_VIRTUALLY_FRAME" val="{&quot;height&quot;:333.421968503937,&quot;left&quot;:50.08133858267716,&quot;top&quot;:137.89661417322833,&quot;width&quot;:870.4812598425196}"/>
</p:tagLst>
</file>

<file path=ppt/tags/tag16.xml><?xml version="1.0" encoding="utf-8"?>
<p:tagLst xmlns:p="http://schemas.openxmlformats.org/presentationml/2006/main">
  <p:tag name="commondata" val="eyJoZGlkIjoiZjM1M2U5NWZmNGZiM2VlNTM4ZTMxYmMxOGQwMzM1NjgifQ=="/>
</p:tagLst>
</file>

<file path=ppt/tags/tag2.xml><?xml version="1.0" encoding="utf-8"?>
<p:tagLst xmlns:p="http://schemas.openxmlformats.org/presentationml/2006/main">
  <p:tag name="KSO_WM_DIAGRAM_VIRTUALLY_FRAME" val="{&quot;height&quot;:322.8196850393701,&quot;left&quot;:67.90551181102362,&quot;top&quot;:129.54251968503937,&quot;width&quot;:382.3314173228347}"/>
</p:tagLst>
</file>

<file path=ppt/tags/tag3.xml><?xml version="1.0" encoding="utf-8"?>
<p:tagLst xmlns:p="http://schemas.openxmlformats.org/presentationml/2006/main">
  <p:tag name="KSO_WM_DIAGRAM_VIRTUALLY_FRAME" val="{&quot;height&quot;:322.8196850393701,&quot;left&quot;:67.90551181102362,&quot;top&quot;:129.54251968503937,&quot;width&quot;:382.3314173228347}"/>
</p:tagLst>
</file>

<file path=ppt/tags/tag4.xml><?xml version="1.0" encoding="utf-8"?>
<p:tagLst xmlns:p="http://schemas.openxmlformats.org/presentationml/2006/main">
  <p:tag name="KSO_WM_DIAGRAM_VIRTUALLY_FRAME" val="{&quot;height&quot;:333.421968503937,&quot;left&quot;:50.08133858267716,&quot;top&quot;:137.89661417322833,&quot;width&quot;:870.4812598425196}"/>
</p:tagLst>
</file>

<file path=ppt/tags/tag5.xml><?xml version="1.0" encoding="utf-8"?>
<p:tagLst xmlns:p="http://schemas.openxmlformats.org/presentationml/2006/main">
  <p:tag name="KSO_WM_DIAGRAM_VIRTUALLY_FRAME" val="{&quot;height&quot;:333.421968503937,&quot;left&quot;:50.08133858267716,&quot;top&quot;:137.89661417322833,&quot;width&quot;:870.4812598425196}"/>
</p:tagLst>
</file>

<file path=ppt/tags/tag6.xml><?xml version="1.0" encoding="utf-8"?>
<p:tagLst xmlns:p="http://schemas.openxmlformats.org/presentationml/2006/main">
  <p:tag name="KSO_WM_DIAGRAM_VIRTUALLY_FRAME" val="{&quot;height&quot;:333.421968503937,&quot;left&quot;:50.08133858267716,&quot;top&quot;:137.89661417322833,&quot;width&quot;:870.4812598425196}"/>
</p:tagLst>
</file>

<file path=ppt/tags/tag7.xml><?xml version="1.0" encoding="utf-8"?>
<p:tagLst xmlns:p="http://schemas.openxmlformats.org/presentationml/2006/main">
  <p:tag name="KSO_WM_DIAGRAM_VIRTUALLY_FRAME" val="{&quot;height&quot;:333.421968503937,&quot;left&quot;:50.08133858267716,&quot;top&quot;:137.89661417322833,&quot;width&quot;:870.4812598425196}"/>
</p:tagLst>
</file>

<file path=ppt/tags/tag8.xml><?xml version="1.0" encoding="utf-8"?>
<p:tagLst xmlns:p="http://schemas.openxmlformats.org/presentationml/2006/main">
  <p:tag name="KSO_WM_DIAGRAM_VIRTUALLY_FRAME" val="{&quot;height&quot;:333.421968503937,&quot;left&quot;:50.08133858267716,&quot;top&quot;:137.89661417322833,&quot;width&quot;:870.4812598425196}"/>
</p:tagLst>
</file>

<file path=ppt/tags/tag9.xml><?xml version="1.0" encoding="utf-8"?>
<p:tagLst xmlns:p="http://schemas.openxmlformats.org/presentationml/2006/main">
  <p:tag name="KSO_WM_DIAGRAM_VIRTUALLY_FRAME" val="{&quot;height&quot;:333.421968503937,&quot;left&quot;:50.08133858267716,&quot;top&quot;:137.89661417322833,&quot;width&quot;:870.4812598425196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EFFBFF"/>
      </a:lt1>
      <a:dk2>
        <a:srgbClr val="002F40"/>
      </a:dk2>
      <a:lt2>
        <a:srgbClr val="FFFFFF"/>
      </a:lt2>
      <a:accent1>
        <a:srgbClr val="3045FD"/>
      </a:accent1>
      <a:accent2>
        <a:srgbClr val="0085FF"/>
      </a:accent2>
      <a:accent3>
        <a:srgbClr val="2947E8"/>
      </a:accent3>
      <a:accent4>
        <a:srgbClr val="3CD6DF"/>
      </a:accent4>
      <a:accent5>
        <a:srgbClr val="73DDE3"/>
      </a:accent5>
      <a:accent6>
        <a:srgbClr val="FFC67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WPS 演示</Application>
  <PresentationFormat>On-screen Show 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Wingdings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毋滥°</cp:lastModifiedBy>
  <cp:revision>36</cp:revision>
  <dcterms:created xsi:type="dcterms:W3CDTF">2006-08-16T00:00:00Z</dcterms:created>
  <dcterms:modified xsi:type="dcterms:W3CDTF">2024-06-30T05:00:33Z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35B3FD6B3524415DAD7A7284C4B30DA1_12</vt:lpwstr>
  </property>
  <property fmtid="{D5CDD505-2E9C-101B-9397-08002B2CF9AE}" pid="3" name="KSOProductBuildVer">
    <vt:lpwstr>2052-12.1.0.17140</vt:lpwstr>
  </property>
</Properties>
</file>