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60BC"/>
    <a:srgbClr val="AA58B0"/>
    <a:srgbClr val="FF9A47"/>
    <a:srgbClr val="FF99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62AE35-3E20-48B5-8E85-C5B639DE7041}" v="22" dt="2021-08-26T17:45:44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7914-7DB1-4420-8288-2ADFA7A8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9" y="349703"/>
            <a:ext cx="10515600" cy="155560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 err="1">
                <a:ea typeface="+mj-lt"/>
                <a:cs typeface="+mj-lt"/>
              </a:rPr>
              <a:t>Criar</a:t>
            </a:r>
            <a:r>
              <a:rPr lang="en-US" sz="3600" dirty="0">
                <a:ea typeface="+mj-lt"/>
                <a:cs typeface="+mj-lt"/>
              </a:rPr>
              <a:t> um </a:t>
            </a:r>
            <a:r>
              <a:rPr lang="en-US" sz="3600" dirty="0" err="1">
                <a:ea typeface="+mj-lt"/>
                <a:cs typeface="+mj-lt"/>
              </a:rPr>
              <a:t>programa</a:t>
            </a:r>
            <a:r>
              <a:rPr lang="en-US" sz="3600" dirty="0">
                <a:ea typeface="+mj-lt"/>
                <a:cs typeface="+mj-lt"/>
              </a:rPr>
              <a:t> que </a:t>
            </a:r>
            <a:r>
              <a:rPr lang="en-US" sz="3600" dirty="0" err="1">
                <a:ea typeface="+mj-lt"/>
                <a:cs typeface="+mj-lt"/>
              </a:rPr>
              <a:t>leia</a:t>
            </a:r>
            <a:r>
              <a:rPr lang="en-US" sz="3600" dirty="0">
                <a:ea typeface="+mj-lt"/>
                <a:cs typeface="+mj-lt"/>
              </a:rPr>
              <a:t> a </a:t>
            </a:r>
            <a:r>
              <a:rPr lang="en-US" sz="3600" dirty="0" err="1">
                <a:ea typeface="+mj-lt"/>
                <a:cs typeface="+mj-lt"/>
              </a:rPr>
              <a:t>idade</a:t>
            </a:r>
            <a:r>
              <a:rPr lang="en-US" sz="3600" dirty="0">
                <a:ea typeface="+mj-lt"/>
                <a:cs typeface="+mj-lt"/>
              </a:rPr>
              <a:t> de 10 </a:t>
            </a:r>
            <a:r>
              <a:rPr lang="en-US" sz="3600" dirty="0" err="1">
                <a:ea typeface="+mj-lt"/>
                <a:cs typeface="+mj-lt"/>
              </a:rPr>
              <a:t>alunos</a:t>
            </a:r>
            <a:r>
              <a:rPr lang="en-US" sz="3600" dirty="0">
                <a:ea typeface="+mj-lt"/>
                <a:cs typeface="+mj-lt"/>
              </a:rPr>
              <a:t>. Ao final </a:t>
            </a:r>
            <a:r>
              <a:rPr lang="en-US" sz="3600" dirty="0" err="1">
                <a:ea typeface="+mj-lt"/>
                <a:cs typeface="+mj-lt"/>
              </a:rPr>
              <a:t>informar</a:t>
            </a:r>
            <a:r>
              <a:rPr lang="en-US" sz="3600" dirty="0">
                <a:ea typeface="+mj-lt"/>
                <a:cs typeface="+mj-lt"/>
              </a:rPr>
              <a:t> </a:t>
            </a:r>
            <a:r>
              <a:rPr lang="en-US" sz="3600" dirty="0" err="1">
                <a:ea typeface="+mj-lt"/>
                <a:cs typeface="+mj-lt"/>
              </a:rPr>
              <a:t>quantos</a:t>
            </a:r>
            <a:r>
              <a:rPr lang="en-US" sz="3600" dirty="0">
                <a:ea typeface="+mj-lt"/>
                <a:cs typeface="+mj-lt"/>
              </a:rPr>
              <a:t> </a:t>
            </a:r>
            <a:r>
              <a:rPr lang="en-US" sz="3600" dirty="0" err="1">
                <a:ea typeface="+mj-lt"/>
                <a:cs typeface="+mj-lt"/>
              </a:rPr>
              <a:t>são</a:t>
            </a:r>
            <a:r>
              <a:rPr lang="en-US" sz="3600" dirty="0">
                <a:ea typeface="+mj-lt"/>
                <a:cs typeface="+mj-lt"/>
              </a:rPr>
              <a:t> </a:t>
            </a:r>
            <a:r>
              <a:rPr lang="en-US" sz="3600" dirty="0" err="1">
                <a:ea typeface="+mj-lt"/>
                <a:cs typeface="+mj-lt"/>
              </a:rPr>
              <a:t>menores</a:t>
            </a:r>
            <a:r>
              <a:rPr lang="en-US" sz="3600" dirty="0">
                <a:ea typeface="+mj-lt"/>
                <a:cs typeface="+mj-lt"/>
              </a:rPr>
              <a:t> de </a:t>
            </a:r>
            <a:r>
              <a:rPr lang="en-US" sz="3600" dirty="0" err="1">
                <a:ea typeface="+mj-lt"/>
                <a:cs typeface="+mj-lt"/>
              </a:rPr>
              <a:t>idade</a:t>
            </a:r>
            <a:r>
              <a:rPr lang="en-US" sz="3600" dirty="0">
                <a:ea typeface="+mj-lt"/>
                <a:cs typeface="+mj-lt"/>
              </a:rPr>
              <a:t> e </a:t>
            </a:r>
            <a:r>
              <a:rPr lang="en-US" sz="3600" dirty="0" err="1">
                <a:ea typeface="+mj-lt"/>
                <a:cs typeface="+mj-lt"/>
              </a:rPr>
              <a:t>quantos</a:t>
            </a:r>
            <a:r>
              <a:rPr lang="en-US" sz="3600" dirty="0">
                <a:ea typeface="+mj-lt"/>
                <a:cs typeface="+mj-lt"/>
              </a:rPr>
              <a:t> </a:t>
            </a:r>
            <a:r>
              <a:rPr lang="en-US" sz="3600" dirty="0" err="1">
                <a:ea typeface="+mj-lt"/>
                <a:cs typeface="+mj-lt"/>
              </a:rPr>
              <a:t>são</a:t>
            </a:r>
            <a:r>
              <a:rPr lang="en-US" sz="3600" dirty="0">
                <a:ea typeface="+mj-lt"/>
                <a:cs typeface="+mj-lt"/>
              </a:rPr>
              <a:t> </a:t>
            </a:r>
            <a:r>
              <a:rPr lang="en-US" sz="3600" dirty="0" err="1">
                <a:ea typeface="+mj-lt"/>
                <a:cs typeface="+mj-lt"/>
              </a:rPr>
              <a:t>maiores</a:t>
            </a:r>
            <a:r>
              <a:rPr lang="en-US" sz="3600" dirty="0">
                <a:ea typeface="+mj-lt"/>
                <a:cs typeface="+mj-lt"/>
              </a:rPr>
              <a:t>.</a:t>
            </a:r>
            <a:endParaRPr lang="en-US" sz="3600" dirty="0">
              <a:cs typeface="Calibri Ligh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9963-A3FC-45EE-89DF-80C058FFE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" y="1595587"/>
            <a:ext cx="7092308" cy="525711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Algoritmo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1-inicializar o </a:t>
            </a:r>
            <a:r>
              <a:rPr lang="en-US" dirty="0" err="1">
                <a:cs typeface="Calibri" panose="020F0502020204030204"/>
              </a:rPr>
              <a:t>contador</a:t>
            </a:r>
            <a:r>
              <a:rPr lang="en-US" dirty="0">
                <a:cs typeface="Calibri" panose="020F0502020204030204"/>
              </a:rPr>
              <a:t> com 1 (</a:t>
            </a:r>
            <a:r>
              <a:rPr lang="en-US" dirty="0" err="1">
                <a:cs typeface="Calibri" panose="020F0502020204030204"/>
              </a:rPr>
              <a:t>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  <a:sym typeface="Wingdings" panose="05000000000000000000" pitchFamily="2" charset="2"/>
              </a:rPr>
              <a:t></a:t>
            </a:r>
            <a:r>
              <a:rPr lang="en-US" dirty="0">
                <a:cs typeface="Calibri" panose="020F0502020204030204"/>
              </a:rPr>
              <a:t> 1)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2-Inicializar o </a:t>
            </a:r>
            <a:r>
              <a:rPr lang="en-US" dirty="0" err="1">
                <a:cs typeface="Calibri" panose="020F0502020204030204"/>
              </a:rPr>
              <a:t>contador</a:t>
            </a:r>
            <a:r>
              <a:rPr lang="en-US" dirty="0">
                <a:cs typeface="Calibri" panose="020F0502020204030204"/>
              </a:rPr>
              <a:t> de </a:t>
            </a:r>
            <a:r>
              <a:rPr lang="en-US" dirty="0" err="1">
                <a:cs typeface="Calibri" panose="020F0502020204030204"/>
              </a:rPr>
              <a:t>menores</a:t>
            </a:r>
            <a:r>
              <a:rPr lang="en-US" dirty="0">
                <a:cs typeface="Calibri" panose="020F0502020204030204"/>
              </a:rPr>
              <a:t> (</a:t>
            </a:r>
            <a:r>
              <a:rPr lang="en-US" dirty="0" err="1">
                <a:cs typeface="Calibri" panose="020F0502020204030204"/>
              </a:rPr>
              <a:t>menor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  <a:sym typeface="Wingdings" panose="05000000000000000000" pitchFamily="2" charset="2"/>
              </a:rPr>
              <a:t></a:t>
            </a:r>
            <a:r>
              <a:rPr lang="en-US" dirty="0">
                <a:cs typeface="Calibri" panose="020F0502020204030204"/>
              </a:rPr>
              <a:t>0)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3-Inicializar o </a:t>
            </a:r>
            <a:r>
              <a:rPr lang="en-US" dirty="0" err="1">
                <a:cs typeface="Calibri" panose="020F0502020204030204"/>
              </a:rPr>
              <a:t>contador</a:t>
            </a:r>
            <a:r>
              <a:rPr lang="en-US" dirty="0">
                <a:cs typeface="Calibri" panose="020F0502020204030204"/>
              </a:rPr>
              <a:t> de </a:t>
            </a:r>
            <a:r>
              <a:rPr lang="en-US" dirty="0" err="1">
                <a:cs typeface="Calibri" panose="020F0502020204030204"/>
              </a:rPr>
              <a:t>maiores</a:t>
            </a:r>
            <a:r>
              <a:rPr lang="en-US" dirty="0">
                <a:cs typeface="Calibri" panose="020F0502020204030204"/>
              </a:rPr>
              <a:t> (</a:t>
            </a:r>
            <a:r>
              <a:rPr lang="en-US" dirty="0" err="1">
                <a:cs typeface="Calibri" panose="020F0502020204030204"/>
              </a:rPr>
              <a:t>maior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  <a:sym typeface="Wingdings" panose="05000000000000000000" pitchFamily="2" charset="2"/>
              </a:rPr>
              <a:t></a:t>
            </a:r>
            <a:r>
              <a:rPr lang="en-US" dirty="0">
                <a:cs typeface="Calibri" panose="020F0502020204030204"/>
              </a:rPr>
              <a:t>0)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4-Enquanto (</a:t>
            </a:r>
            <a:r>
              <a:rPr lang="en-US" dirty="0" err="1">
                <a:cs typeface="Calibri" panose="020F0502020204030204"/>
              </a:rPr>
              <a:t>i</a:t>
            </a:r>
            <a:r>
              <a:rPr lang="en-US" dirty="0">
                <a:cs typeface="Calibri" panose="020F0502020204030204"/>
              </a:rPr>
              <a:t> &lt; 11) </a:t>
            </a:r>
            <a:r>
              <a:rPr lang="en-US" dirty="0" err="1">
                <a:cs typeface="Calibri" panose="020F0502020204030204"/>
              </a:rPr>
              <a:t>faça</a:t>
            </a:r>
            <a:r>
              <a:rPr lang="en-US" dirty="0">
                <a:cs typeface="Calibri" panose="020F0502020204030204"/>
              </a:rPr>
              <a:t> o </a:t>
            </a:r>
            <a:r>
              <a:rPr lang="en-US" dirty="0" err="1">
                <a:cs typeface="Calibri" panose="020F0502020204030204"/>
              </a:rPr>
              <a:t>passo</a:t>
            </a:r>
            <a:r>
              <a:rPr lang="en-US" dirty="0">
                <a:cs typeface="Calibri" panose="020F0502020204030204"/>
              </a:rPr>
              <a:t> 5 </a:t>
            </a:r>
            <a:r>
              <a:rPr lang="en-US" dirty="0" err="1">
                <a:cs typeface="Calibri" panose="020F0502020204030204"/>
              </a:rPr>
              <a:t>ao</a:t>
            </a:r>
            <a:r>
              <a:rPr lang="en-US" dirty="0">
                <a:cs typeface="Calibri" panose="020F0502020204030204"/>
              </a:rPr>
              <a:t> 11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5-Leia a </a:t>
            </a:r>
            <a:r>
              <a:rPr lang="en-US" dirty="0" err="1">
                <a:cs typeface="Calibri" panose="020F0502020204030204"/>
              </a:rPr>
              <a:t>idade</a:t>
            </a:r>
            <a:r>
              <a:rPr lang="en-US" dirty="0">
                <a:cs typeface="Calibri" panose="020F0502020204030204"/>
              </a:rPr>
              <a:t> (id)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6-Se (id &lt; 18) </a:t>
            </a:r>
            <a:r>
              <a:rPr lang="en-US" dirty="0" err="1">
                <a:cs typeface="Calibri" panose="020F0502020204030204"/>
              </a:rPr>
              <a:t>então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7-Escreva (</a:t>
            </a:r>
            <a:r>
              <a:rPr lang="en-US" dirty="0" err="1">
                <a:cs typeface="Calibri" panose="020F0502020204030204"/>
              </a:rPr>
              <a:t>Menor</a:t>
            </a:r>
            <a:r>
              <a:rPr lang="en-US" dirty="0">
                <a:cs typeface="Calibri" panose="020F0502020204030204"/>
              </a:rPr>
              <a:t> de </a:t>
            </a:r>
            <a:r>
              <a:rPr lang="en-US" dirty="0" err="1">
                <a:cs typeface="Calibri" panose="020F0502020204030204"/>
              </a:rPr>
              <a:t>idade</a:t>
            </a:r>
            <a:r>
              <a:rPr lang="en-US" dirty="0">
                <a:cs typeface="Calibri" panose="020F0502020204030204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8-Senão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9-Escreva (</a:t>
            </a:r>
            <a:r>
              <a:rPr lang="en-US" dirty="0" err="1">
                <a:cs typeface="Calibri" panose="020F0502020204030204"/>
              </a:rPr>
              <a:t>Maior</a:t>
            </a:r>
            <a:r>
              <a:rPr lang="en-US" dirty="0">
                <a:cs typeface="Calibri" panose="020F0502020204030204"/>
              </a:rPr>
              <a:t> de </a:t>
            </a:r>
            <a:r>
              <a:rPr lang="en-US" dirty="0" err="1">
                <a:cs typeface="Calibri" panose="020F0502020204030204"/>
              </a:rPr>
              <a:t>idade</a:t>
            </a:r>
            <a:r>
              <a:rPr lang="en-US" dirty="0">
                <a:cs typeface="Calibri" panose="020F0502020204030204"/>
              </a:rPr>
              <a:t>)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10-Inclemente o </a:t>
            </a:r>
            <a:r>
              <a:rPr lang="en-US" dirty="0" err="1">
                <a:ea typeface="+mn-lt"/>
                <a:cs typeface="+mn-lt"/>
              </a:rPr>
              <a:t>contador</a:t>
            </a:r>
            <a:r>
              <a:rPr lang="en-US" dirty="0">
                <a:ea typeface="+mn-lt"/>
                <a:cs typeface="+mn-lt"/>
              </a:rPr>
              <a:t> (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  <a:sym typeface="Wingdings" panose="05000000000000000000" pitchFamily="2" charset="2"/>
              </a:rPr>
              <a:t>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 + 1)</a:t>
            </a:r>
          </a:p>
          <a:p>
            <a:pPr>
              <a:buNone/>
            </a:pPr>
            <a:r>
              <a:rPr lang="en-US" dirty="0">
                <a:cs typeface="Calibri" panose="020F0502020204030204"/>
              </a:rPr>
              <a:t>11-Apresentar a </a:t>
            </a:r>
            <a:r>
              <a:rPr lang="en-US" dirty="0" err="1">
                <a:cs typeface="Calibri" panose="020F0502020204030204"/>
              </a:rPr>
              <a:t>quantidade</a:t>
            </a:r>
            <a:r>
              <a:rPr lang="en-US" dirty="0">
                <a:cs typeface="Calibri" panose="020F0502020204030204"/>
              </a:rPr>
              <a:t> de </a:t>
            </a:r>
            <a:r>
              <a:rPr lang="en-US" dirty="0" err="1">
                <a:cs typeface="Calibri" panose="020F0502020204030204"/>
              </a:rPr>
              <a:t>maiores</a:t>
            </a:r>
            <a:r>
              <a:rPr lang="en-US" dirty="0">
                <a:cs typeface="Calibri" panose="020F0502020204030204"/>
              </a:rPr>
              <a:t> e </a:t>
            </a:r>
            <a:r>
              <a:rPr lang="en-US" dirty="0" err="1">
                <a:cs typeface="Calibri" panose="020F0502020204030204"/>
              </a:rPr>
              <a:t>menores</a:t>
            </a:r>
            <a:r>
              <a:rPr lang="en-US" dirty="0">
                <a:cs typeface="Calibri" panose="020F0502020204030204"/>
              </a:rPr>
              <a:t> (</a:t>
            </a:r>
            <a:r>
              <a:rPr lang="en-US" dirty="0" err="1">
                <a:cs typeface="Calibri" panose="020F0502020204030204"/>
              </a:rPr>
              <a:t>maior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menor</a:t>
            </a:r>
            <a:r>
              <a:rPr lang="en-US" dirty="0">
                <a:cs typeface="Calibri" panose="020F0502020204030204"/>
              </a:rPr>
              <a:t>)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80B7ECC-6D19-457C-83B9-74E309897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95587"/>
            <a:ext cx="5680521" cy="404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2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D3B0D-C860-43BF-9375-5BEBFE55A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" y="-299"/>
            <a:ext cx="4433977" cy="685299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Portugol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programa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idade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var                       </a:t>
            </a:r>
            <a:r>
              <a:rPr lang="en-US" dirty="0" err="1">
                <a:cs typeface="Calibri" panose="020F0502020204030204"/>
              </a:rPr>
              <a:t>i</a:t>
            </a:r>
            <a:r>
              <a:rPr lang="en-US" dirty="0">
                <a:cs typeface="Calibri" panose="020F0502020204030204"/>
              </a:rPr>
              <a:t>, id, </a:t>
            </a:r>
            <a:r>
              <a:rPr lang="en-US" dirty="0" err="1">
                <a:cs typeface="Calibri" panose="020F0502020204030204"/>
              </a:rPr>
              <a:t>menor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maior</a:t>
            </a:r>
            <a:r>
              <a:rPr lang="en-US" dirty="0">
                <a:cs typeface="Calibri" panose="020F0502020204030204"/>
              </a:rPr>
              <a:t>: </a:t>
            </a:r>
            <a:r>
              <a:rPr lang="en-US" dirty="0" err="1">
                <a:cs typeface="Calibri" panose="020F0502020204030204"/>
              </a:rPr>
              <a:t>inteiro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cs typeface="Calibri"/>
              </a:rPr>
              <a:t>Inicio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</a:t>
            </a:r>
            <a:r>
              <a:rPr lang="en-US" dirty="0" err="1">
                <a:cs typeface="Calibri"/>
              </a:rPr>
              <a:t>i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cs typeface="Calibri"/>
                <a:sym typeface="Wingdings" panose="05000000000000000000" pitchFamily="2" charset="2"/>
              </a:rPr>
              <a:t></a:t>
            </a:r>
            <a:r>
              <a:rPr lang="en-US" dirty="0">
                <a:cs typeface="Calibri"/>
              </a:rPr>
              <a:t>1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</a:t>
            </a:r>
            <a:r>
              <a:rPr lang="en-US" dirty="0" err="1">
                <a:cs typeface="Calibri"/>
              </a:rPr>
              <a:t>menor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cs typeface="Calibri"/>
                <a:sym typeface="Wingdings" panose="05000000000000000000" pitchFamily="2" charset="2"/>
              </a:rPr>
              <a:t></a:t>
            </a:r>
            <a:r>
              <a:rPr lang="en-US" dirty="0">
                <a:cs typeface="Calibri"/>
              </a:rPr>
              <a:t>0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</a:t>
            </a:r>
            <a:r>
              <a:rPr lang="en-US" dirty="0" err="1">
                <a:cs typeface="Calibri"/>
              </a:rPr>
              <a:t>maior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cs typeface="Calibri"/>
                <a:sym typeface="Wingdings" panose="05000000000000000000" pitchFamily="2" charset="2"/>
              </a:rPr>
              <a:t></a:t>
            </a:r>
            <a:r>
              <a:rPr lang="en-US" dirty="0">
                <a:cs typeface="Calibri"/>
              </a:rPr>
              <a:t>0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</a:t>
            </a:r>
            <a:r>
              <a:rPr lang="en-US" dirty="0" err="1">
                <a:cs typeface="Calibri"/>
              </a:rPr>
              <a:t>enquanto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i</a:t>
            </a:r>
            <a:r>
              <a:rPr lang="en-US" dirty="0">
                <a:cs typeface="Calibri"/>
              </a:rPr>
              <a:t> &lt;=5) </a:t>
            </a:r>
            <a:r>
              <a:rPr lang="en-US" dirty="0" err="1">
                <a:cs typeface="Calibri"/>
              </a:rPr>
              <a:t>faça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</a:t>
            </a:r>
            <a:r>
              <a:rPr lang="en-US" dirty="0" err="1">
                <a:cs typeface="Calibri"/>
              </a:rPr>
              <a:t>leia</a:t>
            </a:r>
            <a:r>
              <a:rPr lang="en-US" dirty="0">
                <a:cs typeface="Calibri"/>
              </a:rPr>
              <a:t> (id)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  se (id &lt; 18)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                </a:t>
            </a:r>
            <a:r>
              <a:rPr lang="en-US" dirty="0" err="1">
                <a:cs typeface="Calibri"/>
              </a:rPr>
              <a:t>escreva</a:t>
            </a:r>
            <a:r>
              <a:rPr lang="en-US" dirty="0">
                <a:cs typeface="Calibri"/>
              </a:rPr>
              <a:t> ('</a:t>
            </a:r>
            <a:r>
              <a:rPr lang="en-US" dirty="0" err="1">
                <a:cs typeface="Calibri"/>
              </a:rPr>
              <a:t>Menor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Idade</a:t>
            </a:r>
            <a:r>
              <a:rPr lang="en-US" dirty="0">
                <a:cs typeface="Calibri"/>
              </a:rPr>
              <a:t>')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                menor</a:t>
            </a:r>
            <a:r>
              <a:rPr lang="en-US" dirty="0">
                <a:cs typeface="Calibri"/>
                <a:sym typeface="Wingdings" panose="05000000000000000000" pitchFamily="2" charset="2"/>
              </a:rPr>
              <a:t></a:t>
            </a:r>
            <a:r>
              <a:rPr lang="en-US" dirty="0">
                <a:cs typeface="Calibri"/>
              </a:rPr>
              <a:t>menor+1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 </a:t>
            </a:r>
            <a:r>
              <a:rPr lang="en-US" dirty="0" err="1">
                <a:cs typeface="Calibri"/>
              </a:rPr>
              <a:t>senão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                </a:t>
            </a:r>
            <a:r>
              <a:rPr lang="en-US" dirty="0" err="1">
                <a:cs typeface="Calibri"/>
              </a:rPr>
              <a:t>Escreva</a:t>
            </a:r>
            <a:r>
              <a:rPr lang="en-US" dirty="0">
                <a:cs typeface="Calibri"/>
              </a:rPr>
              <a:t> ('</a:t>
            </a:r>
            <a:r>
              <a:rPr lang="en-US" dirty="0" err="1">
                <a:cs typeface="Calibri"/>
              </a:rPr>
              <a:t>Maior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Idade</a:t>
            </a:r>
            <a:r>
              <a:rPr lang="en-US" dirty="0">
                <a:cs typeface="Calibri"/>
              </a:rPr>
              <a:t>')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                maior</a:t>
            </a:r>
            <a:r>
              <a:rPr lang="en-US" dirty="0">
                <a:cs typeface="Calibri"/>
                <a:sym typeface="Wingdings" panose="05000000000000000000" pitchFamily="2" charset="2"/>
              </a:rPr>
              <a:t></a:t>
            </a:r>
            <a:r>
              <a:rPr lang="en-US" dirty="0">
                <a:cs typeface="Calibri"/>
              </a:rPr>
              <a:t>maior+1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</a:t>
            </a:r>
            <a:r>
              <a:rPr lang="en-US" dirty="0" err="1">
                <a:cs typeface="Calibri"/>
              </a:rPr>
              <a:t>fim_se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</a:t>
            </a:r>
            <a:r>
              <a:rPr lang="en-US" dirty="0" err="1">
                <a:cs typeface="Calibri"/>
              </a:rPr>
              <a:t>i</a:t>
            </a:r>
            <a:r>
              <a:rPr lang="en-US" dirty="0">
                <a:cs typeface="Calibri"/>
                <a:sym typeface="Wingdings" panose="05000000000000000000" pitchFamily="2" charset="2"/>
              </a:rPr>
              <a:t>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</a:t>
            </a:r>
            <a:r>
              <a:rPr lang="en-US" dirty="0">
                <a:cs typeface="Calibri"/>
              </a:rPr>
              <a:t> +1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</a:t>
            </a:r>
            <a:r>
              <a:rPr lang="en-US" dirty="0" err="1">
                <a:cs typeface="Calibri"/>
              </a:rPr>
              <a:t>fim_enquanto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</a:t>
            </a:r>
            <a:r>
              <a:rPr lang="en-US" dirty="0" err="1">
                <a:cs typeface="Calibri"/>
              </a:rPr>
              <a:t>escreva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menor,maior</a:t>
            </a:r>
            <a:r>
              <a:rPr lang="en-US" dirty="0">
                <a:cs typeface="Calibri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cs typeface="Calibri"/>
              </a:rPr>
              <a:t>fim</a:t>
            </a:r>
            <a:endParaRPr lang="en-US" dirty="0">
              <a:cs typeface="Calibri"/>
            </a:endParaRP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14FCC76C-4EEB-4306-8405-6A97157549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595" y="0"/>
            <a:ext cx="2208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1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A1E3A-E3FF-47A0-B58C-9B34A43F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João tem 1,34m de altura e Pedro tem 1,45m. João cresce 2,5cm por ano e Pedro cresce 2cm por ano. Quantos anos irá demorar para João ficar mais alto que Pedro.</a:t>
            </a:r>
            <a:endParaRPr lang="pt-BR" sz="6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BD2F66-ECDE-4E69-B96A-80EC3BA90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06904"/>
            <a:ext cx="5516380" cy="45388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/>
              <a:t>Algoritmo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1-Inicializar o contador do João (joao</a:t>
            </a:r>
            <a:r>
              <a:rPr lang="pt-BR" dirty="0">
                <a:sym typeface="Wingdings" panose="05000000000000000000" pitchFamily="2" charset="2"/>
              </a:rPr>
              <a:t>134)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2-Inicializar o contador do Pedro (Pedro145)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3-Inicializar o contador (i1)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4-Enquanto (</a:t>
            </a:r>
            <a:r>
              <a:rPr lang="pt-BR" dirty="0" err="1">
                <a:sym typeface="Wingdings" panose="05000000000000000000" pitchFamily="2" charset="2"/>
              </a:rPr>
              <a:t>joao</a:t>
            </a:r>
            <a:r>
              <a:rPr lang="pt-BR" dirty="0">
                <a:sym typeface="Wingdings" panose="05000000000000000000" pitchFamily="2" charset="2"/>
              </a:rPr>
              <a:t> &lt; </a:t>
            </a:r>
            <a:r>
              <a:rPr lang="pt-BR" dirty="0" err="1">
                <a:sym typeface="Wingdings" panose="05000000000000000000" pitchFamily="2" charset="2"/>
              </a:rPr>
              <a:t>pedro</a:t>
            </a:r>
            <a:r>
              <a:rPr lang="pt-BR" dirty="0">
                <a:sym typeface="Wingdings" panose="05000000000000000000" pitchFamily="2" charset="2"/>
              </a:rPr>
              <a:t>) faça o passo 5 ao 7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5-Calcular altura do João (</a:t>
            </a:r>
            <a:r>
              <a:rPr lang="pt-BR" dirty="0" err="1">
                <a:sym typeface="Wingdings" panose="05000000000000000000" pitchFamily="2" charset="2"/>
              </a:rPr>
              <a:t>joao</a:t>
            </a:r>
            <a:r>
              <a:rPr lang="pt-BR" dirty="0">
                <a:sym typeface="Wingdings" panose="05000000000000000000" pitchFamily="2" charset="2"/>
              </a:rPr>
              <a:t> joao+2.5)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6-Calcular altura do Pedro (</a:t>
            </a:r>
            <a:r>
              <a:rPr lang="pt-BR" dirty="0" err="1">
                <a:sym typeface="Wingdings" panose="05000000000000000000" pitchFamily="2" charset="2"/>
              </a:rPr>
              <a:t>pedro</a:t>
            </a:r>
            <a:r>
              <a:rPr lang="pt-BR" dirty="0">
                <a:sym typeface="Wingdings" panose="05000000000000000000" pitchFamily="2" charset="2"/>
              </a:rPr>
              <a:t>  Pedro+2)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7-Incrementar o contador (i  i+1)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8-Apresente a quantidade de anos (i)</a:t>
            </a:r>
            <a:endParaRPr lang="pt-BR" dirty="0"/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059A68B-B5CB-4D27-8BEF-688D4ECEC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059" y="4477215"/>
            <a:ext cx="6925642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3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10FD9-1719-4D6E-8ADE-9D7E02A7B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936974" cy="6858000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2800" b="1" dirty="0" err="1"/>
              <a:t>Portugol</a:t>
            </a:r>
            <a:br>
              <a:rPr lang="pt-BR" sz="2800" b="1" dirty="0"/>
            </a:br>
            <a:br>
              <a:rPr lang="pt-BR" sz="2800" b="1" dirty="0"/>
            </a:br>
            <a:r>
              <a:rPr lang="pt-BR" sz="2800" dirty="0"/>
              <a:t>programa altura</a:t>
            </a:r>
            <a:br>
              <a:rPr lang="pt-BR" sz="2800" dirty="0"/>
            </a:br>
            <a:br>
              <a:rPr lang="pt-BR" sz="2800" dirty="0"/>
            </a:br>
            <a:r>
              <a:rPr lang="pt-BR" sz="2800" dirty="0"/>
              <a:t>var		i:inteiro</a:t>
            </a:r>
            <a:br>
              <a:rPr lang="pt-BR" sz="2800" dirty="0"/>
            </a:br>
            <a:r>
              <a:rPr lang="pt-BR" sz="2800" dirty="0"/>
              <a:t>		</a:t>
            </a:r>
            <a:r>
              <a:rPr lang="pt-BR" sz="2800" dirty="0" err="1"/>
              <a:t>joao</a:t>
            </a:r>
            <a:r>
              <a:rPr lang="pt-BR" sz="2800" dirty="0"/>
              <a:t>, </a:t>
            </a:r>
            <a:r>
              <a:rPr lang="pt-BR" sz="2800" dirty="0" err="1"/>
              <a:t>pedro:real</a:t>
            </a:r>
            <a:br>
              <a:rPr lang="pt-BR" sz="2800" dirty="0"/>
            </a:br>
            <a:r>
              <a:rPr lang="pt-BR" sz="2800" dirty="0"/>
              <a:t>inicio</a:t>
            </a:r>
            <a:br>
              <a:rPr lang="pt-BR" sz="2800" dirty="0"/>
            </a:br>
            <a:r>
              <a:rPr lang="pt-BR" sz="2800" dirty="0"/>
              <a:t>	</a:t>
            </a:r>
            <a:r>
              <a:rPr lang="pt-BR" sz="2800" dirty="0" err="1"/>
              <a:t>joao</a:t>
            </a:r>
            <a:r>
              <a:rPr lang="pt-BR" sz="2800" dirty="0"/>
              <a:t> </a:t>
            </a:r>
            <a:r>
              <a:rPr lang="pt-BR" sz="2800" dirty="0">
                <a:sym typeface="Wingdings" panose="05000000000000000000" pitchFamily="2" charset="2"/>
              </a:rPr>
              <a:t> 134</a:t>
            </a:r>
            <a:br>
              <a:rPr lang="pt-BR" sz="2800" dirty="0">
                <a:sym typeface="Wingdings" panose="05000000000000000000" pitchFamily="2" charset="2"/>
              </a:rPr>
            </a:br>
            <a:r>
              <a:rPr lang="pt-BR" sz="2800" dirty="0">
                <a:sym typeface="Wingdings" panose="05000000000000000000" pitchFamily="2" charset="2"/>
              </a:rPr>
              <a:t>	</a:t>
            </a:r>
            <a:r>
              <a:rPr lang="pt-BR" sz="2800" dirty="0" err="1">
                <a:sym typeface="Wingdings" panose="05000000000000000000" pitchFamily="2" charset="2"/>
              </a:rPr>
              <a:t>pedro</a:t>
            </a:r>
            <a:r>
              <a:rPr lang="pt-BR" sz="2800" dirty="0">
                <a:sym typeface="Wingdings" panose="05000000000000000000" pitchFamily="2" charset="2"/>
              </a:rPr>
              <a:t>  145</a:t>
            </a:r>
            <a:br>
              <a:rPr lang="pt-BR" sz="2800" dirty="0">
                <a:sym typeface="Wingdings" panose="05000000000000000000" pitchFamily="2" charset="2"/>
              </a:rPr>
            </a:br>
            <a:r>
              <a:rPr lang="pt-BR" sz="2800" dirty="0">
                <a:sym typeface="Wingdings" panose="05000000000000000000" pitchFamily="2" charset="2"/>
              </a:rPr>
              <a:t>	i  1</a:t>
            </a:r>
            <a:br>
              <a:rPr lang="pt-BR" sz="2800" dirty="0">
                <a:sym typeface="Wingdings" panose="05000000000000000000" pitchFamily="2" charset="2"/>
              </a:rPr>
            </a:br>
            <a:r>
              <a:rPr lang="pt-BR" sz="2800" dirty="0">
                <a:sym typeface="Wingdings" panose="05000000000000000000" pitchFamily="2" charset="2"/>
              </a:rPr>
              <a:t>		enquanto (</a:t>
            </a:r>
            <a:r>
              <a:rPr lang="pt-BR" sz="2800" dirty="0" err="1">
                <a:sym typeface="Wingdings" panose="05000000000000000000" pitchFamily="2" charset="2"/>
              </a:rPr>
              <a:t>joao</a:t>
            </a:r>
            <a:r>
              <a:rPr lang="pt-BR" sz="2800" dirty="0">
                <a:sym typeface="Wingdings" panose="05000000000000000000" pitchFamily="2" charset="2"/>
              </a:rPr>
              <a:t> &lt; </a:t>
            </a:r>
            <a:r>
              <a:rPr lang="pt-BR" sz="2800" dirty="0" err="1">
                <a:sym typeface="Wingdings" panose="05000000000000000000" pitchFamily="2" charset="2"/>
              </a:rPr>
              <a:t>pedro</a:t>
            </a:r>
            <a:r>
              <a:rPr lang="pt-BR" sz="2800" dirty="0">
                <a:sym typeface="Wingdings" panose="05000000000000000000" pitchFamily="2" charset="2"/>
              </a:rPr>
              <a:t>) faça</a:t>
            </a:r>
            <a:br>
              <a:rPr lang="pt-BR" sz="2800" dirty="0">
                <a:sym typeface="Wingdings" panose="05000000000000000000" pitchFamily="2" charset="2"/>
              </a:rPr>
            </a:br>
            <a:r>
              <a:rPr lang="pt-BR" sz="2800" dirty="0">
                <a:sym typeface="Wingdings" panose="05000000000000000000" pitchFamily="2" charset="2"/>
              </a:rPr>
              <a:t>			</a:t>
            </a:r>
            <a:r>
              <a:rPr lang="pt-BR" sz="2800" dirty="0" err="1">
                <a:sym typeface="Wingdings" panose="05000000000000000000" pitchFamily="2" charset="2"/>
              </a:rPr>
              <a:t>joao</a:t>
            </a:r>
            <a:r>
              <a:rPr lang="pt-BR" sz="2800" dirty="0">
                <a:sym typeface="Wingdings" panose="05000000000000000000" pitchFamily="2" charset="2"/>
              </a:rPr>
              <a:t>  joao+2.5</a:t>
            </a:r>
            <a:br>
              <a:rPr lang="pt-BR" sz="2800" dirty="0">
                <a:sym typeface="Wingdings" panose="05000000000000000000" pitchFamily="2" charset="2"/>
              </a:rPr>
            </a:br>
            <a:r>
              <a:rPr lang="pt-BR" sz="2800" dirty="0">
                <a:sym typeface="Wingdings" panose="05000000000000000000" pitchFamily="2" charset="2"/>
              </a:rPr>
              <a:t>			</a:t>
            </a:r>
            <a:r>
              <a:rPr lang="pt-BR" sz="2800" dirty="0" err="1">
                <a:sym typeface="Wingdings" panose="05000000000000000000" pitchFamily="2" charset="2"/>
              </a:rPr>
              <a:t>pedro</a:t>
            </a:r>
            <a:r>
              <a:rPr lang="pt-BR" sz="2800" dirty="0">
                <a:sym typeface="Wingdings" panose="05000000000000000000" pitchFamily="2" charset="2"/>
              </a:rPr>
              <a:t>  pedro+2</a:t>
            </a:r>
            <a:br>
              <a:rPr lang="pt-BR" sz="2800" dirty="0">
                <a:sym typeface="Wingdings" panose="05000000000000000000" pitchFamily="2" charset="2"/>
              </a:rPr>
            </a:br>
            <a:r>
              <a:rPr lang="pt-BR" sz="2800" dirty="0">
                <a:sym typeface="Wingdings" panose="05000000000000000000" pitchFamily="2" charset="2"/>
              </a:rPr>
              <a:t>			i  i+1</a:t>
            </a:r>
            <a:br>
              <a:rPr lang="pt-BR" sz="2800" dirty="0">
                <a:sym typeface="Wingdings" panose="05000000000000000000" pitchFamily="2" charset="2"/>
              </a:rPr>
            </a:br>
            <a:r>
              <a:rPr lang="pt-BR" sz="2800" dirty="0">
                <a:sym typeface="Wingdings" panose="05000000000000000000" pitchFamily="2" charset="2"/>
              </a:rPr>
              <a:t>		</a:t>
            </a:r>
            <a:r>
              <a:rPr lang="pt-BR" sz="2800" dirty="0" err="1">
                <a:sym typeface="Wingdings" panose="05000000000000000000" pitchFamily="2" charset="2"/>
              </a:rPr>
              <a:t>fim_enquanto</a:t>
            </a:r>
            <a:br>
              <a:rPr lang="pt-BR" sz="2800" dirty="0">
                <a:sym typeface="Wingdings" panose="05000000000000000000" pitchFamily="2" charset="2"/>
              </a:rPr>
            </a:br>
            <a:r>
              <a:rPr lang="pt-BR" sz="2800" dirty="0">
                <a:sym typeface="Wingdings" panose="05000000000000000000" pitchFamily="2" charset="2"/>
              </a:rPr>
              <a:t>	escreva (i)</a:t>
            </a:r>
            <a:br>
              <a:rPr lang="pt-BR" sz="2800" dirty="0">
                <a:sym typeface="Wingdings" panose="05000000000000000000" pitchFamily="2" charset="2"/>
              </a:rPr>
            </a:br>
            <a:r>
              <a:rPr lang="pt-BR" sz="2800" dirty="0">
                <a:sym typeface="Wingdings" panose="05000000000000000000" pitchFamily="2" charset="2"/>
              </a:rPr>
              <a:t>fim</a:t>
            </a:r>
            <a:br>
              <a:rPr lang="pt-BR" sz="2800" dirty="0">
                <a:sym typeface="Wingdings" panose="05000000000000000000" pitchFamily="2" charset="2"/>
              </a:rPr>
            </a:br>
            <a:endParaRPr lang="pt-BR" sz="2800" b="1" dirty="0"/>
          </a:p>
        </p:txBody>
      </p:sp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AF6CCEF4-B952-433A-B090-4AE37FFEAD78}"/>
              </a:ext>
            </a:extLst>
          </p:cNvPr>
          <p:cNvSpPr/>
          <p:nvPr/>
        </p:nvSpPr>
        <p:spPr>
          <a:xfrm>
            <a:off x="7103165" y="59636"/>
            <a:ext cx="1457739" cy="649357"/>
          </a:xfrm>
          <a:prstGeom prst="flowChartTerminator">
            <a:avLst/>
          </a:prstGeom>
          <a:solidFill>
            <a:srgbClr val="FF9A47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inicio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93A41D4-C6F5-478D-955D-4D74B42CB761}"/>
              </a:ext>
            </a:extLst>
          </p:cNvPr>
          <p:cNvSpPr/>
          <p:nvPr/>
        </p:nvSpPr>
        <p:spPr>
          <a:xfrm>
            <a:off x="7103165" y="877957"/>
            <a:ext cx="1457739" cy="649357"/>
          </a:xfrm>
          <a:prstGeom prst="rect">
            <a:avLst/>
          </a:prstGeom>
          <a:solidFill>
            <a:srgbClr val="FF9A47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joao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 134</a:t>
            </a:r>
            <a:endParaRPr lang="pt-BR" dirty="0"/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C89F1663-904D-42B0-947E-E538550425C3}"/>
              </a:ext>
            </a:extLst>
          </p:cNvPr>
          <p:cNvSpPr/>
          <p:nvPr/>
        </p:nvSpPr>
        <p:spPr>
          <a:xfrm>
            <a:off x="7103165" y="1696278"/>
            <a:ext cx="1457739" cy="649357"/>
          </a:xfrm>
          <a:prstGeom prst="flowChartProcess">
            <a:avLst/>
          </a:prstGeom>
          <a:solidFill>
            <a:srgbClr val="FF9A47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pedro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 145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luxograma: Processo 6">
            <a:extLst>
              <a:ext uri="{FF2B5EF4-FFF2-40B4-BE49-F238E27FC236}">
                <a16:creationId xmlns:a16="http://schemas.microsoft.com/office/drawing/2014/main" id="{575E19AE-32CE-47E3-926F-53D86B35BF38}"/>
              </a:ext>
            </a:extLst>
          </p:cNvPr>
          <p:cNvSpPr/>
          <p:nvPr/>
        </p:nvSpPr>
        <p:spPr>
          <a:xfrm>
            <a:off x="7103165" y="2514599"/>
            <a:ext cx="1457739" cy="649357"/>
          </a:xfrm>
          <a:prstGeom prst="flowChartProcess">
            <a:avLst/>
          </a:prstGeom>
          <a:solidFill>
            <a:srgbClr val="FF9A47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i 1</a:t>
            </a:r>
            <a:endParaRPr lang="pt-BR" dirty="0"/>
          </a:p>
        </p:txBody>
      </p:sp>
      <p:sp>
        <p:nvSpPr>
          <p:cNvPr id="8" name="Fluxograma: Decisão 7">
            <a:extLst>
              <a:ext uri="{FF2B5EF4-FFF2-40B4-BE49-F238E27FC236}">
                <a16:creationId xmlns:a16="http://schemas.microsoft.com/office/drawing/2014/main" id="{54D070E5-A6C4-468D-9C67-0EC52B606BA5}"/>
              </a:ext>
            </a:extLst>
          </p:cNvPr>
          <p:cNvSpPr/>
          <p:nvPr/>
        </p:nvSpPr>
        <p:spPr>
          <a:xfrm>
            <a:off x="7103164" y="3332920"/>
            <a:ext cx="1457739" cy="649357"/>
          </a:xfrm>
          <a:prstGeom prst="flowChartDecision">
            <a:avLst/>
          </a:prstGeom>
          <a:solidFill>
            <a:srgbClr val="FF9A47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joao</a:t>
            </a:r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 </a:t>
            </a:r>
            <a:r>
              <a:rPr lang="pt-B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pedro</a:t>
            </a:r>
            <a:endParaRPr lang="pt-B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Fluxograma: Processo 8">
            <a:extLst>
              <a:ext uri="{FF2B5EF4-FFF2-40B4-BE49-F238E27FC236}">
                <a16:creationId xmlns:a16="http://schemas.microsoft.com/office/drawing/2014/main" id="{9206AC66-72E0-4496-9941-93002D77431C}"/>
              </a:ext>
            </a:extLst>
          </p:cNvPr>
          <p:cNvSpPr/>
          <p:nvPr/>
        </p:nvSpPr>
        <p:spPr>
          <a:xfrm>
            <a:off x="7103164" y="4151241"/>
            <a:ext cx="1457739" cy="649357"/>
          </a:xfrm>
          <a:prstGeom prst="flowChartProcess">
            <a:avLst/>
          </a:prstGeom>
          <a:solidFill>
            <a:srgbClr val="FF9A47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joao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 joao+2.5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luxograma: Processo 9">
            <a:extLst>
              <a:ext uri="{FF2B5EF4-FFF2-40B4-BE49-F238E27FC236}">
                <a16:creationId xmlns:a16="http://schemas.microsoft.com/office/drawing/2014/main" id="{B3EB1B63-FC68-42EC-AD76-07403B8BFC3B}"/>
              </a:ext>
            </a:extLst>
          </p:cNvPr>
          <p:cNvSpPr/>
          <p:nvPr/>
        </p:nvSpPr>
        <p:spPr>
          <a:xfrm>
            <a:off x="7103164" y="4969562"/>
            <a:ext cx="1457739" cy="649357"/>
          </a:xfrm>
          <a:prstGeom prst="flowChartProcess">
            <a:avLst/>
          </a:prstGeom>
          <a:solidFill>
            <a:srgbClr val="FF9A47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pedro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 pedro+2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AB6B7F76-BA9E-4FFC-A855-64AF97D75C6D}"/>
              </a:ext>
            </a:extLst>
          </p:cNvPr>
          <p:cNvSpPr/>
          <p:nvPr/>
        </p:nvSpPr>
        <p:spPr>
          <a:xfrm>
            <a:off x="8998225" y="877956"/>
            <a:ext cx="1457739" cy="649357"/>
          </a:xfrm>
          <a:prstGeom prst="flowChartProcess">
            <a:avLst/>
          </a:prstGeom>
          <a:solidFill>
            <a:srgbClr val="FF9A47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 i+1</a:t>
            </a:r>
            <a:endParaRPr lang="pt-BR" dirty="0"/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9D61519B-8E9C-485C-8BB8-3C81750DEF6F}"/>
              </a:ext>
            </a:extLst>
          </p:cNvPr>
          <p:cNvSpPr/>
          <p:nvPr/>
        </p:nvSpPr>
        <p:spPr>
          <a:xfrm>
            <a:off x="9495181" y="175591"/>
            <a:ext cx="463826" cy="417445"/>
          </a:xfrm>
          <a:prstGeom prst="flowChartConnector">
            <a:avLst/>
          </a:prstGeom>
          <a:solidFill>
            <a:srgbClr val="FF9A47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pt-BR" dirty="0"/>
          </a:p>
        </p:txBody>
      </p:sp>
      <p:sp>
        <p:nvSpPr>
          <p:cNvPr id="13" name="Fluxograma: Conector 12">
            <a:extLst>
              <a:ext uri="{FF2B5EF4-FFF2-40B4-BE49-F238E27FC236}">
                <a16:creationId xmlns:a16="http://schemas.microsoft.com/office/drawing/2014/main" id="{056EEE65-D07B-451B-9EC1-02AE63B17A80}"/>
              </a:ext>
            </a:extLst>
          </p:cNvPr>
          <p:cNvSpPr/>
          <p:nvPr/>
        </p:nvSpPr>
        <p:spPr>
          <a:xfrm>
            <a:off x="7600120" y="5787883"/>
            <a:ext cx="463826" cy="417445"/>
          </a:xfrm>
          <a:prstGeom prst="flowChartConnector">
            <a:avLst/>
          </a:prstGeom>
          <a:solidFill>
            <a:srgbClr val="FF9A47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pt-BR" dirty="0"/>
          </a:p>
        </p:txBody>
      </p:sp>
      <p:sp>
        <p:nvSpPr>
          <p:cNvPr id="14" name="Fluxograma: Exibir 13">
            <a:extLst>
              <a:ext uri="{FF2B5EF4-FFF2-40B4-BE49-F238E27FC236}">
                <a16:creationId xmlns:a16="http://schemas.microsoft.com/office/drawing/2014/main" id="{5CCA7458-5477-4976-ACC6-453178DFEC32}"/>
              </a:ext>
            </a:extLst>
          </p:cNvPr>
          <p:cNvSpPr/>
          <p:nvPr/>
        </p:nvSpPr>
        <p:spPr>
          <a:xfrm>
            <a:off x="8998224" y="1683026"/>
            <a:ext cx="1457739" cy="649357"/>
          </a:xfrm>
          <a:prstGeom prst="flowChartDisplay">
            <a:avLst/>
          </a:prstGeom>
          <a:solidFill>
            <a:srgbClr val="FF9A47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pt-BR" dirty="0"/>
          </a:p>
        </p:txBody>
      </p:sp>
      <p:sp>
        <p:nvSpPr>
          <p:cNvPr id="15" name="Fluxograma: Terminação 14">
            <a:extLst>
              <a:ext uri="{FF2B5EF4-FFF2-40B4-BE49-F238E27FC236}">
                <a16:creationId xmlns:a16="http://schemas.microsoft.com/office/drawing/2014/main" id="{EB56F3A9-00FC-401D-BCBE-F6071A349056}"/>
              </a:ext>
            </a:extLst>
          </p:cNvPr>
          <p:cNvSpPr/>
          <p:nvPr/>
        </p:nvSpPr>
        <p:spPr>
          <a:xfrm>
            <a:off x="8998224" y="2488096"/>
            <a:ext cx="1457739" cy="649357"/>
          </a:xfrm>
          <a:prstGeom prst="flowChartTerminator">
            <a:avLst/>
          </a:prstGeom>
          <a:solidFill>
            <a:srgbClr val="FF9A47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fim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20DC68B-B36E-453A-8A11-05D2E0BFE452}"/>
              </a:ext>
            </a:extLst>
          </p:cNvPr>
          <p:cNvCxnSpPr>
            <a:endCxn id="5" idx="0"/>
          </p:cNvCxnSpPr>
          <p:nvPr/>
        </p:nvCxnSpPr>
        <p:spPr>
          <a:xfrm>
            <a:off x="7832033" y="593036"/>
            <a:ext cx="2" cy="28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EAA1B3BC-22C5-4C0C-B0D8-27114893E74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7832035" y="1527314"/>
            <a:ext cx="0" cy="16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DD89EAD-C662-409D-99D2-3782D1702DF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832035" y="2345635"/>
            <a:ext cx="0" cy="16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EF7BFA3-CAA9-4E41-A523-5C5F5EC16301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832034" y="3163956"/>
            <a:ext cx="1" cy="16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90F19E4D-A014-49DF-AC55-4E4415409121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8560903" y="2812775"/>
            <a:ext cx="437321" cy="8448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01C8133-849B-4790-BF97-8A7776855C1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832034" y="3982277"/>
            <a:ext cx="0" cy="16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A96EFF6-9A30-4343-A6EE-47F7CC6E9FA6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7832034" y="4800598"/>
            <a:ext cx="0" cy="16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6AC0ACCC-5883-4AB8-87AA-4234E2178364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flipH="1">
            <a:off x="7832033" y="5618919"/>
            <a:ext cx="1" cy="16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17CB8DD-7FA1-4CE4-B97C-DEC1409C9168}"/>
              </a:ext>
            </a:extLst>
          </p:cNvPr>
          <p:cNvCxnSpPr>
            <a:stCxn id="12" idx="4"/>
            <a:endCxn id="11" idx="0"/>
          </p:cNvCxnSpPr>
          <p:nvPr/>
        </p:nvCxnSpPr>
        <p:spPr>
          <a:xfrm>
            <a:off x="9727094" y="593036"/>
            <a:ext cx="1" cy="28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FD8B48BF-3C7F-4D5C-93F2-7566897CC8BA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9727094" y="1527313"/>
            <a:ext cx="1" cy="15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C4E07E11-5D78-41E9-93DD-793CCB7186E4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727094" y="2332383"/>
            <a:ext cx="0" cy="15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4EA3E8CA-817B-4EE2-B2B6-5DB7F1B3DF28}"/>
              </a:ext>
            </a:extLst>
          </p:cNvPr>
          <p:cNvCxnSpPr>
            <a:stCxn id="11" idx="3"/>
            <a:endCxn id="8" idx="1"/>
          </p:cNvCxnSpPr>
          <p:nvPr/>
        </p:nvCxnSpPr>
        <p:spPr>
          <a:xfrm flipH="1">
            <a:off x="7103164" y="1202635"/>
            <a:ext cx="3352800" cy="2454964"/>
          </a:xfrm>
          <a:prstGeom prst="bentConnector5">
            <a:avLst>
              <a:gd name="adj1" fmla="val -6818"/>
              <a:gd name="adj2" fmla="val 210324"/>
              <a:gd name="adj3" fmla="val 1068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7C50873-A0CB-439C-A0D7-C69E7E79F73C}"/>
              </a:ext>
            </a:extLst>
          </p:cNvPr>
          <p:cNvSpPr txBox="1"/>
          <p:nvPr/>
        </p:nvSpPr>
        <p:spPr>
          <a:xfrm>
            <a:off x="7932614" y="382656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A9E58BF-2C2D-4077-BB2F-5BD7D99CD125}"/>
              </a:ext>
            </a:extLst>
          </p:cNvPr>
          <p:cNvSpPr txBox="1"/>
          <p:nvPr/>
        </p:nvSpPr>
        <p:spPr>
          <a:xfrm>
            <a:off x="8779563" y="311512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166346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91847-575F-4EA5-88F8-489E4E67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Criar um programa que calcule e apresente o fatorial de um número inteiro apresentado pelo usuário. </a:t>
            </a:r>
            <a:endParaRPr lang="pt-BR" sz="8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6E6FAA-E46B-42A8-8A7D-A08E7722E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5786203" cy="38583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Algoritmo 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1-Incializar o contador (i </a:t>
            </a:r>
            <a:r>
              <a:rPr lang="pt-BR" dirty="0">
                <a:sym typeface="Wingdings" panose="05000000000000000000" pitchFamily="2" charset="2"/>
              </a:rPr>
              <a:t> 1)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2-Inicializar o contador da multiplicação (</a:t>
            </a:r>
            <a:r>
              <a:rPr lang="pt-BR" dirty="0" err="1">
                <a:sym typeface="Wingdings" panose="05000000000000000000" pitchFamily="2" charset="2"/>
              </a:rPr>
              <a:t>multi</a:t>
            </a:r>
            <a:r>
              <a:rPr lang="pt-BR" dirty="0">
                <a:sym typeface="Wingdings" panose="05000000000000000000" pitchFamily="2" charset="2"/>
              </a:rPr>
              <a:t>  5)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3-Enquanto (i &lt; 5) faça o passo 4 ao 5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4-Calcule o fatorial (</a:t>
            </a:r>
            <a:r>
              <a:rPr lang="pt-BR" dirty="0" err="1">
                <a:sym typeface="Wingdings" panose="05000000000000000000" pitchFamily="2" charset="2"/>
              </a:rPr>
              <a:t>multi</a:t>
            </a:r>
            <a:r>
              <a:rPr lang="pt-BR" dirty="0">
                <a:sym typeface="Wingdings" panose="05000000000000000000" pitchFamily="2" charset="2"/>
              </a:rPr>
              <a:t>  </a:t>
            </a:r>
            <a:r>
              <a:rPr lang="pt-BR" dirty="0" err="1">
                <a:sym typeface="Wingdings" panose="05000000000000000000" pitchFamily="2" charset="2"/>
              </a:rPr>
              <a:t>multi</a:t>
            </a:r>
            <a:r>
              <a:rPr lang="pt-BR" dirty="0">
                <a:sym typeface="Wingdings" panose="05000000000000000000" pitchFamily="2" charset="2"/>
              </a:rPr>
              <a:t>*i)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5-Incremente o contador (i  i+1)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6-Apresentar o fatorial (</a:t>
            </a:r>
            <a:r>
              <a:rPr lang="pt-BR" dirty="0" err="1">
                <a:sym typeface="Wingdings" panose="05000000000000000000" pitchFamily="2" charset="2"/>
              </a:rPr>
              <a:t>multi</a:t>
            </a:r>
            <a:r>
              <a:rPr lang="pt-BR" dirty="0">
                <a:sym typeface="Wingdings" panose="05000000000000000000" pitchFamily="2" charset="2"/>
              </a:rPr>
              <a:t>)</a:t>
            </a:r>
            <a:endParaRPr lang="pt-BR" dirty="0"/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719C6EA3-5FB1-445B-9AEC-E7CA79CF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571" y="4657418"/>
            <a:ext cx="6925642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BEC13-9CB0-467D-A68D-4BB0B8C8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11687" cy="6858000"/>
          </a:xfrm>
        </p:spPr>
        <p:txBody>
          <a:bodyPr anchor="t">
            <a:normAutofit/>
          </a:bodyPr>
          <a:lstStyle/>
          <a:p>
            <a:r>
              <a:rPr lang="pt-BR" sz="2800" b="1" dirty="0" err="1"/>
              <a:t>Portugol</a:t>
            </a:r>
            <a:br>
              <a:rPr lang="pt-BR" sz="2800" b="1" dirty="0"/>
            </a:br>
            <a:br>
              <a:rPr lang="pt-BR" sz="2800" b="1" dirty="0"/>
            </a:br>
            <a:r>
              <a:rPr lang="pt-BR" sz="2800" dirty="0"/>
              <a:t>programa fatorial</a:t>
            </a:r>
            <a:br>
              <a:rPr lang="pt-BR" sz="2800" dirty="0"/>
            </a:br>
            <a:br>
              <a:rPr lang="pt-BR" sz="2800" dirty="0"/>
            </a:br>
            <a:r>
              <a:rPr lang="pt-BR" sz="2800" dirty="0"/>
              <a:t>var		i, </a:t>
            </a:r>
            <a:r>
              <a:rPr lang="pt-BR" sz="2800" dirty="0" err="1"/>
              <a:t>multi:inteiro</a:t>
            </a:r>
            <a:br>
              <a:rPr lang="pt-BR" sz="2800" dirty="0"/>
            </a:br>
            <a:br>
              <a:rPr lang="pt-BR" sz="2800" dirty="0"/>
            </a:br>
            <a:r>
              <a:rPr lang="pt-BR" sz="2800" dirty="0"/>
              <a:t>inicio </a:t>
            </a:r>
            <a:br>
              <a:rPr lang="pt-BR" sz="2800" dirty="0"/>
            </a:br>
            <a:r>
              <a:rPr lang="pt-BR" sz="2800" dirty="0"/>
              <a:t>	i </a:t>
            </a:r>
            <a:r>
              <a:rPr lang="pt-BR" sz="2800" dirty="0">
                <a:sym typeface="Wingdings" panose="05000000000000000000" pitchFamily="2" charset="2"/>
              </a:rPr>
              <a:t> 1</a:t>
            </a:r>
            <a:br>
              <a:rPr lang="pt-BR" sz="2800" dirty="0">
                <a:sym typeface="Wingdings" panose="05000000000000000000" pitchFamily="2" charset="2"/>
              </a:rPr>
            </a:br>
            <a:r>
              <a:rPr lang="pt-BR" sz="2800" dirty="0">
                <a:sym typeface="Wingdings" panose="05000000000000000000" pitchFamily="2" charset="2"/>
              </a:rPr>
              <a:t>	</a:t>
            </a:r>
            <a:r>
              <a:rPr lang="pt-BR" sz="2800" dirty="0" err="1">
                <a:sym typeface="Wingdings" panose="05000000000000000000" pitchFamily="2" charset="2"/>
              </a:rPr>
              <a:t>multi</a:t>
            </a:r>
            <a:r>
              <a:rPr lang="pt-BR" sz="2800" dirty="0">
                <a:sym typeface="Wingdings" panose="05000000000000000000" pitchFamily="2" charset="2"/>
              </a:rPr>
              <a:t>  5</a:t>
            </a:r>
            <a:br>
              <a:rPr lang="pt-BR" sz="2800" dirty="0">
                <a:sym typeface="Wingdings" panose="05000000000000000000" pitchFamily="2" charset="2"/>
              </a:rPr>
            </a:br>
            <a:r>
              <a:rPr lang="pt-BR" sz="2800" dirty="0">
                <a:sym typeface="Wingdings" panose="05000000000000000000" pitchFamily="2" charset="2"/>
              </a:rPr>
              <a:t>		enquanto (i &lt; 5) faça </a:t>
            </a:r>
            <a:br>
              <a:rPr lang="pt-BR" sz="2800" dirty="0">
                <a:sym typeface="Wingdings" panose="05000000000000000000" pitchFamily="2" charset="2"/>
              </a:rPr>
            </a:br>
            <a:r>
              <a:rPr lang="pt-BR" sz="2800" dirty="0">
                <a:sym typeface="Wingdings" panose="05000000000000000000" pitchFamily="2" charset="2"/>
              </a:rPr>
              <a:t>			</a:t>
            </a:r>
            <a:r>
              <a:rPr lang="pt-BR" sz="2800" dirty="0" err="1">
                <a:sym typeface="Wingdings" panose="05000000000000000000" pitchFamily="2" charset="2"/>
              </a:rPr>
              <a:t>multi</a:t>
            </a:r>
            <a:r>
              <a:rPr lang="pt-BR" sz="2800" dirty="0">
                <a:sym typeface="Wingdings" panose="05000000000000000000" pitchFamily="2" charset="2"/>
              </a:rPr>
              <a:t>  </a:t>
            </a:r>
            <a:r>
              <a:rPr lang="pt-BR" sz="2800" dirty="0" err="1">
                <a:sym typeface="Wingdings" panose="05000000000000000000" pitchFamily="2" charset="2"/>
              </a:rPr>
              <a:t>multi</a:t>
            </a:r>
            <a:r>
              <a:rPr lang="pt-BR" sz="2800" dirty="0">
                <a:sym typeface="Wingdings" panose="05000000000000000000" pitchFamily="2" charset="2"/>
              </a:rPr>
              <a:t>*i</a:t>
            </a:r>
            <a:br>
              <a:rPr lang="pt-BR" sz="2800" dirty="0">
                <a:sym typeface="Wingdings" panose="05000000000000000000" pitchFamily="2" charset="2"/>
              </a:rPr>
            </a:br>
            <a:r>
              <a:rPr lang="pt-BR" sz="2800" dirty="0">
                <a:sym typeface="Wingdings" panose="05000000000000000000" pitchFamily="2" charset="2"/>
              </a:rPr>
              <a:t>			i  i+1</a:t>
            </a:r>
            <a:br>
              <a:rPr lang="pt-BR" sz="2800" dirty="0">
                <a:sym typeface="Wingdings" panose="05000000000000000000" pitchFamily="2" charset="2"/>
              </a:rPr>
            </a:br>
            <a:r>
              <a:rPr lang="pt-BR" sz="2800" dirty="0">
                <a:sym typeface="Wingdings" panose="05000000000000000000" pitchFamily="2" charset="2"/>
              </a:rPr>
              <a:t>		</a:t>
            </a:r>
            <a:r>
              <a:rPr lang="pt-BR" sz="2800" dirty="0" err="1">
                <a:sym typeface="Wingdings" panose="05000000000000000000" pitchFamily="2" charset="2"/>
              </a:rPr>
              <a:t>fim_enquanto</a:t>
            </a:r>
            <a:br>
              <a:rPr lang="pt-BR" sz="2800" dirty="0">
                <a:sym typeface="Wingdings" panose="05000000000000000000" pitchFamily="2" charset="2"/>
              </a:rPr>
            </a:br>
            <a:r>
              <a:rPr lang="pt-BR" sz="2800" dirty="0">
                <a:sym typeface="Wingdings" panose="05000000000000000000" pitchFamily="2" charset="2"/>
              </a:rPr>
              <a:t>	escreva (</a:t>
            </a:r>
            <a:r>
              <a:rPr lang="pt-BR" sz="2800" dirty="0" err="1">
                <a:sym typeface="Wingdings" panose="05000000000000000000" pitchFamily="2" charset="2"/>
              </a:rPr>
              <a:t>multi</a:t>
            </a:r>
            <a:r>
              <a:rPr lang="pt-BR" sz="2800" dirty="0">
                <a:sym typeface="Wingdings" panose="05000000000000000000" pitchFamily="2" charset="2"/>
              </a:rPr>
              <a:t>)</a:t>
            </a:r>
            <a:br>
              <a:rPr lang="pt-BR" sz="2800" dirty="0">
                <a:sym typeface="Wingdings" panose="05000000000000000000" pitchFamily="2" charset="2"/>
              </a:rPr>
            </a:br>
            <a:r>
              <a:rPr lang="pt-BR" sz="2800" dirty="0">
                <a:sym typeface="Wingdings" panose="05000000000000000000" pitchFamily="2" charset="2"/>
              </a:rPr>
              <a:t>fim</a:t>
            </a:r>
            <a:endParaRPr lang="pt-BR" sz="2800" b="1" dirty="0"/>
          </a:p>
        </p:txBody>
      </p:sp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A939EC39-E652-4FAB-8DC9-FE768BB86589}"/>
              </a:ext>
            </a:extLst>
          </p:cNvPr>
          <p:cNvSpPr/>
          <p:nvPr/>
        </p:nvSpPr>
        <p:spPr>
          <a:xfrm>
            <a:off x="6665843" y="0"/>
            <a:ext cx="1470992" cy="583096"/>
          </a:xfrm>
          <a:prstGeom prst="flowChartTerminator">
            <a:avLst/>
          </a:prstGeom>
          <a:solidFill>
            <a:srgbClr val="AA58B0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inicio</a:t>
            </a:r>
            <a:endParaRPr lang="pt-BR" dirty="0"/>
          </a:p>
        </p:txBody>
      </p:sp>
      <p:sp>
        <p:nvSpPr>
          <p:cNvPr id="5" name="Fluxograma: Processo 4">
            <a:extLst>
              <a:ext uri="{FF2B5EF4-FFF2-40B4-BE49-F238E27FC236}">
                <a16:creationId xmlns:a16="http://schemas.microsoft.com/office/drawing/2014/main" id="{6647280E-B8B5-4F43-B6D7-F6FD049A6227}"/>
              </a:ext>
            </a:extLst>
          </p:cNvPr>
          <p:cNvSpPr/>
          <p:nvPr/>
        </p:nvSpPr>
        <p:spPr>
          <a:xfrm>
            <a:off x="6665840" y="861388"/>
            <a:ext cx="1470991" cy="583096"/>
          </a:xfrm>
          <a:prstGeom prst="flowChartProcess">
            <a:avLst/>
          </a:prstGeom>
          <a:solidFill>
            <a:srgbClr val="AA58B0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 1</a:t>
            </a:r>
            <a:endParaRPr lang="pt-BR" dirty="0"/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DD073C6F-2D3E-4BFB-B784-4A7BAB4C825C}"/>
              </a:ext>
            </a:extLst>
          </p:cNvPr>
          <p:cNvSpPr/>
          <p:nvPr/>
        </p:nvSpPr>
        <p:spPr>
          <a:xfrm>
            <a:off x="6665840" y="1722776"/>
            <a:ext cx="1470991" cy="583096"/>
          </a:xfrm>
          <a:prstGeom prst="flowChartProcess">
            <a:avLst/>
          </a:prstGeom>
          <a:solidFill>
            <a:srgbClr val="AA58B0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 5</a:t>
            </a:r>
            <a:endParaRPr lang="pt-BR" dirty="0"/>
          </a:p>
        </p:txBody>
      </p:sp>
      <p:sp>
        <p:nvSpPr>
          <p:cNvPr id="7" name="Fluxograma: Decisão 6">
            <a:extLst>
              <a:ext uri="{FF2B5EF4-FFF2-40B4-BE49-F238E27FC236}">
                <a16:creationId xmlns:a16="http://schemas.microsoft.com/office/drawing/2014/main" id="{EE74E8B9-2DFF-494C-9B5F-EB47FCA2CAE9}"/>
              </a:ext>
            </a:extLst>
          </p:cNvPr>
          <p:cNvSpPr/>
          <p:nvPr/>
        </p:nvSpPr>
        <p:spPr>
          <a:xfrm>
            <a:off x="6665840" y="2584164"/>
            <a:ext cx="1470991" cy="583096"/>
          </a:xfrm>
          <a:prstGeom prst="flowChartDecision">
            <a:avLst/>
          </a:prstGeom>
          <a:solidFill>
            <a:srgbClr val="AA58B0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&lt; 5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4F8CA07-69BC-42D5-A659-E3153AFAEFFA}"/>
              </a:ext>
            </a:extLst>
          </p:cNvPr>
          <p:cNvSpPr/>
          <p:nvPr/>
        </p:nvSpPr>
        <p:spPr>
          <a:xfrm>
            <a:off x="6665839" y="3445552"/>
            <a:ext cx="1470991" cy="583096"/>
          </a:xfrm>
          <a:prstGeom prst="rect">
            <a:avLst/>
          </a:prstGeom>
          <a:solidFill>
            <a:srgbClr val="AA58B0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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multi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*i</a:t>
            </a:r>
            <a:endParaRPr lang="pt-BR" dirty="0"/>
          </a:p>
        </p:txBody>
      </p:sp>
      <p:sp>
        <p:nvSpPr>
          <p:cNvPr id="9" name="Fluxograma: Processo 8">
            <a:extLst>
              <a:ext uri="{FF2B5EF4-FFF2-40B4-BE49-F238E27FC236}">
                <a16:creationId xmlns:a16="http://schemas.microsoft.com/office/drawing/2014/main" id="{0573F5A6-6B45-4F8D-A4D2-A1DFF9D87432}"/>
              </a:ext>
            </a:extLst>
          </p:cNvPr>
          <p:cNvSpPr/>
          <p:nvPr/>
        </p:nvSpPr>
        <p:spPr>
          <a:xfrm>
            <a:off x="6665839" y="4306940"/>
            <a:ext cx="1470991" cy="583096"/>
          </a:xfrm>
          <a:prstGeom prst="flowChartProcess">
            <a:avLst/>
          </a:prstGeom>
          <a:solidFill>
            <a:srgbClr val="AA58B0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 i+1</a:t>
            </a:r>
            <a:endParaRPr lang="pt-BR" dirty="0"/>
          </a:p>
        </p:txBody>
      </p:sp>
      <p:sp>
        <p:nvSpPr>
          <p:cNvPr id="10" name="Fluxograma: Exibir 9">
            <a:extLst>
              <a:ext uri="{FF2B5EF4-FFF2-40B4-BE49-F238E27FC236}">
                <a16:creationId xmlns:a16="http://schemas.microsoft.com/office/drawing/2014/main" id="{5DFA3EA0-C43B-46D9-BF05-B26470ED97D5}"/>
              </a:ext>
            </a:extLst>
          </p:cNvPr>
          <p:cNvSpPr/>
          <p:nvPr/>
        </p:nvSpPr>
        <p:spPr>
          <a:xfrm>
            <a:off x="6665839" y="5168328"/>
            <a:ext cx="1470991" cy="583096"/>
          </a:xfrm>
          <a:prstGeom prst="flowChartDisplay">
            <a:avLst/>
          </a:prstGeom>
          <a:solidFill>
            <a:srgbClr val="AA58B0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</a:t>
            </a:r>
            <a:endParaRPr lang="pt-BR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C85244E-47D7-4A20-AAAA-9A9902A4C92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401336" y="583096"/>
            <a:ext cx="3" cy="278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A2566C80-8519-4F06-B54A-97B5A4F2484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7401336" y="1444484"/>
            <a:ext cx="0" cy="278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57F5033-6F13-4980-AD45-C18DDA8D414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401336" y="2305872"/>
            <a:ext cx="0" cy="278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99E726A-6494-4368-B834-A71F0E9EDBD7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401335" y="3167260"/>
            <a:ext cx="1" cy="278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2517602-8E50-46E6-B48F-127D8264F7D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401335" y="4028648"/>
            <a:ext cx="0" cy="278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A9A7AEEB-0FF1-4A33-866E-D3715DC767F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7401335" y="4890036"/>
            <a:ext cx="0" cy="278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BC30679F-8564-4BA3-98C7-DFD577C427F9}"/>
              </a:ext>
            </a:extLst>
          </p:cNvPr>
          <p:cNvCxnSpPr>
            <a:cxnSpLocks/>
            <a:stCxn id="7" idx="3"/>
            <a:endCxn id="25" idx="3"/>
          </p:cNvCxnSpPr>
          <p:nvPr/>
        </p:nvCxnSpPr>
        <p:spPr>
          <a:xfrm flipH="1">
            <a:off x="8136830" y="2875712"/>
            <a:ext cx="1" cy="3405819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uxograma: Terminação 24">
            <a:extLst>
              <a:ext uri="{FF2B5EF4-FFF2-40B4-BE49-F238E27FC236}">
                <a16:creationId xmlns:a16="http://schemas.microsoft.com/office/drawing/2014/main" id="{E1420181-C695-4A47-AFD5-669AA190D488}"/>
              </a:ext>
            </a:extLst>
          </p:cNvPr>
          <p:cNvSpPr/>
          <p:nvPr/>
        </p:nvSpPr>
        <p:spPr>
          <a:xfrm>
            <a:off x="6665839" y="5989983"/>
            <a:ext cx="1470991" cy="583096"/>
          </a:xfrm>
          <a:prstGeom prst="flowChartTerminator">
            <a:avLst/>
          </a:prstGeom>
          <a:solidFill>
            <a:srgbClr val="AA58B0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fim</a:t>
            </a:r>
            <a:endParaRPr lang="pt-BR" dirty="0"/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E957CB87-1253-497E-96ED-69B82A4ED2FD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 rot="10800000" flipH="1">
            <a:off x="6665838" y="2875712"/>
            <a:ext cx="1" cy="1722776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11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616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Criar um programa que leia a idade de 10 alunos. Ao final informar quantos são menores de idade e quantos são maiores. </vt:lpstr>
      <vt:lpstr>Apresentação do PowerPoint</vt:lpstr>
      <vt:lpstr>João tem 1,34m de altura e Pedro tem 1,45m. João cresce 2,5cm por ano e Pedro cresce 2cm por ano. Quantos anos irá demorar para João ficar mais alto que Pedro.</vt:lpstr>
      <vt:lpstr>Portugol  programa altura  var  i:inteiro   joao, pedro:real inicio  joao  134  pedro  145  i  1   enquanto (joao &lt; pedro) faça    joao  joao+2.5    pedro  pedro+2    i  i+1   fim_enquanto  escreva (i) fim </vt:lpstr>
      <vt:lpstr>Criar um programa que calcule e apresente o fatorial de um número inteiro apresentado pelo usuário. </vt:lpstr>
      <vt:lpstr>Portugol  programa fatorial  var  i, multi:inteiro  inicio   i  1  multi  5   enquanto (i &lt; 5) faça     multi  multi*i    i  i+1   fim_enquanto  escreva (multi) 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Nanda Rosa</dc:creator>
  <cp:lastModifiedBy>PAULO GOMES DE ANDRADE</cp:lastModifiedBy>
  <cp:revision>208</cp:revision>
  <dcterms:created xsi:type="dcterms:W3CDTF">2021-08-12T13:13:35Z</dcterms:created>
  <dcterms:modified xsi:type="dcterms:W3CDTF">2021-11-09T00:36:14Z</dcterms:modified>
</cp:coreProperties>
</file>